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notesMasterIdLst>
    <p:notesMasterId r:id="rId68"/>
  </p:notesMasterIdLst>
  <p:handoutMasterIdLst>
    <p:handoutMasterId r:id="rId69"/>
  </p:handoutMasterIdLst>
  <p:sldIdLst>
    <p:sldId id="256" r:id="rId2"/>
    <p:sldId id="257" r:id="rId3"/>
    <p:sldId id="363" r:id="rId4"/>
    <p:sldId id="364" r:id="rId5"/>
    <p:sldId id="365" r:id="rId6"/>
    <p:sldId id="366" r:id="rId7"/>
    <p:sldId id="367" r:id="rId8"/>
    <p:sldId id="368" r:id="rId9"/>
    <p:sldId id="369" r:id="rId10"/>
    <p:sldId id="370" r:id="rId11"/>
    <p:sldId id="371" r:id="rId12"/>
    <p:sldId id="372" r:id="rId13"/>
    <p:sldId id="373" r:id="rId14"/>
    <p:sldId id="384" r:id="rId15"/>
    <p:sldId id="430" r:id="rId16"/>
    <p:sldId id="386" r:id="rId17"/>
    <p:sldId id="387" r:id="rId18"/>
    <p:sldId id="388" r:id="rId19"/>
    <p:sldId id="389" r:id="rId20"/>
    <p:sldId id="390" r:id="rId21"/>
    <p:sldId id="391" r:id="rId22"/>
    <p:sldId id="392" r:id="rId23"/>
    <p:sldId id="393" r:id="rId24"/>
    <p:sldId id="394" r:id="rId25"/>
    <p:sldId id="395" r:id="rId26"/>
    <p:sldId id="396" r:id="rId27"/>
    <p:sldId id="397" r:id="rId28"/>
    <p:sldId id="398" r:id="rId29"/>
    <p:sldId id="399" r:id="rId30"/>
    <p:sldId id="400" r:id="rId31"/>
    <p:sldId id="401" r:id="rId32"/>
    <p:sldId id="402" r:id="rId33"/>
    <p:sldId id="403" r:id="rId34"/>
    <p:sldId id="404" r:id="rId35"/>
    <p:sldId id="405" r:id="rId36"/>
    <p:sldId id="406" r:id="rId37"/>
    <p:sldId id="439" r:id="rId38"/>
    <p:sldId id="431" r:id="rId39"/>
    <p:sldId id="432" r:id="rId40"/>
    <p:sldId id="433" r:id="rId41"/>
    <p:sldId id="434" r:id="rId42"/>
    <p:sldId id="435" r:id="rId43"/>
    <p:sldId id="436" r:id="rId44"/>
    <p:sldId id="440" r:id="rId45"/>
    <p:sldId id="437" r:id="rId46"/>
    <p:sldId id="438" r:id="rId47"/>
    <p:sldId id="407" r:id="rId48"/>
    <p:sldId id="408" r:id="rId49"/>
    <p:sldId id="409" r:id="rId50"/>
    <p:sldId id="410" r:id="rId51"/>
    <p:sldId id="411" r:id="rId52"/>
    <p:sldId id="441" r:id="rId53"/>
    <p:sldId id="444" r:id="rId54"/>
    <p:sldId id="443" r:id="rId55"/>
    <p:sldId id="413" r:id="rId56"/>
    <p:sldId id="415" r:id="rId57"/>
    <p:sldId id="416" r:id="rId58"/>
    <p:sldId id="417" r:id="rId59"/>
    <p:sldId id="418" r:id="rId60"/>
    <p:sldId id="419" r:id="rId61"/>
    <p:sldId id="420" r:id="rId62"/>
    <p:sldId id="421" r:id="rId63"/>
    <p:sldId id="422" r:id="rId64"/>
    <p:sldId id="423" r:id="rId65"/>
    <p:sldId id="428" r:id="rId66"/>
    <p:sldId id="260" r:id="rId67"/>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66"/>
    <a:srgbClr val="FF2F92"/>
    <a:srgbClr val="000066"/>
    <a:srgbClr val="003300"/>
    <a:srgbClr val="0000CC"/>
    <a:srgbClr val="66006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701"/>
  </p:normalViewPr>
  <p:slideViewPr>
    <p:cSldViewPr>
      <p:cViewPr varScale="1">
        <p:scale>
          <a:sx n="110" d="100"/>
          <a:sy n="110" d="100"/>
        </p:scale>
        <p:origin x="2224" y="168"/>
      </p:cViewPr>
      <p:guideLst>
        <p:guide orient="horz" pos="2160"/>
        <p:guide pos="2880"/>
      </p:guideLst>
    </p:cSldViewPr>
  </p:slideViewPr>
  <p:notesTextViewPr>
    <p:cViewPr>
      <p:scale>
        <a:sx n="1" d="1"/>
        <a:sy n="1" d="1"/>
      </p:scale>
      <p:origin x="0" y="0"/>
    </p:cViewPr>
  </p:notesTextViewPr>
  <p:notesViewPr>
    <p:cSldViewPr showGuides="1">
      <p:cViewPr varScale="1">
        <p:scale>
          <a:sx n="78" d="100"/>
          <a:sy n="78" d="100"/>
        </p:scale>
        <p:origin x="-2070"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8FCE645-870C-4814-BC35-50B7A8732FD3}" type="datetimeFigureOut">
              <a:rPr lang="zh-TW" altLang="en-US" smtClean="0"/>
              <a:t>2022/3/20</a:t>
            </a:fld>
            <a:endParaRPr lang="zh-TW" altLang="en-US"/>
          </a:p>
        </p:txBody>
      </p:sp>
      <p:sp>
        <p:nvSpPr>
          <p:cNvPr id="4" name="頁尾版面配置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D376BF0-6985-4A54-8564-B8362ABBF151}" type="slidenum">
              <a:rPr lang="zh-TW" altLang="en-US" smtClean="0"/>
              <a:t>‹#›</a:t>
            </a:fld>
            <a:endParaRPr lang="zh-TW" altLang="en-US"/>
          </a:p>
        </p:txBody>
      </p:sp>
    </p:spTree>
    <p:extLst>
      <p:ext uri="{BB962C8B-B14F-4D97-AF65-F5344CB8AC3E}">
        <p14:creationId xmlns:p14="http://schemas.microsoft.com/office/powerpoint/2010/main" val="17556861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C768ED-5095-EB42-84B9-E53409CD7ED1}" type="datetimeFigureOut">
              <a:rPr kumimoji="1" lang="zh-TW" altLang="en-US" smtClean="0"/>
              <a:t>2022/3/20</a:t>
            </a:fld>
            <a:endParaRPr kumimoji="1" lang="zh-TW" altLang="en-US"/>
          </a:p>
        </p:txBody>
      </p:sp>
      <p:sp>
        <p:nvSpPr>
          <p:cNvPr id="4" name="投影片影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A1249A-5FB0-A142-B44A-64C92883110F}" type="slidenum">
              <a:rPr kumimoji="1" lang="zh-TW" altLang="en-US" smtClean="0"/>
              <a:t>‹#›</a:t>
            </a:fld>
            <a:endParaRPr kumimoji="1" lang="zh-TW" altLang="en-US"/>
          </a:p>
        </p:txBody>
      </p:sp>
    </p:spTree>
    <p:extLst>
      <p:ext uri="{BB962C8B-B14F-4D97-AF65-F5344CB8AC3E}">
        <p14:creationId xmlns:p14="http://schemas.microsoft.com/office/powerpoint/2010/main" val="1701277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www.threadless.com/"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a:solidFill>
                  <a:schemeClr val="tx1"/>
                </a:solidFill>
                <a:effectLst/>
                <a:latin typeface="+mn-lt"/>
                <a:ea typeface="+mn-ea"/>
                <a:cs typeface="+mn-cs"/>
              </a:rPr>
              <a:t>網紅賺錢不再以單篇業配文多少錢計算，而是改成「賣了多少產品」，依賣出數量向業者收取一定比例的利潤方式。</a:t>
            </a:r>
            <a:endParaRPr kumimoji="1" lang="zh-TW" altLang="en-US" dirty="0"/>
          </a:p>
        </p:txBody>
      </p:sp>
      <p:sp>
        <p:nvSpPr>
          <p:cNvPr id="4" name="投影片編號版面配置區 3"/>
          <p:cNvSpPr>
            <a:spLocks noGrp="1"/>
          </p:cNvSpPr>
          <p:nvPr>
            <p:ph type="sldNum" sz="quarter" idx="5"/>
          </p:nvPr>
        </p:nvSpPr>
        <p:spPr/>
        <p:txBody>
          <a:bodyPr/>
          <a:lstStyle/>
          <a:p>
            <a:fld id="{C9A1249A-5FB0-A142-B44A-64C92883110F}" type="slidenum">
              <a:rPr kumimoji="1" lang="zh-TW" altLang="en-US" smtClean="0"/>
              <a:t>38</a:t>
            </a:fld>
            <a:endParaRPr kumimoji="1" lang="zh-TW" altLang="en-US"/>
          </a:p>
        </p:txBody>
      </p:sp>
    </p:spTree>
    <p:extLst>
      <p:ext uri="{BB962C8B-B14F-4D97-AF65-F5344CB8AC3E}">
        <p14:creationId xmlns:p14="http://schemas.microsoft.com/office/powerpoint/2010/main" val="505148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a:solidFill>
                  <a:schemeClr val="tx1"/>
                </a:solidFill>
                <a:effectLst/>
                <a:latin typeface="+mn-lt"/>
                <a:ea typeface="+mn-ea"/>
                <a:cs typeface="+mn-cs"/>
              </a:rPr>
              <a:t>便以</a:t>
            </a:r>
            <a:r>
              <a:rPr lang="en-US" altLang="zh-TW" sz="1200" b="0" i="0" u="sng" kern="1200" dirty="0">
                <a:solidFill>
                  <a:schemeClr val="tx1"/>
                </a:solidFill>
                <a:effectLst/>
                <a:latin typeface="+mn-lt"/>
                <a:ea typeface="+mn-ea"/>
                <a:cs typeface="+mn-cs"/>
                <a:hlinkClick r:id="rId3"/>
              </a:rPr>
              <a:t>threadless.com</a:t>
            </a:r>
            <a:r>
              <a:rPr lang="zh-TW" altLang="en-US" sz="1200" b="0" i="0" kern="1200" dirty="0">
                <a:solidFill>
                  <a:schemeClr val="tx1"/>
                </a:solidFill>
                <a:effectLst/>
                <a:latin typeface="+mn-lt"/>
                <a:ea typeface="+mn-ea"/>
                <a:cs typeface="+mn-cs"/>
              </a:rPr>
              <a:t>網站為例，其集結眾人的力量，廣邀網友參與設計和投票，建立一套成熟的</a:t>
            </a:r>
            <a:r>
              <a:rPr lang="en-US" altLang="zh-TW" sz="1200" b="0" i="0" kern="1200" dirty="0">
                <a:solidFill>
                  <a:schemeClr val="tx1"/>
                </a:solidFill>
                <a:effectLst/>
                <a:latin typeface="+mn-lt"/>
                <a:ea typeface="+mn-ea"/>
                <a:cs typeface="+mn-cs"/>
              </a:rPr>
              <a:t>T-shirt</a:t>
            </a:r>
            <a:r>
              <a:rPr lang="zh-TW" altLang="en-US" sz="1200" b="0" i="0" kern="1200" dirty="0">
                <a:solidFill>
                  <a:schemeClr val="tx1"/>
                </a:solidFill>
                <a:effectLst/>
                <a:latin typeface="+mn-lt"/>
                <a:ea typeface="+mn-ea"/>
                <a:cs typeface="+mn-cs"/>
              </a:rPr>
              <a:t>設計、製造與販賣模式，成為最佳的群眾外包範例。</a:t>
            </a:r>
            <a:endParaRPr kumimoji="1" lang="zh-TW" altLang="en-US" dirty="0"/>
          </a:p>
        </p:txBody>
      </p:sp>
      <p:sp>
        <p:nvSpPr>
          <p:cNvPr id="4" name="投影片編號版面配置區 3"/>
          <p:cNvSpPr>
            <a:spLocks noGrp="1"/>
          </p:cNvSpPr>
          <p:nvPr>
            <p:ph type="sldNum" sz="quarter" idx="5"/>
          </p:nvPr>
        </p:nvSpPr>
        <p:spPr/>
        <p:txBody>
          <a:bodyPr/>
          <a:lstStyle/>
          <a:p>
            <a:fld id="{C9A1249A-5FB0-A142-B44A-64C92883110F}" type="slidenum">
              <a:rPr kumimoji="1" lang="zh-TW" altLang="en-US" smtClean="0"/>
              <a:t>39</a:t>
            </a:fld>
            <a:endParaRPr kumimoji="1" lang="zh-TW" altLang="en-US"/>
          </a:p>
        </p:txBody>
      </p:sp>
    </p:spTree>
    <p:extLst>
      <p:ext uri="{BB962C8B-B14F-4D97-AF65-F5344CB8AC3E}">
        <p14:creationId xmlns:p14="http://schemas.microsoft.com/office/powerpoint/2010/main" val="26336872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C9A1249A-5FB0-A142-B44A-64C92883110F}" type="slidenum">
              <a:rPr kumimoji="1" lang="zh-TW" altLang="en-US" smtClean="0"/>
              <a:t>43</a:t>
            </a:fld>
            <a:endParaRPr kumimoji="1" lang="zh-TW" altLang="en-US"/>
          </a:p>
        </p:txBody>
      </p:sp>
    </p:spTree>
    <p:extLst>
      <p:ext uri="{BB962C8B-B14F-4D97-AF65-F5344CB8AC3E}">
        <p14:creationId xmlns:p14="http://schemas.microsoft.com/office/powerpoint/2010/main" val="20044755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gif"/><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gif"/><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2130425"/>
            <a:ext cx="7772400" cy="1470025"/>
          </a:xfrm>
        </p:spPr>
        <p:txBody>
          <a:bodyPr/>
          <a:lstStyle>
            <a:lvl1pPr>
              <a:defRPr>
                <a:solidFill>
                  <a:schemeClr val="accent6">
                    <a:lumMod val="75000"/>
                  </a:schemeClr>
                </a:solidFill>
              </a:defRPr>
            </a:lvl1pPr>
          </a:lstStyle>
          <a:p>
            <a:r>
              <a:rPr lang="zh-TW" altLang="en-US" dirty="0"/>
              <a:t>按一下以編輯母片標題樣式</a:t>
            </a:r>
          </a:p>
        </p:txBody>
      </p:sp>
      <p:sp>
        <p:nvSpPr>
          <p:cNvPr id="3" name="副標題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按一下以編輯母片副標題樣式</a:t>
            </a:r>
          </a:p>
        </p:txBody>
      </p:sp>
      <p:sp>
        <p:nvSpPr>
          <p:cNvPr id="4" name="日期版面配置區 3"/>
          <p:cNvSpPr>
            <a:spLocks noGrp="1"/>
          </p:cNvSpPr>
          <p:nvPr>
            <p:ph type="dt" sz="half" idx="10"/>
          </p:nvPr>
        </p:nvSpPr>
        <p:spPr/>
        <p:txBody>
          <a:bodyPr/>
          <a:lstStyle/>
          <a:p>
            <a:fld id="{4F8A1790-F87D-46C3-8A9A-A39F51776E2B}" type="datetimeFigureOut">
              <a:rPr lang="zh-TW" altLang="en-US" smtClean="0"/>
              <a:t>2022/3/20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23EF44F1-1257-4C25-AB8A-807CA769B911}" type="slidenum">
              <a:rPr lang="zh-TW" altLang="en-US" smtClean="0"/>
              <a:t>‹#›</a:t>
            </a:fld>
            <a:endParaRPr lang="zh-TW" altLang="en-US"/>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24737" y="6453336"/>
            <a:ext cx="1719263" cy="41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377598" y="1268760"/>
            <a:ext cx="3240360" cy="43682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 name="Freeform 12"/>
          <p:cNvSpPr>
            <a:spLocks/>
          </p:cNvSpPr>
          <p:nvPr userDrawn="1"/>
        </p:nvSpPr>
        <p:spPr bwMode="auto">
          <a:xfrm rot="5400000">
            <a:off x="-2500895" y="2500896"/>
            <a:ext cx="6859588" cy="1857796"/>
          </a:xfrm>
          <a:custGeom>
            <a:avLst/>
            <a:gdLst>
              <a:gd name="T0" fmla="*/ 11520 w 11520"/>
              <a:gd name="T1" fmla="*/ 0 h 933"/>
              <a:gd name="T2" fmla="*/ 0 w 11520"/>
              <a:gd name="T3" fmla="*/ 507 h 933"/>
              <a:gd name="T4" fmla="*/ 0 w 11520"/>
              <a:gd name="T5" fmla="*/ 933 h 933"/>
              <a:gd name="T6" fmla="*/ 11520 w 11520"/>
              <a:gd name="T7" fmla="*/ 933 h 933"/>
              <a:gd name="T8" fmla="*/ 11520 w 11520"/>
              <a:gd name="T9" fmla="*/ 0 h 933"/>
            </a:gdLst>
            <a:ahLst/>
            <a:cxnLst>
              <a:cxn ang="0">
                <a:pos x="T0" y="T1"/>
              </a:cxn>
              <a:cxn ang="0">
                <a:pos x="T2" y="T3"/>
              </a:cxn>
              <a:cxn ang="0">
                <a:pos x="T4" y="T5"/>
              </a:cxn>
              <a:cxn ang="0">
                <a:pos x="T6" y="T7"/>
              </a:cxn>
              <a:cxn ang="0">
                <a:pos x="T8" y="T9"/>
              </a:cxn>
            </a:cxnLst>
            <a:rect l="0" t="0" r="r" b="b"/>
            <a:pathLst>
              <a:path w="11520" h="933">
                <a:moveTo>
                  <a:pt x="11520" y="0"/>
                </a:moveTo>
                <a:lnTo>
                  <a:pt x="0" y="507"/>
                </a:lnTo>
                <a:lnTo>
                  <a:pt x="0" y="933"/>
                </a:lnTo>
                <a:lnTo>
                  <a:pt x="11520" y="933"/>
                </a:lnTo>
                <a:lnTo>
                  <a:pt x="11520" y="0"/>
                </a:lnTo>
                <a:close/>
              </a:path>
            </a:pathLst>
          </a:custGeom>
          <a:solidFill>
            <a:srgbClr val="F3BC2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893386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467544" y="116632"/>
            <a:ext cx="8424936" cy="576064"/>
          </a:xfrm>
        </p:spPr>
        <p:txBody>
          <a:bodyPr>
            <a:normAutofit/>
          </a:bodyPr>
          <a:lstStyle>
            <a:lvl1pPr algn="l">
              <a:defRPr sz="3200">
                <a:latin typeface="Times New Roman" pitchFamily="18" charset="0"/>
                <a:cs typeface="Times New Roman" pitchFamily="18" charset="0"/>
              </a:defRPr>
            </a:lvl1pPr>
          </a:lstStyle>
          <a:p>
            <a:r>
              <a:rPr lang="zh-TW" altLang="en-US" dirty="0"/>
              <a:t>按一下以編輯母片標題樣式</a:t>
            </a:r>
          </a:p>
        </p:txBody>
      </p:sp>
      <p:sp>
        <p:nvSpPr>
          <p:cNvPr id="3" name="內容版面配置區 2"/>
          <p:cNvSpPr>
            <a:spLocks noGrp="1"/>
          </p:cNvSpPr>
          <p:nvPr>
            <p:ph idx="1"/>
          </p:nvPr>
        </p:nvSpPr>
        <p:spPr>
          <a:xfrm>
            <a:off x="467544" y="980728"/>
            <a:ext cx="8424936" cy="5472608"/>
          </a:xfrm>
        </p:spPr>
        <p:txBody>
          <a:bodyPr>
            <a:normAutofit/>
          </a:bodyPr>
          <a:lstStyle>
            <a:lvl1pPr marL="360000" indent="-288000">
              <a:lnSpc>
                <a:spcPts val="3200"/>
              </a:lnSpc>
              <a:spcBef>
                <a:spcPts val="500"/>
              </a:spcBef>
              <a:buSzPct val="100000"/>
              <a:buFontTx/>
              <a:buBlip>
                <a:blip r:embed="rId2"/>
              </a:buBlip>
              <a:defRPr sz="2400" b="0">
                <a:latin typeface="Times New Roman" pitchFamily="18" charset="0"/>
                <a:ea typeface="標楷體" pitchFamily="65" charset="-120"/>
                <a:cs typeface="Times New Roman" pitchFamily="18" charset="0"/>
              </a:defRPr>
            </a:lvl1pPr>
            <a:lvl2pPr>
              <a:lnSpc>
                <a:spcPts val="3200"/>
              </a:lnSpc>
              <a:spcBef>
                <a:spcPts val="500"/>
              </a:spcBef>
              <a:defRPr sz="2400" b="0">
                <a:latin typeface="Times New Roman" pitchFamily="18" charset="0"/>
                <a:ea typeface="標楷體" pitchFamily="65" charset="-120"/>
                <a:cs typeface="Times New Roman" pitchFamily="18" charset="0"/>
              </a:defRPr>
            </a:lvl2pPr>
            <a:lvl3pPr>
              <a:lnSpc>
                <a:spcPts val="3200"/>
              </a:lnSpc>
              <a:spcBef>
                <a:spcPts val="500"/>
              </a:spcBef>
              <a:defRPr sz="2400" b="0">
                <a:latin typeface="Times New Roman" pitchFamily="18" charset="0"/>
                <a:ea typeface="標楷體" pitchFamily="65" charset="-120"/>
                <a:cs typeface="Times New Roman" pitchFamily="18" charset="0"/>
              </a:defRPr>
            </a:lvl3pPr>
            <a:lvl4pPr>
              <a:lnSpc>
                <a:spcPts val="3200"/>
              </a:lnSpc>
              <a:spcBef>
                <a:spcPts val="500"/>
              </a:spcBef>
              <a:defRPr sz="2400" b="0">
                <a:latin typeface="Times New Roman" pitchFamily="18" charset="0"/>
                <a:ea typeface="標楷體" pitchFamily="65" charset="-120"/>
                <a:cs typeface="Times New Roman" pitchFamily="18" charset="0"/>
              </a:defRPr>
            </a:lvl4pPr>
            <a:lvl5pPr>
              <a:lnSpc>
                <a:spcPts val="3200"/>
              </a:lnSpc>
              <a:spcBef>
                <a:spcPts val="500"/>
              </a:spcBef>
              <a:defRPr sz="2400" b="0">
                <a:latin typeface="Times New Roman" pitchFamily="18" charset="0"/>
                <a:ea typeface="標楷體" pitchFamily="65" charset="-120"/>
                <a:cs typeface="Times New Roman" pitchFamily="18" charset="0"/>
              </a:defRPr>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p:cNvSpPr>
            <a:spLocks noGrp="1"/>
          </p:cNvSpPr>
          <p:nvPr>
            <p:ph type="dt" sz="half" idx="10"/>
          </p:nvPr>
        </p:nvSpPr>
        <p:spPr/>
        <p:txBody>
          <a:bodyPr/>
          <a:lstStyle/>
          <a:p>
            <a:fld id="{4F8A1790-F87D-46C3-8A9A-A39F51776E2B}" type="datetimeFigureOut">
              <a:rPr lang="zh-TW" altLang="en-US" smtClean="0"/>
              <a:t>2022/3/20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23EF44F1-1257-4C25-AB8A-807CA769B911}" type="slidenum">
              <a:rPr lang="zh-TW" altLang="en-US" smtClean="0"/>
              <a:t>‹#›</a:t>
            </a:fld>
            <a:endParaRPr lang="zh-TW" altLang="en-US"/>
          </a:p>
        </p:txBody>
      </p:sp>
      <p:grpSp>
        <p:nvGrpSpPr>
          <p:cNvPr id="8" name="Group 4"/>
          <p:cNvGrpSpPr>
            <a:grpSpLocks noChangeAspect="1"/>
          </p:cNvGrpSpPr>
          <p:nvPr userDrawn="1"/>
        </p:nvGrpSpPr>
        <p:grpSpPr bwMode="auto">
          <a:xfrm>
            <a:off x="6815519" y="122572"/>
            <a:ext cx="2076961" cy="794231"/>
            <a:chOff x="2474" y="1891"/>
            <a:chExt cx="1681" cy="482"/>
          </a:xfrm>
        </p:grpSpPr>
        <p:sp>
          <p:nvSpPr>
            <p:cNvPr id="9" name="Freeform 6"/>
            <p:cNvSpPr>
              <a:spLocks/>
            </p:cNvSpPr>
            <p:nvPr userDrawn="1"/>
          </p:nvSpPr>
          <p:spPr bwMode="auto">
            <a:xfrm>
              <a:off x="3074" y="1891"/>
              <a:ext cx="482" cy="482"/>
            </a:xfrm>
            <a:custGeom>
              <a:avLst/>
              <a:gdLst>
                <a:gd name="T0" fmla="*/ 963 w 964"/>
                <a:gd name="T1" fmla="*/ 507 h 964"/>
                <a:gd name="T2" fmla="*/ 954 w 964"/>
                <a:gd name="T3" fmla="*/ 579 h 964"/>
                <a:gd name="T4" fmla="*/ 934 w 964"/>
                <a:gd name="T5" fmla="*/ 647 h 964"/>
                <a:gd name="T6" fmla="*/ 906 w 964"/>
                <a:gd name="T7" fmla="*/ 712 h 964"/>
                <a:gd name="T8" fmla="*/ 868 w 964"/>
                <a:gd name="T9" fmla="*/ 770 h 964"/>
                <a:gd name="T10" fmla="*/ 823 w 964"/>
                <a:gd name="T11" fmla="*/ 822 h 964"/>
                <a:gd name="T12" fmla="*/ 771 w 964"/>
                <a:gd name="T13" fmla="*/ 868 h 964"/>
                <a:gd name="T14" fmla="*/ 712 w 964"/>
                <a:gd name="T15" fmla="*/ 905 h 964"/>
                <a:gd name="T16" fmla="*/ 647 w 964"/>
                <a:gd name="T17" fmla="*/ 934 h 964"/>
                <a:gd name="T18" fmla="*/ 580 w 964"/>
                <a:gd name="T19" fmla="*/ 954 h 964"/>
                <a:gd name="T20" fmla="*/ 507 w 964"/>
                <a:gd name="T21" fmla="*/ 963 h 964"/>
                <a:gd name="T22" fmla="*/ 457 w 964"/>
                <a:gd name="T23" fmla="*/ 963 h 964"/>
                <a:gd name="T24" fmla="*/ 385 w 964"/>
                <a:gd name="T25" fmla="*/ 954 h 964"/>
                <a:gd name="T26" fmla="*/ 317 w 964"/>
                <a:gd name="T27" fmla="*/ 934 h 964"/>
                <a:gd name="T28" fmla="*/ 252 w 964"/>
                <a:gd name="T29" fmla="*/ 905 h 964"/>
                <a:gd name="T30" fmla="*/ 194 w 964"/>
                <a:gd name="T31" fmla="*/ 868 h 964"/>
                <a:gd name="T32" fmla="*/ 142 w 964"/>
                <a:gd name="T33" fmla="*/ 822 h 964"/>
                <a:gd name="T34" fmla="*/ 96 w 964"/>
                <a:gd name="T35" fmla="*/ 770 h 964"/>
                <a:gd name="T36" fmla="*/ 59 w 964"/>
                <a:gd name="T37" fmla="*/ 712 h 964"/>
                <a:gd name="T38" fmla="*/ 29 w 964"/>
                <a:gd name="T39" fmla="*/ 647 h 964"/>
                <a:gd name="T40" fmla="*/ 10 w 964"/>
                <a:gd name="T41" fmla="*/ 579 h 964"/>
                <a:gd name="T42" fmla="*/ 1 w 964"/>
                <a:gd name="T43" fmla="*/ 507 h 964"/>
                <a:gd name="T44" fmla="*/ 1 w 964"/>
                <a:gd name="T45" fmla="*/ 457 h 964"/>
                <a:gd name="T46" fmla="*/ 10 w 964"/>
                <a:gd name="T47" fmla="*/ 384 h 964"/>
                <a:gd name="T48" fmla="*/ 29 w 964"/>
                <a:gd name="T49" fmla="*/ 316 h 964"/>
                <a:gd name="T50" fmla="*/ 59 w 964"/>
                <a:gd name="T51" fmla="*/ 252 h 964"/>
                <a:gd name="T52" fmla="*/ 96 w 964"/>
                <a:gd name="T53" fmla="*/ 193 h 964"/>
                <a:gd name="T54" fmla="*/ 142 w 964"/>
                <a:gd name="T55" fmla="*/ 141 h 964"/>
                <a:gd name="T56" fmla="*/ 194 w 964"/>
                <a:gd name="T57" fmla="*/ 95 h 964"/>
                <a:gd name="T58" fmla="*/ 252 w 964"/>
                <a:gd name="T59" fmla="*/ 58 h 964"/>
                <a:gd name="T60" fmla="*/ 317 w 964"/>
                <a:gd name="T61" fmla="*/ 29 h 964"/>
                <a:gd name="T62" fmla="*/ 385 w 964"/>
                <a:gd name="T63" fmla="*/ 10 h 964"/>
                <a:gd name="T64" fmla="*/ 457 w 964"/>
                <a:gd name="T65" fmla="*/ 1 h 964"/>
                <a:gd name="T66" fmla="*/ 507 w 964"/>
                <a:gd name="T67" fmla="*/ 1 h 964"/>
                <a:gd name="T68" fmla="*/ 580 w 964"/>
                <a:gd name="T69" fmla="*/ 10 h 964"/>
                <a:gd name="T70" fmla="*/ 647 w 964"/>
                <a:gd name="T71" fmla="*/ 29 h 964"/>
                <a:gd name="T72" fmla="*/ 712 w 964"/>
                <a:gd name="T73" fmla="*/ 58 h 964"/>
                <a:gd name="T74" fmla="*/ 771 w 964"/>
                <a:gd name="T75" fmla="*/ 95 h 964"/>
                <a:gd name="T76" fmla="*/ 823 w 964"/>
                <a:gd name="T77" fmla="*/ 141 h 964"/>
                <a:gd name="T78" fmla="*/ 868 w 964"/>
                <a:gd name="T79" fmla="*/ 193 h 964"/>
                <a:gd name="T80" fmla="*/ 906 w 964"/>
                <a:gd name="T81" fmla="*/ 252 h 964"/>
                <a:gd name="T82" fmla="*/ 934 w 964"/>
                <a:gd name="T83" fmla="*/ 316 h 964"/>
                <a:gd name="T84" fmla="*/ 954 w 964"/>
                <a:gd name="T85" fmla="*/ 384 h 964"/>
                <a:gd name="T86" fmla="*/ 963 w 964"/>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4" h="964">
                  <a:moveTo>
                    <a:pt x="964" y="482"/>
                  </a:moveTo>
                  <a:lnTo>
                    <a:pt x="964" y="482"/>
                  </a:lnTo>
                  <a:lnTo>
                    <a:pt x="963" y="507"/>
                  </a:lnTo>
                  <a:lnTo>
                    <a:pt x="961" y="531"/>
                  </a:lnTo>
                  <a:lnTo>
                    <a:pt x="959" y="555"/>
                  </a:lnTo>
                  <a:lnTo>
                    <a:pt x="954" y="579"/>
                  </a:lnTo>
                  <a:lnTo>
                    <a:pt x="948" y="602"/>
                  </a:lnTo>
                  <a:lnTo>
                    <a:pt x="942" y="625"/>
                  </a:lnTo>
                  <a:lnTo>
                    <a:pt x="934" y="647"/>
                  </a:lnTo>
                  <a:lnTo>
                    <a:pt x="926" y="669"/>
                  </a:lnTo>
                  <a:lnTo>
                    <a:pt x="916" y="691"/>
                  </a:lnTo>
                  <a:lnTo>
                    <a:pt x="906" y="712"/>
                  </a:lnTo>
                  <a:lnTo>
                    <a:pt x="894" y="731"/>
                  </a:lnTo>
                  <a:lnTo>
                    <a:pt x="881" y="751"/>
                  </a:lnTo>
                  <a:lnTo>
                    <a:pt x="868" y="770"/>
                  </a:lnTo>
                  <a:lnTo>
                    <a:pt x="854" y="789"/>
                  </a:lnTo>
                  <a:lnTo>
                    <a:pt x="839" y="806"/>
                  </a:lnTo>
                  <a:lnTo>
                    <a:pt x="823" y="822"/>
                  </a:lnTo>
                  <a:lnTo>
                    <a:pt x="806" y="838"/>
                  </a:lnTo>
                  <a:lnTo>
                    <a:pt x="788" y="853"/>
                  </a:lnTo>
                  <a:lnTo>
                    <a:pt x="771" y="868"/>
                  </a:lnTo>
                  <a:lnTo>
                    <a:pt x="751" y="881"/>
                  </a:lnTo>
                  <a:lnTo>
                    <a:pt x="732" y="894"/>
                  </a:lnTo>
                  <a:lnTo>
                    <a:pt x="712" y="905"/>
                  </a:lnTo>
                  <a:lnTo>
                    <a:pt x="691" y="917"/>
                  </a:lnTo>
                  <a:lnTo>
                    <a:pt x="669" y="926"/>
                  </a:lnTo>
                  <a:lnTo>
                    <a:pt x="647" y="934"/>
                  </a:lnTo>
                  <a:lnTo>
                    <a:pt x="626" y="942"/>
                  </a:lnTo>
                  <a:lnTo>
                    <a:pt x="603" y="949"/>
                  </a:lnTo>
                  <a:lnTo>
                    <a:pt x="580" y="954"/>
                  </a:lnTo>
                  <a:lnTo>
                    <a:pt x="555" y="958"/>
                  </a:lnTo>
                  <a:lnTo>
                    <a:pt x="531" y="962"/>
                  </a:lnTo>
                  <a:lnTo>
                    <a:pt x="507" y="963"/>
                  </a:lnTo>
                  <a:lnTo>
                    <a:pt x="482" y="964"/>
                  </a:lnTo>
                  <a:lnTo>
                    <a:pt x="482" y="964"/>
                  </a:lnTo>
                  <a:lnTo>
                    <a:pt x="457" y="963"/>
                  </a:lnTo>
                  <a:lnTo>
                    <a:pt x="433" y="962"/>
                  </a:lnTo>
                  <a:lnTo>
                    <a:pt x="409" y="958"/>
                  </a:lnTo>
                  <a:lnTo>
                    <a:pt x="385" y="954"/>
                  </a:lnTo>
                  <a:lnTo>
                    <a:pt x="362" y="949"/>
                  </a:lnTo>
                  <a:lnTo>
                    <a:pt x="339" y="942"/>
                  </a:lnTo>
                  <a:lnTo>
                    <a:pt x="317" y="934"/>
                  </a:lnTo>
                  <a:lnTo>
                    <a:pt x="295" y="926"/>
                  </a:lnTo>
                  <a:lnTo>
                    <a:pt x="273" y="917"/>
                  </a:lnTo>
                  <a:lnTo>
                    <a:pt x="252" y="905"/>
                  </a:lnTo>
                  <a:lnTo>
                    <a:pt x="232" y="894"/>
                  </a:lnTo>
                  <a:lnTo>
                    <a:pt x="212" y="881"/>
                  </a:lnTo>
                  <a:lnTo>
                    <a:pt x="194" y="868"/>
                  </a:lnTo>
                  <a:lnTo>
                    <a:pt x="175" y="853"/>
                  </a:lnTo>
                  <a:lnTo>
                    <a:pt x="158" y="838"/>
                  </a:lnTo>
                  <a:lnTo>
                    <a:pt x="142" y="822"/>
                  </a:lnTo>
                  <a:lnTo>
                    <a:pt x="126" y="806"/>
                  </a:lnTo>
                  <a:lnTo>
                    <a:pt x="111" y="789"/>
                  </a:lnTo>
                  <a:lnTo>
                    <a:pt x="96" y="770"/>
                  </a:lnTo>
                  <a:lnTo>
                    <a:pt x="83" y="751"/>
                  </a:lnTo>
                  <a:lnTo>
                    <a:pt x="70" y="731"/>
                  </a:lnTo>
                  <a:lnTo>
                    <a:pt x="59" y="712"/>
                  </a:lnTo>
                  <a:lnTo>
                    <a:pt x="47" y="691"/>
                  </a:lnTo>
                  <a:lnTo>
                    <a:pt x="38" y="669"/>
                  </a:lnTo>
                  <a:lnTo>
                    <a:pt x="29" y="647"/>
                  </a:lnTo>
                  <a:lnTo>
                    <a:pt x="22" y="625"/>
                  </a:lnTo>
                  <a:lnTo>
                    <a:pt x="15" y="602"/>
                  </a:lnTo>
                  <a:lnTo>
                    <a:pt x="10" y="579"/>
                  </a:lnTo>
                  <a:lnTo>
                    <a:pt x="6" y="555"/>
                  </a:lnTo>
                  <a:lnTo>
                    <a:pt x="2" y="531"/>
                  </a:lnTo>
                  <a:lnTo>
                    <a:pt x="1" y="507"/>
                  </a:lnTo>
                  <a:lnTo>
                    <a:pt x="0" y="482"/>
                  </a:lnTo>
                  <a:lnTo>
                    <a:pt x="0" y="482"/>
                  </a:lnTo>
                  <a:lnTo>
                    <a:pt x="1" y="457"/>
                  </a:lnTo>
                  <a:lnTo>
                    <a:pt x="2" y="433"/>
                  </a:lnTo>
                  <a:lnTo>
                    <a:pt x="6" y="409"/>
                  </a:lnTo>
                  <a:lnTo>
                    <a:pt x="10" y="384"/>
                  </a:lnTo>
                  <a:lnTo>
                    <a:pt x="15" y="361"/>
                  </a:lnTo>
                  <a:lnTo>
                    <a:pt x="22" y="338"/>
                  </a:lnTo>
                  <a:lnTo>
                    <a:pt x="29" y="316"/>
                  </a:lnTo>
                  <a:lnTo>
                    <a:pt x="38" y="295"/>
                  </a:lnTo>
                  <a:lnTo>
                    <a:pt x="47" y="273"/>
                  </a:lnTo>
                  <a:lnTo>
                    <a:pt x="59" y="252"/>
                  </a:lnTo>
                  <a:lnTo>
                    <a:pt x="70" y="232"/>
                  </a:lnTo>
                  <a:lnTo>
                    <a:pt x="83" y="213"/>
                  </a:lnTo>
                  <a:lnTo>
                    <a:pt x="96" y="193"/>
                  </a:lnTo>
                  <a:lnTo>
                    <a:pt x="111" y="176"/>
                  </a:lnTo>
                  <a:lnTo>
                    <a:pt x="126" y="157"/>
                  </a:lnTo>
                  <a:lnTo>
                    <a:pt x="142" y="141"/>
                  </a:lnTo>
                  <a:lnTo>
                    <a:pt x="158" y="125"/>
                  </a:lnTo>
                  <a:lnTo>
                    <a:pt x="175" y="110"/>
                  </a:lnTo>
                  <a:lnTo>
                    <a:pt x="194" y="95"/>
                  </a:lnTo>
                  <a:lnTo>
                    <a:pt x="212" y="82"/>
                  </a:lnTo>
                  <a:lnTo>
                    <a:pt x="232" y="70"/>
                  </a:lnTo>
                  <a:lnTo>
                    <a:pt x="252" y="58"/>
                  </a:lnTo>
                  <a:lnTo>
                    <a:pt x="273" y="48"/>
                  </a:lnTo>
                  <a:lnTo>
                    <a:pt x="295" y="38"/>
                  </a:lnTo>
                  <a:lnTo>
                    <a:pt x="317" y="29"/>
                  </a:lnTo>
                  <a:lnTo>
                    <a:pt x="339" y="21"/>
                  </a:lnTo>
                  <a:lnTo>
                    <a:pt x="362" y="16"/>
                  </a:lnTo>
                  <a:lnTo>
                    <a:pt x="385" y="10"/>
                  </a:lnTo>
                  <a:lnTo>
                    <a:pt x="409" y="5"/>
                  </a:lnTo>
                  <a:lnTo>
                    <a:pt x="433" y="3"/>
                  </a:lnTo>
                  <a:lnTo>
                    <a:pt x="457" y="1"/>
                  </a:lnTo>
                  <a:lnTo>
                    <a:pt x="482" y="0"/>
                  </a:lnTo>
                  <a:lnTo>
                    <a:pt x="482" y="0"/>
                  </a:lnTo>
                  <a:lnTo>
                    <a:pt x="507" y="1"/>
                  </a:lnTo>
                  <a:lnTo>
                    <a:pt x="531" y="3"/>
                  </a:lnTo>
                  <a:lnTo>
                    <a:pt x="555" y="5"/>
                  </a:lnTo>
                  <a:lnTo>
                    <a:pt x="580" y="10"/>
                  </a:lnTo>
                  <a:lnTo>
                    <a:pt x="603" y="16"/>
                  </a:lnTo>
                  <a:lnTo>
                    <a:pt x="626" y="21"/>
                  </a:lnTo>
                  <a:lnTo>
                    <a:pt x="647" y="29"/>
                  </a:lnTo>
                  <a:lnTo>
                    <a:pt x="669" y="38"/>
                  </a:lnTo>
                  <a:lnTo>
                    <a:pt x="691" y="48"/>
                  </a:lnTo>
                  <a:lnTo>
                    <a:pt x="712" y="58"/>
                  </a:lnTo>
                  <a:lnTo>
                    <a:pt x="732" y="70"/>
                  </a:lnTo>
                  <a:lnTo>
                    <a:pt x="751" y="82"/>
                  </a:lnTo>
                  <a:lnTo>
                    <a:pt x="771" y="95"/>
                  </a:lnTo>
                  <a:lnTo>
                    <a:pt x="788" y="110"/>
                  </a:lnTo>
                  <a:lnTo>
                    <a:pt x="806" y="125"/>
                  </a:lnTo>
                  <a:lnTo>
                    <a:pt x="823" y="141"/>
                  </a:lnTo>
                  <a:lnTo>
                    <a:pt x="839" y="157"/>
                  </a:lnTo>
                  <a:lnTo>
                    <a:pt x="854" y="176"/>
                  </a:lnTo>
                  <a:lnTo>
                    <a:pt x="868" y="193"/>
                  </a:lnTo>
                  <a:lnTo>
                    <a:pt x="881" y="213"/>
                  </a:lnTo>
                  <a:lnTo>
                    <a:pt x="894" y="232"/>
                  </a:lnTo>
                  <a:lnTo>
                    <a:pt x="906" y="252"/>
                  </a:lnTo>
                  <a:lnTo>
                    <a:pt x="916" y="273"/>
                  </a:lnTo>
                  <a:lnTo>
                    <a:pt x="926" y="295"/>
                  </a:lnTo>
                  <a:lnTo>
                    <a:pt x="934" y="316"/>
                  </a:lnTo>
                  <a:lnTo>
                    <a:pt x="942" y="338"/>
                  </a:lnTo>
                  <a:lnTo>
                    <a:pt x="948" y="361"/>
                  </a:lnTo>
                  <a:lnTo>
                    <a:pt x="954" y="384"/>
                  </a:lnTo>
                  <a:lnTo>
                    <a:pt x="959" y="409"/>
                  </a:lnTo>
                  <a:lnTo>
                    <a:pt x="961" y="433"/>
                  </a:lnTo>
                  <a:lnTo>
                    <a:pt x="963" y="457"/>
                  </a:lnTo>
                  <a:lnTo>
                    <a:pt x="964" y="482"/>
                  </a:lnTo>
                  <a:lnTo>
                    <a:pt x="964"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p:cNvSpPr>
              <a:spLocks/>
            </p:cNvSpPr>
            <p:nvPr userDrawn="1"/>
          </p:nvSpPr>
          <p:spPr bwMode="auto">
            <a:xfrm>
              <a:off x="2474" y="1891"/>
              <a:ext cx="481" cy="482"/>
            </a:xfrm>
            <a:custGeom>
              <a:avLst/>
              <a:gdLst>
                <a:gd name="T0" fmla="*/ 963 w 963"/>
                <a:gd name="T1" fmla="*/ 507 h 964"/>
                <a:gd name="T2" fmla="*/ 954 w 963"/>
                <a:gd name="T3" fmla="*/ 579 h 964"/>
                <a:gd name="T4" fmla="*/ 934 w 963"/>
                <a:gd name="T5" fmla="*/ 647 h 964"/>
                <a:gd name="T6" fmla="*/ 905 w 963"/>
                <a:gd name="T7" fmla="*/ 712 h 964"/>
                <a:gd name="T8" fmla="*/ 867 w 963"/>
                <a:gd name="T9" fmla="*/ 770 h 964"/>
                <a:gd name="T10" fmla="*/ 822 w 963"/>
                <a:gd name="T11" fmla="*/ 822 h 964"/>
                <a:gd name="T12" fmla="*/ 769 w 963"/>
                <a:gd name="T13" fmla="*/ 868 h 964"/>
                <a:gd name="T14" fmla="*/ 711 w 963"/>
                <a:gd name="T15" fmla="*/ 905 h 964"/>
                <a:gd name="T16" fmla="*/ 647 w 963"/>
                <a:gd name="T17" fmla="*/ 934 h 964"/>
                <a:gd name="T18" fmla="*/ 578 w 963"/>
                <a:gd name="T19" fmla="*/ 954 h 964"/>
                <a:gd name="T20" fmla="*/ 507 w 963"/>
                <a:gd name="T21" fmla="*/ 963 h 964"/>
                <a:gd name="T22" fmla="*/ 456 w 963"/>
                <a:gd name="T23" fmla="*/ 963 h 964"/>
                <a:gd name="T24" fmla="*/ 385 w 963"/>
                <a:gd name="T25" fmla="*/ 954 h 964"/>
                <a:gd name="T26" fmla="*/ 315 w 963"/>
                <a:gd name="T27" fmla="*/ 934 h 964"/>
                <a:gd name="T28" fmla="*/ 252 w 963"/>
                <a:gd name="T29" fmla="*/ 905 h 964"/>
                <a:gd name="T30" fmla="*/ 193 w 963"/>
                <a:gd name="T31" fmla="*/ 868 h 964"/>
                <a:gd name="T32" fmla="*/ 140 w 963"/>
                <a:gd name="T33" fmla="*/ 822 h 964"/>
                <a:gd name="T34" fmla="*/ 95 w 963"/>
                <a:gd name="T35" fmla="*/ 770 h 964"/>
                <a:gd name="T36" fmla="*/ 57 w 963"/>
                <a:gd name="T37" fmla="*/ 712 h 964"/>
                <a:gd name="T38" fmla="*/ 29 w 963"/>
                <a:gd name="T39" fmla="*/ 647 h 964"/>
                <a:gd name="T40" fmla="*/ 9 w 963"/>
                <a:gd name="T41" fmla="*/ 579 h 964"/>
                <a:gd name="T42" fmla="*/ 0 w 963"/>
                <a:gd name="T43" fmla="*/ 507 h 964"/>
                <a:gd name="T44" fmla="*/ 0 w 963"/>
                <a:gd name="T45" fmla="*/ 457 h 964"/>
                <a:gd name="T46" fmla="*/ 9 w 963"/>
                <a:gd name="T47" fmla="*/ 384 h 964"/>
                <a:gd name="T48" fmla="*/ 29 w 963"/>
                <a:gd name="T49" fmla="*/ 316 h 964"/>
                <a:gd name="T50" fmla="*/ 57 w 963"/>
                <a:gd name="T51" fmla="*/ 252 h 964"/>
                <a:gd name="T52" fmla="*/ 95 w 963"/>
                <a:gd name="T53" fmla="*/ 193 h 964"/>
                <a:gd name="T54" fmla="*/ 140 w 963"/>
                <a:gd name="T55" fmla="*/ 141 h 964"/>
                <a:gd name="T56" fmla="*/ 193 w 963"/>
                <a:gd name="T57" fmla="*/ 95 h 964"/>
                <a:gd name="T58" fmla="*/ 252 w 963"/>
                <a:gd name="T59" fmla="*/ 58 h 964"/>
                <a:gd name="T60" fmla="*/ 315 w 963"/>
                <a:gd name="T61" fmla="*/ 29 h 964"/>
                <a:gd name="T62" fmla="*/ 385 w 963"/>
                <a:gd name="T63" fmla="*/ 10 h 964"/>
                <a:gd name="T64" fmla="*/ 456 w 963"/>
                <a:gd name="T65" fmla="*/ 1 h 964"/>
                <a:gd name="T66" fmla="*/ 507 w 963"/>
                <a:gd name="T67" fmla="*/ 1 h 964"/>
                <a:gd name="T68" fmla="*/ 578 w 963"/>
                <a:gd name="T69" fmla="*/ 10 h 964"/>
                <a:gd name="T70" fmla="*/ 647 w 963"/>
                <a:gd name="T71" fmla="*/ 29 h 964"/>
                <a:gd name="T72" fmla="*/ 711 w 963"/>
                <a:gd name="T73" fmla="*/ 58 h 964"/>
                <a:gd name="T74" fmla="*/ 769 w 963"/>
                <a:gd name="T75" fmla="*/ 95 h 964"/>
                <a:gd name="T76" fmla="*/ 822 w 963"/>
                <a:gd name="T77" fmla="*/ 141 h 964"/>
                <a:gd name="T78" fmla="*/ 867 w 963"/>
                <a:gd name="T79" fmla="*/ 193 h 964"/>
                <a:gd name="T80" fmla="*/ 905 w 963"/>
                <a:gd name="T81" fmla="*/ 252 h 964"/>
                <a:gd name="T82" fmla="*/ 934 w 963"/>
                <a:gd name="T83" fmla="*/ 316 h 964"/>
                <a:gd name="T84" fmla="*/ 954 w 963"/>
                <a:gd name="T85" fmla="*/ 384 h 964"/>
                <a:gd name="T86" fmla="*/ 963 w 963"/>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3" h="964">
                  <a:moveTo>
                    <a:pt x="963" y="482"/>
                  </a:moveTo>
                  <a:lnTo>
                    <a:pt x="963" y="482"/>
                  </a:lnTo>
                  <a:lnTo>
                    <a:pt x="963" y="507"/>
                  </a:lnTo>
                  <a:lnTo>
                    <a:pt x="961" y="531"/>
                  </a:lnTo>
                  <a:lnTo>
                    <a:pt x="957" y="555"/>
                  </a:lnTo>
                  <a:lnTo>
                    <a:pt x="954" y="579"/>
                  </a:lnTo>
                  <a:lnTo>
                    <a:pt x="948" y="602"/>
                  </a:lnTo>
                  <a:lnTo>
                    <a:pt x="941" y="625"/>
                  </a:lnTo>
                  <a:lnTo>
                    <a:pt x="934" y="647"/>
                  </a:lnTo>
                  <a:lnTo>
                    <a:pt x="925" y="669"/>
                  </a:lnTo>
                  <a:lnTo>
                    <a:pt x="916" y="691"/>
                  </a:lnTo>
                  <a:lnTo>
                    <a:pt x="905" y="712"/>
                  </a:lnTo>
                  <a:lnTo>
                    <a:pt x="894" y="731"/>
                  </a:lnTo>
                  <a:lnTo>
                    <a:pt x="881" y="751"/>
                  </a:lnTo>
                  <a:lnTo>
                    <a:pt x="867" y="770"/>
                  </a:lnTo>
                  <a:lnTo>
                    <a:pt x="853" y="789"/>
                  </a:lnTo>
                  <a:lnTo>
                    <a:pt x="838" y="806"/>
                  </a:lnTo>
                  <a:lnTo>
                    <a:pt x="822" y="822"/>
                  </a:lnTo>
                  <a:lnTo>
                    <a:pt x="805" y="838"/>
                  </a:lnTo>
                  <a:lnTo>
                    <a:pt x="788" y="853"/>
                  </a:lnTo>
                  <a:lnTo>
                    <a:pt x="769" y="868"/>
                  </a:lnTo>
                  <a:lnTo>
                    <a:pt x="751" y="881"/>
                  </a:lnTo>
                  <a:lnTo>
                    <a:pt x="731" y="894"/>
                  </a:lnTo>
                  <a:lnTo>
                    <a:pt x="711" y="905"/>
                  </a:lnTo>
                  <a:lnTo>
                    <a:pt x="690" y="917"/>
                  </a:lnTo>
                  <a:lnTo>
                    <a:pt x="669" y="926"/>
                  </a:lnTo>
                  <a:lnTo>
                    <a:pt x="647" y="934"/>
                  </a:lnTo>
                  <a:lnTo>
                    <a:pt x="624" y="942"/>
                  </a:lnTo>
                  <a:lnTo>
                    <a:pt x="602" y="949"/>
                  </a:lnTo>
                  <a:lnTo>
                    <a:pt x="578" y="954"/>
                  </a:lnTo>
                  <a:lnTo>
                    <a:pt x="555" y="958"/>
                  </a:lnTo>
                  <a:lnTo>
                    <a:pt x="531" y="962"/>
                  </a:lnTo>
                  <a:lnTo>
                    <a:pt x="507" y="963"/>
                  </a:lnTo>
                  <a:lnTo>
                    <a:pt x="481" y="964"/>
                  </a:lnTo>
                  <a:lnTo>
                    <a:pt x="481" y="964"/>
                  </a:lnTo>
                  <a:lnTo>
                    <a:pt x="456" y="963"/>
                  </a:lnTo>
                  <a:lnTo>
                    <a:pt x="432" y="962"/>
                  </a:lnTo>
                  <a:lnTo>
                    <a:pt x="408" y="958"/>
                  </a:lnTo>
                  <a:lnTo>
                    <a:pt x="385" y="954"/>
                  </a:lnTo>
                  <a:lnTo>
                    <a:pt x="360" y="949"/>
                  </a:lnTo>
                  <a:lnTo>
                    <a:pt x="339" y="942"/>
                  </a:lnTo>
                  <a:lnTo>
                    <a:pt x="315" y="934"/>
                  </a:lnTo>
                  <a:lnTo>
                    <a:pt x="294" y="926"/>
                  </a:lnTo>
                  <a:lnTo>
                    <a:pt x="273" y="917"/>
                  </a:lnTo>
                  <a:lnTo>
                    <a:pt x="252" y="905"/>
                  </a:lnTo>
                  <a:lnTo>
                    <a:pt x="231" y="894"/>
                  </a:lnTo>
                  <a:lnTo>
                    <a:pt x="212" y="881"/>
                  </a:lnTo>
                  <a:lnTo>
                    <a:pt x="193" y="868"/>
                  </a:lnTo>
                  <a:lnTo>
                    <a:pt x="175" y="853"/>
                  </a:lnTo>
                  <a:lnTo>
                    <a:pt x="158" y="838"/>
                  </a:lnTo>
                  <a:lnTo>
                    <a:pt x="140" y="822"/>
                  </a:lnTo>
                  <a:lnTo>
                    <a:pt x="124" y="806"/>
                  </a:lnTo>
                  <a:lnTo>
                    <a:pt x="109" y="789"/>
                  </a:lnTo>
                  <a:lnTo>
                    <a:pt x="95" y="770"/>
                  </a:lnTo>
                  <a:lnTo>
                    <a:pt x="82" y="751"/>
                  </a:lnTo>
                  <a:lnTo>
                    <a:pt x="69" y="731"/>
                  </a:lnTo>
                  <a:lnTo>
                    <a:pt x="57" y="712"/>
                  </a:lnTo>
                  <a:lnTo>
                    <a:pt x="47" y="691"/>
                  </a:lnTo>
                  <a:lnTo>
                    <a:pt x="38" y="669"/>
                  </a:lnTo>
                  <a:lnTo>
                    <a:pt x="29" y="647"/>
                  </a:lnTo>
                  <a:lnTo>
                    <a:pt x="22" y="625"/>
                  </a:lnTo>
                  <a:lnTo>
                    <a:pt x="15" y="602"/>
                  </a:lnTo>
                  <a:lnTo>
                    <a:pt x="9" y="579"/>
                  </a:lnTo>
                  <a:lnTo>
                    <a:pt x="6" y="555"/>
                  </a:lnTo>
                  <a:lnTo>
                    <a:pt x="2" y="531"/>
                  </a:lnTo>
                  <a:lnTo>
                    <a:pt x="0" y="507"/>
                  </a:lnTo>
                  <a:lnTo>
                    <a:pt x="0" y="482"/>
                  </a:lnTo>
                  <a:lnTo>
                    <a:pt x="0" y="482"/>
                  </a:lnTo>
                  <a:lnTo>
                    <a:pt x="0" y="457"/>
                  </a:lnTo>
                  <a:lnTo>
                    <a:pt x="2" y="433"/>
                  </a:lnTo>
                  <a:lnTo>
                    <a:pt x="6" y="409"/>
                  </a:lnTo>
                  <a:lnTo>
                    <a:pt x="9" y="384"/>
                  </a:lnTo>
                  <a:lnTo>
                    <a:pt x="15" y="361"/>
                  </a:lnTo>
                  <a:lnTo>
                    <a:pt x="22" y="338"/>
                  </a:lnTo>
                  <a:lnTo>
                    <a:pt x="29" y="316"/>
                  </a:lnTo>
                  <a:lnTo>
                    <a:pt x="38" y="295"/>
                  </a:lnTo>
                  <a:lnTo>
                    <a:pt x="47" y="273"/>
                  </a:lnTo>
                  <a:lnTo>
                    <a:pt x="57" y="252"/>
                  </a:lnTo>
                  <a:lnTo>
                    <a:pt x="69" y="232"/>
                  </a:lnTo>
                  <a:lnTo>
                    <a:pt x="82" y="213"/>
                  </a:lnTo>
                  <a:lnTo>
                    <a:pt x="95" y="193"/>
                  </a:lnTo>
                  <a:lnTo>
                    <a:pt x="109" y="176"/>
                  </a:lnTo>
                  <a:lnTo>
                    <a:pt x="124" y="157"/>
                  </a:lnTo>
                  <a:lnTo>
                    <a:pt x="140" y="141"/>
                  </a:lnTo>
                  <a:lnTo>
                    <a:pt x="158" y="125"/>
                  </a:lnTo>
                  <a:lnTo>
                    <a:pt x="175" y="110"/>
                  </a:lnTo>
                  <a:lnTo>
                    <a:pt x="193" y="95"/>
                  </a:lnTo>
                  <a:lnTo>
                    <a:pt x="212" y="82"/>
                  </a:lnTo>
                  <a:lnTo>
                    <a:pt x="231" y="70"/>
                  </a:lnTo>
                  <a:lnTo>
                    <a:pt x="252" y="58"/>
                  </a:lnTo>
                  <a:lnTo>
                    <a:pt x="273" y="48"/>
                  </a:lnTo>
                  <a:lnTo>
                    <a:pt x="294" y="38"/>
                  </a:lnTo>
                  <a:lnTo>
                    <a:pt x="315" y="29"/>
                  </a:lnTo>
                  <a:lnTo>
                    <a:pt x="339" y="21"/>
                  </a:lnTo>
                  <a:lnTo>
                    <a:pt x="360" y="16"/>
                  </a:lnTo>
                  <a:lnTo>
                    <a:pt x="385" y="10"/>
                  </a:lnTo>
                  <a:lnTo>
                    <a:pt x="408" y="5"/>
                  </a:lnTo>
                  <a:lnTo>
                    <a:pt x="432" y="3"/>
                  </a:lnTo>
                  <a:lnTo>
                    <a:pt x="456" y="1"/>
                  </a:lnTo>
                  <a:lnTo>
                    <a:pt x="481" y="0"/>
                  </a:lnTo>
                  <a:lnTo>
                    <a:pt x="481" y="0"/>
                  </a:lnTo>
                  <a:lnTo>
                    <a:pt x="507" y="1"/>
                  </a:lnTo>
                  <a:lnTo>
                    <a:pt x="531" y="3"/>
                  </a:lnTo>
                  <a:lnTo>
                    <a:pt x="555" y="5"/>
                  </a:lnTo>
                  <a:lnTo>
                    <a:pt x="578" y="10"/>
                  </a:lnTo>
                  <a:lnTo>
                    <a:pt x="602" y="16"/>
                  </a:lnTo>
                  <a:lnTo>
                    <a:pt x="624" y="21"/>
                  </a:lnTo>
                  <a:lnTo>
                    <a:pt x="647" y="29"/>
                  </a:lnTo>
                  <a:lnTo>
                    <a:pt x="669" y="38"/>
                  </a:lnTo>
                  <a:lnTo>
                    <a:pt x="690" y="48"/>
                  </a:lnTo>
                  <a:lnTo>
                    <a:pt x="711" y="58"/>
                  </a:lnTo>
                  <a:lnTo>
                    <a:pt x="731" y="70"/>
                  </a:lnTo>
                  <a:lnTo>
                    <a:pt x="751" y="82"/>
                  </a:lnTo>
                  <a:lnTo>
                    <a:pt x="769" y="95"/>
                  </a:lnTo>
                  <a:lnTo>
                    <a:pt x="788" y="110"/>
                  </a:lnTo>
                  <a:lnTo>
                    <a:pt x="805" y="125"/>
                  </a:lnTo>
                  <a:lnTo>
                    <a:pt x="822" y="141"/>
                  </a:lnTo>
                  <a:lnTo>
                    <a:pt x="838" y="157"/>
                  </a:lnTo>
                  <a:lnTo>
                    <a:pt x="853" y="176"/>
                  </a:lnTo>
                  <a:lnTo>
                    <a:pt x="867" y="193"/>
                  </a:lnTo>
                  <a:lnTo>
                    <a:pt x="881" y="213"/>
                  </a:lnTo>
                  <a:lnTo>
                    <a:pt x="894" y="232"/>
                  </a:lnTo>
                  <a:lnTo>
                    <a:pt x="905" y="252"/>
                  </a:lnTo>
                  <a:lnTo>
                    <a:pt x="916" y="273"/>
                  </a:lnTo>
                  <a:lnTo>
                    <a:pt x="925" y="295"/>
                  </a:lnTo>
                  <a:lnTo>
                    <a:pt x="934" y="316"/>
                  </a:lnTo>
                  <a:lnTo>
                    <a:pt x="941" y="338"/>
                  </a:lnTo>
                  <a:lnTo>
                    <a:pt x="948" y="361"/>
                  </a:lnTo>
                  <a:lnTo>
                    <a:pt x="954" y="384"/>
                  </a:lnTo>
                  <a:lnTo>
                    <a:pt x="957" y="409"/>
                  </a:lnTo>
                  <a:lnTo>
                    <a:pt x="961" y="433"/>
                  </a:lnTo>
                  <a:lnTo>
                    <a:pt x="963" y="457"/>
                  </a:lnTo>
                  <a:lnTo>
                    <a:pt x="963" y="482"/>
                  </a:lnTo>
                  <a:lnTo>
                    <a:pt x="963"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p:cNvSpPr>
              <a:spLocks/>
            </p:cNvSpPr>
            <p:nvPr userDrawn="1"/>
          </p:nvSpPr>
          <p:spPr bwMode="auto">
            <a:xfrm>
              <a:off x="3673" y="1891"/>
              <a:ext cx="482" cy="482"/>
            </a:xfrm>
            <a:custGeom>
              <a:avLst/>
              <a:gdLst>
                <a:gd name="T0" fmla="*/ 963 w 965"/>
                <a:gd name="T1" fmla="*/ 507 h 964"/>
                <a:gd name="T2" fmla="*/ 954 w 965"/>
                <a:gd name="T3" fmla="*/ 579 h 964"/>
                <a:gd name="T4" fmla="*/ 935 w 965"/>
                <a:gd name="T5" fmla="*/ 647 h 964"/>
                <a:gd name="T6" fmla="*/ 906 w 965"/>
                <a:gd name="T7" fmla="*/ 712 h 964"/>
                <a:gd name="T8" fmla="*/ 869 w 965"/>
                <a:gd name="T9" fmla="*/ 770 h 964"/>
                <a:gd name="T10" fmla="*/ 823 w 965"/>
                <a:gd name="T11" fmla="*/ 822 h 964"/>
                <a:gd name="T12" fmla="*/ 771 w 965"/>
                <a:gd name="T13" fmla="*/ 868 h 964"/>
                <a:gd name="T14" fmla="*/ 712 w 965"/>
                <a:gd name="T15" fmla="*/ 905 h 964"/>
                <a:gd name="T16" fmla="*/ 648 w 965"/>
                <a:gd name="T17" fmla="*/ 934 h 964"/>
                <a:gd name="T18" fmla="*/ 580 w 965"/>
                <a:gd name="T19" fmla="*/ 954 h 964"/>
                <a:gd name="T20" fmla="*/ 507 w 965"/>
                <a:gd name="T21" fmla="*/ 963 h 964"/>
                <a:gd name="T22" fmla="*/ 458 w 965"/>
                <a:gd name="T23" fmla="*/ 963 h 964"/>
                <a:gd name="T24" fmla="*/ 385 w 965"/>
                <a:gd name="T25" fmla="*/ 954 h 964"/>
                <a:gd name="T26" fmla="*/ 317 w 965"/>
                <a:gd name="T27" fmla="*/ 934 h 964"/>
                <a:gd name="T28" fmla="*/ 253 w 965"/>
                <a:gd name="T29" fmla="*/ 905 h 964"/>
                <a:gd name="T30" fmla="*/ 194 w 965"/>
                <a:gd name="T31" fmla="*/ 868 h 964"/>
                <a:gd name="T32" fmla="*/ 142 w 965"/>
                <a:gd name="T33" fmla="*/ 822 h 964"/>
                <a:gd name="T34" fmla="*/ 97 w 965"/>
                <a:gd name="T35" fmla="*/ 770 h 964"/>
                <a:gd name="T36" fmla="*/ 59 w 965"/>
                <a:gd name="T37" fmla="*/ 712 h 964"/>
                <a:gd name="T38" fmla="*/ 30 w 965"/>
                <a:gd name="T39" fmla="*/ 647 h 964"/>
                <a:gd name="T40" fmla="*/ 11 w 965"/>
                <a:gd name="T41" fmla="*/ 579 h 964"/>
                <a:gd name="T42" fmla="*/ 1 w 965"/>
                <a:gd name="T43" fmla="*/ 507 h 964"/>
                <a:gd name="T44" fmla="*/ 1 w 965"/>
                <a:gd name="T45" fmla="*/ 457 h 964"/>
                <a:gd name="T46" fmla="*/ 11 w 965"/>
                <a:gd name="T47" fmla="*/ 384 h 964"/>
                <a:gd name="T48" fmla="*/ 30 w 965"/>
                <a:gd name="T49" fmla="*/ 316 h 964"/>
                <a:gd name="T50" fmla="*/ 59 w 965"/>
                <a:gd name="T51" fmla="*/ 252 h 964"/>
                <a:gd name="T52" fmla="*/ 97 w 965"/>
                <a:gd name="T53" fmla="*/ 193 h 964"/>
                <a:gd name="T54" fmla="*/ 142 w 965"/>
                <a:gd name="T55" fmla="*/ 141 h 964"/>
                <a:gd name="T56" fmla="*/ 194 w 965"/>
                <a:gd name="T57" fmla="*/ 95 h 964"/>
                <a:gd name="T58" fmla="*/ 253 w 965"/>
                <a:gd name="T59" fmla="*/ 58 h 964"/>
                <a:gd name="T60" fmla="*/ 317 w 965"/>
                <a:gd name="T61" fmla="*/ 29 h 964"/>
                <a:gd name="T62" fmla="*/ 385 w 965"/>
                <a:gd name="T63" fmla="*/ 10 h 964"/>
                <a:gd name="T64" fmla="*/ 458 w 965"/>
                <a:gd name="T65" fmla="*/ 1 h 964"/>
                <a:gd name="T66" fmla="*/ 507 w 965"/>
                <a:gd name="T67" fmla="*/ 1 h 964"/>
                <a:gd name="T68" fmla="*/ 580 w 965"/>
                <a:gd name="T69" fmla="*/ 10 h 964"/>
                <a:gd name="T70" fmla="*/ 648 w 965"/>
                <a:gd name="T71" fmla="*/ 29 h 964"/>
                <a:gd name="T72" fmla="*/ 712 w 965"/>
                <a:gd name="T73" fmla="*/ 58 h 964"/>
                <a:gd name="T74" fmla="*/ 771 w 965"/>
                <a:gd name="T75" fmla="*/ 95 h 964"/>
                <a:gd name="T76" fmla="*/ 823 w 965"/>
                <a:gd name="T77" fmla="*/ 141 h 964"/>
                <a:gd name="T78" fmla="*/ 869 w 965"/>
                <a:gd name="T79" fmla="*/ 193 h 964"/>
                <a:gd name="T80" fmla="*/ 906 w 965"/>
                <a:gd name="T81" fmla="*/ 252 h 964"/>
                <a:gd name="T82" fmla="*/ 935 w 965"/>
                <a:gd name="T83" fmla="*/ 316 h 964"/>
                <a:gd name="T84" fmla="*/ 954 w 965"/>
                <a:gd name="T85" fmla="*/ 384 h 964"/>
                <a:gd name="T86" fmla="*/ 963 w 965"/>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5" h="964">
                  <a:moveTo>
                    <a:pt x="965" y="482"/>
                  </a:moveTo>
                  <a:lnTo>
                    <a:pt x="965" y="482"/>
                  </a:lnTo>
                  <a:lnTo>
                    <a:pt x="963" y="507"/>
                  </a:lnTo>
                  <a:lnTo>
                    <a:pt x="962" y="531"/>
                  </a:lnTo>
                  <a:lnTo>
                    <a:pt x="959" y="555"/>
                  </a:lnTo>
                  <a:lnTo>
                    <a:pt x="954" y="579"/>
                  </a:lnTo>
                  <a:lnTo>
                    <a:pt x="950" y="602"/>
                  </a:lnTo>
                  <a:lnTo>
                    <a:pt x="943" y="625"/>
                  </a:lnTo>
                  <a:lnTo>
                    <a:pt x="935" y="647"/>
                  </a:lnTo>
                  <a:lnTo>
                    <a:pt x="927" y="669"/>
                  </a:lnTo>
                  <a:lnTo>
                    <a:pt x="917" y="691"/>
                  </a:lnTo>
                  <a:lnTo>
                    <a:pt x="906" y="712"/>
                  </a:lnTo>
                  <a:lnTo>
                    <a:pt x="894" y="731"/>
                  </a:lnTo>
                  <a:lnTo>
                    <a:pt x="882" y="751"/>
                  </a:lnTo>
                  <a:lnTo>
                    <a:pt x="869" y="770"/>
                  </a:lnTo>
                  <a:lnTo>
                    <a:pt x="854" y="789"/>
                  </a:lnTo>
                  <a:lnTo>
                    <a:pt x="839" y="806"/>
                  </a:lnTo>
                  <a:lnTo>
                    <a:pt x="823" y="822"/>
                  </a:lnTo>
                  <a:lnTo>
                    <a:pt x="807" y="838"/>
                  </a:lnTo>
                  <a:lnTo>
                    <a:pt x="789" y="853"/>
                  </a:lnTo>
                  <a:lnTo>
                    <a:pt x="771" y="868"/>
                  </a:lnTo>
                  <a:lnTo>
                    <a:pt x="751" y="881"/>
                  </a:lnTo>
                  <a:lnTo>
                    <a:pt x="732" y="894"/>
                  </a:lnTo>
                  <a:lnTo>
                    <a:pt x="712" y="905"/>
                  </a:lnTo>
                  <a:lnTo>
                    <a:pt x="692" y="917"/>
                  </a:lnTo>
                  <a:lnTo>
                    <a:pt x="670" y="926"/>
                  </a:lnTo>
                  <a:lnTo>
                    <a:pt x="648" y="934"/>
                  </a:lnTo>
                  <a:lnTo>
                    <a:pt x="626" y="942"/>
                  </a:lnTo>
                  <a:lnTo>
                    <a:pt x="603" y="949"/>
                  </a:lnTo>
                  <a:lnTo>
                    <a:pt x="580" y="954"/>
                  </a:lnTo>
                  <a:lnTo>
                    <a:pt x="556" y="958"/>
                  </a:lnTo>
                  <a:lnTo>
                    <a:pt x="531" y="962"/>
                  </a:lnTo>
                  <a:lnTo>
                    <a:pt x="507" y="963"/>
                  </a:lnTo>
                  <a:lnTo>
                    <a:pt x="483" y="964"/>
                  </a:lnTo>
                  <a:lnTo>
                    <a:pt x="483" y="964"/>
                  </a:lnTo>
                  <a:lnTo>
                    <a:pt x="458" y="963"/>
                  </a:lnTo>
                  <a:lnTo>
                    <a:pt x="433" y="962"/>
                  </a:lnTo>
                  <a:lnTo>
                    <a:pt x="409" y="958"/>
                  </a:lnTo>
                  <a:lnTo>
                    <a:pt x="385" y="954"/>
                  </a:lnTo>
                  <a:lnTo>
                    <a:pt x="362" y="949"/>
                  </a:lnTo>
                  <a:lnTo>
                    <a:pt x="339" y="942"/>
                  </a:lnTo>
                  <a:lnTo>
                    <a:pt x="317" y="934"/>
                  </a:lnTo>
                  <a:lnTo>
                    <a:pt x="295" y="926"/>
                  </a:lnTo>
                  <a:lnTo>
                    <a:pt x="273" y="917"/>
                  </a:lnTo>
                  <a:lnTo>
                    <a:pt x="253" y="905"/>
                  </a:lnTo>
                  <a:lnTo>
                    <a:pt x="233" y="894"/>
                  </a:lnTo>
                  <a:lnTo>
                    <a:pt x="213" y="881"/>
                  </a:lnTo>
                  <a:lnTo>
                    <a:pt x="194" y="868"/>
                  </a:lnTo>
                  <a:lnTo>
                    <a:pt x="177" y="853"/>
                  </a:lnTo>
                  <a:lnTo>
                    <a:pt x="158" y="838"/>
                  </a:lnTo>
                  <a:lnTo>
                    <a:pt x="142" y="822"/>
                  </a:lnTo>
                  <a:lnTo>
                    <a:pt x="126" y="806"/>
                  </a:lnTo>
                  <a:lnTo>
                    <a:pt x="111" y="789"/>
                  </a:lnTo>
                  <a:lnTo>
                    <a:pt x="97" y="770"/>
                  </a:lnTo>
                  <a:lnTo>
                    <a:pt x="83" y="751"/>
                  </a:lnTo>
                  <a:lnTo>
                    <a:pt x="71" y="731"/>
                  </a:lnTo>
                  <a:lnTo>
                    <a:pt x="59" y="712"/>
                  </a:lnTo>
                  <a:lnTo>
                    <a:pt x="49" y="691"/>
                  </a:lnTo>
                  <a:lnTo>
                    <a:pt x="38" y="669"/>
                  </a:lnTo>
                  <a:lnTo>
                    <a:pt x="30" y="647"/>
                  </a:lnTo>
                  <a:lnTo>
                    <a:pt x="22" y="625"/>
                  </a:lnTo>
                  <a:lnTo>
                    <a:pt x="16" y="602"/>
                  </a:lnTo>
                  <a:lnTo>
                    <a:pt x="11" y="579"/>
                  </a:lnTo>
                  <a:lnTo>
                    <a:pt x="6" y="555"/>
                  </a:lnTo>
                  <a:lnTo>
                    <a:pt x="4" y="531"/>
                  </a:lnTo>
                  <a:lnTo>
                    <a:pt x="1" y="507"/>
                  </a:lnTo>
                  <a:lnTo>
                    <a:pt x="0" y="482"/>
                  </a:lnTo>
                  <a:lnTo>
                    <a:pt x="0" y="482"/>
                  </a:lnTo>
                  <a:lnTo>
                    <a:pt x="1" y="457"/>
                  </a:lnTo>
                  <a:lnTo>
                    <a:pt x="4" y="433"/>
                  </a:lnTo>
                  <a:lnTo>
                    <a:pt x="6" y="409"/>
                  </a:lnTo>
                  <a:lnTo>
                    <a:pt x="11" y="384"/>
                  </a:lnTo>
                  <a:lnTo>
                    <a:pt x="16" y="361"/>
                  </a:lnTo>
                  <a:lnTo>
                    <a:pt x="22" y="338"/>
                  </a:lnTo>
                  <a:lnTo>
                    <a:pt x="30" y="316"/>
                  </a:lnTo>
                  <a:lnTo>
                    <a:pt x="38" y="295"/>
                  </a:lnTo>
                  <a:lnTo>
                    <a:pt x="49" y="273"/>
                  </a:lnTo>
                  <a:lnTo>
                    <a:pt x="59" y="252"/>
                  </a:lnTo>
                  <a:lnTo>
                    <a:pt x="71" y="232"/>
                  </a:lnTo>
                  <a:lnTo>
                    <a:pt x="83" y="213"/>
                  </a:lnTo>
                  <a:lnTo>
                    <a:pt x="97" y="193"/>
                  </a:lnTo>
                  <a:lnTo>
                    <a:pt x="111" y="176"/>
                  </a:lnTo>
                  <a:lnTo>
                    <a:pt x="126" y="157"/>
                  </a:lnTo>
                  <a:lnTo>
                    <a:pt x="142" y="141"/>
                  </a:lnTo>
                  <a:lnTo>
                    <a:pt x="158" y="125"/>
                  </a:lnTo>
                  <a:lnTo>
                    <a:pt x="177" y="110"/>
                  </a:lnTo>
                  <a:lnTo>
                    <a:pt x="194" y="95"/>
                  </a:lnTo>
                  <a:lnTo>
                    <a:pt x="213" y="82"/>
                  </a:lnTo>
                  <a:lnTo>
                    <a:pt x="233" y="70"/>
                  </a:lnTo>
                  <a:lnTo>
                    <a:pt x="253" y="58"/>
                  </a:lnTo>
                  <a:lnTo>
                    <a:pt x="273" y="48"/>
                  </a:lnTo>
                  <a:lnTo>
                    <a:pt x="295" y="38"/>
                  </a:lnTo>
                  <a:lnTo>
                    <a:pt x="317" y="29"/>
                  </a:lnTo>
                  <a:lnTo>
                    <a:pt x="339" y="21"/>
                  </a:lnTo>
                  <a:lnTo>
                    <a:pt x="362" y="16"/>
                  </a:lnTo>
                  <a:lnTo>
                    <a:pt x="385" y="10"/>
                  </a:lnTo>
                  <a:lnTo>
                    <a:pt x="409" y="5"/>
                  </a:lnTo>
                  <a:lnTo>
                    <a:pt x="433" y="3"/>
                  </a:lnTo>
                  <a:lnTo>
                    <a:pt x="458" y="1"/>
                  </a:lnTo>
                  <a:lnTo>
                    <a:pt x="483" y="0"/>
                  </a:lnTo>
                  <a:lnTo>
                    <a:pt x="483" y="0"/>
                  </a:lnTo>
                  <a:lnTo>
                    <a:pt x="507" y="1"/>
                  </a:lnTo>
                  <a:lnTo>
                    <a:pt x="531" y="3"/>
                  </a:lnTo>
                  <a:lnTo>
                    <a:pt x="556" y="5"/>
                  </a:lnTo>
                  <a:lnTo>
                    <a:pt x="580" y="10"/>
                  </a:lnTo>
                  <a:lnTo>
                    <a:pt x="603" y="16"/>
                  </a:lnTo>
                  <a:lnTo>
                    <a:pt x="626" y="21"/>
                  </a:lnTo>
                  <a:lnTo>
                    <a:pt x="648" y="29"/>
                  </a:lnTo>
                  <a:lnTo>
                    <a:pt x="670" y="38"/>
                  </a:lnTo>
                  <a:lnTo>
                    <a:pt x="692" y="48"/>
                  </a:lnTo>
                  <a:lnTo>
                    <a:pt x="712" y="58"/>
                  </a:lnTo>
                  <a:lnTo>
                    <a:pt x="732" y="70"/>
                  </a:lnTo>
                  <a:lnTo>
                    <a:pt x="751" y="82"/>
                  </a:lnTo>
                  <a:lnTo>
                    <a:pt x="771" y="95"/>
                  </a:lnTo>
                  <a:lnTo>
                    <a:pt x="789" y="110"/>
                  </a:lnTo>
                  <a:lnTo>
                    <a:pt x="807" y="125"/>
                  </a:lnTo>
                  <a:lnTo>
                    <a:pt x="823" y="141"/>
                  </a:lnTo>
                  <a:lnTo>
                    <a:pt x="839" y="157"/>
                  </a:lnTo>
                  <a:lnTo>
                    <a:pt x="854" y="176"/>
                  </a:lnTo>
                  <a:lnTo>
                    <a:pt x="869" y="193"/>
                  </a:lnTo>
                  <a:lnTo>
                    <a:pt x="882" y="213"/>
                  </a:lnTo>
                  <a:lnTo>
                    <a:pt x="894" y="232"/>
                  </a:lnTo>
                  <a:lnTo>
                    <a:pt x="906" y="252"/>
                  </a:lnTo>
                  <a:lnTo>
                    <a:pt x="917" y="273"/>
                  </a:lnTo>
                  <a:lnTo>
                    <a:pt x="927" y="295"/>
                  </a:lnTo>
                  <a:lnTo>
                    <a:pt x="935" y="316"/>
                  </a:lnTo>
                  <a:lnTo>
                    <a:pt x="943" y="338"/>
                  </a:lnTo>
                  <a:lnTo>
                    <a:pt x="950" y="361"/>
                  </a:lnTo>
                  <a:lnTo>
                    <a:pt x="954" y="384"/>
                  </a:lnTo>
                  <a:lnTo>
                    <a:pt x="959" y="409"/>
                  </a:lnTo>
                  <a:lnTo>
                    <a:pt x="962" y="433"/>
                  </a:lnTo>
                  <a:lnTo>
                    <a:pt x="963" y="457"/>
                  </a:lnTo>
                  <a:lnTo>
                    <a:pt x="965" y="482"/>
                  </a:lnTo>
                  <a:lnTo>
                    <a:pt x="965"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p:cNvSpPr>
              <a:spLocks noEditPoints="1"/>
            </p:cNvSpPr>
            <p:nvPr userDrawn="1"/>
          </p:nvSpPr>
          <p:spPr bwMode="auto">
            <a:xfrm>
              <a:off x="2672" y="1966"/>
              <a:ext cx="198" cy="198"/>
            </a:xfrm>
            <a:custGeom>
              <a:avLst/>
              <a:gdLst>
                <a:gd name="T0" fmla="*/ 179 w 396"/>
                <a:gd name="T1" fmla="*/ 396 h 397"/>
                <a:gd name="T2" fmla="*/ 122 w 396"/>
                <a:gd name="T3" fmla="*/ 382 h 397"/>
                <a:gd name="T4" fmla="*/ 73 w 396"/>
                <a:gd name="T5" fmla="*/ 352 h 397"/>
                <a:gd name="T6" fmla="*/ 45 w 396"/>
                <a:gd name="T7" fmla="*/ 324 h 397"/>
                <a:gd name="T8" fmla="*/ 15 w 396"/>
                <a:gd name="T9" fmla="*/ 273 h 397"/>
                <a:gd name="T10" fmla="*/ 1 w 396"/>
                <a:gd name="T11" fmla="*/ 218 h 397"/>
                <a:gd name="T12" fmla="*/ 4 w 396"/>
                <a:gd name="T13" fmla="*/ 160 h 397"/>
                <a:gd name="T14" fmla="*/ 23 w 396"/>
                <a:gd name="T15" fmla="*/ 106 h 397"/>
                <a:gd name="T16" fmla="*/ 58 w 396"/>
                <a:gd name="T17" fmla="*/ 59 h 397"/>
                <a:gd name="T18" fmla="*/ 89 w 396"/>
                <a:gd name="T19" fmla="*/ 34 h 397"/>
                <a:gd name="T20" fmla="*/ 141 w 396"/>
                <a:gd name="T21" fmla="*/ 10 h 397"/>
                <a:gd name="T22" fmla="*/ 198 w 396"/>
                <a:gd name="T23" fmla="*/ 0 h 397"/>
                <a:gd name="T24" fmla="*/ 237 w 396"/>
                <a:gd name="T25" fmla="*/ 4 h 397"/>
                <a:gd name="T26" fmla="*/ 292 w 396"/>
                <a:gd name="T27" fmla="*/ 23 h 397"/>
                <a:gd name="T28" fmla="*/ 339 w 396"/>
                <a:gd name="T29" fmla="*/ 59 h 397"/>
                <a:gd name="T30" fmla="*/ 364 w 396"/>
                <a:gd name="T31" fmla="*/ 89 h 397"/>
                <a:gd name="T32" fmla="*/ 388 w 396"/>
                <a:gd name="T33" fmla="*/ 142 h 397"/>
                <a:gd name="T34" fmla="*/ 396 w 396"/>
                <a:gd name="T35" fmla="*/ 199 h 397"/>
                <a:gd name="T36" fmla="*/ 388 w 396"/>
                <a:gd name="T37" fmla="*/ 255 h 397"/>
                <a:gd name="T38" fmla="*/ 364 w 396"/>
                <a:gd name="T39" fmla="*/ 308 h 397"/>
                <a:gd name="T40" fmla="*/ 339 w 396"/>
                <a:gd name="T41" fmla="*/ 339 h 397"/>
                <a:gd name="T42" fmla="*/ 292 w 396"/>
                <a:gd name="T43" fmla="*/ 374 h 397"/>
                <a:gd name="T44" fmla="*/ 237 w 396"/>
                <a:gd name="T45" fmla="*/ 393 h 397"/>
                <a:gd name="T46" fmla="*/ 198 w 396"/>
                <a:gd name="T47" fmla="*/ 397 h 397"/>
                <a:gd name="T48" fmla="*/ 180 w 396"/>
                <a:gd name="T49" fmla="*/ 12 h 397"/>
                <a:gd name="T50" fmla="*/ 127 w 396"/>
                <a:gd name="T51" fmla="*/ 26 h 397"/>
                <a:gd name="T52" fmla="*/ 80 w 396"/>
                <a:gd name="T53" fmla="*/ 53 h 397"/>
                <a:gd name="T54" fmla="*/ 53 w 396"/>
                <a:gd name="T55" fmla="*/ 80 h 397"/>
                <a:gd name="T56" fmla="*/ 24 w 396"/>
                <a:gd name="T57" fmla="*/ 128 h 397"/>
                <a:gd name="T58" fmla="*/ 12 w 396"/>
                <a:gd name="T59" fmla="*/ 181 h 397"/>
                <a:gd name="T60" fmla="*/ 14 w 396"/>
                <a:gd name="T61" fmla="*/ 234 h 397"/>
                <a:gd name="T62" fmla="*/ 32 w 396"/>
                <a:gd name="T63" fmla="*/ 286 h 397"/>
                <a:gd name="T64" fmla="*/ 66 w 396"/>
                <a:gd name="T65" fmla="*/ 331 h 397"/>
                <a:gd name="T66" fmla="*/ 95 w 396"/>
                <a:gd name="T67" fmla="*/ 355 h 397"/>
                <a:gd name="T68" fmla="*/ 144 w 396"/>
                <a:gd name="T69" fmla="*/ 378 h 397"/>
                <a:gd name="T70" fmla="*/ 198 w 396"/>
                <a:gd name="T71" fmla="*/ 386 h 397"/>
                <a:gd name="T72" fmla="*/ 235 w 396"/>
                <a:gd name="T73" fmla="*/ 383 h 397"/>
                <a:gd name="T74" fmla="*/ 287 w 396"/>
                <a:gd name="T75" fmla="*/ 364 h 397"/>
                <a:gd name="T76" fmla="*/ 331 w 396"/>
                <a:gd name="T77" fmla="*/ 331 h 397"/>
                <a:gd name="T78" fmla="*/ 355 w 396"/>
                <a:gd name="T79" fmla="*/ 302 h 397"/>
                <a:gd name="T80" fmla="*/ 378 w 396"/>
                <a:gd name="T81" fmla="*/ 253 h 397"/>
                <a:gd name="T82" fmla="*/ 386 w 396"/>
                <a:gd name="T83" fmla="*/ 199 h 397"/>
                <a:gd name="T84" fmla="*/ 378 w 396"/>
                <a:gd name="T85" fmla="*/ 146 h 397"/>
                <a:gd name="T86" fmla="*/ 355 w 396"/>
                <a:gd name="T87" fmla="*/ 96 h 397"/>
                <a:gd name="T88" fmla="*/ 331 w 396"/>
                <a:gd name="T89" fmla="*/ 66 h 397"/>
                <a:gd name="T90" fmla="*/ 287 w 396"/>
                <a:gd name="T91" fmla="*/ 34 h 397"/>
                <a:gd name="T92" fmla="*/ 235 w 396"/>
                <a:gd name="T93" fmla="*/ 15 h 397"/>
                <a:gd name="T94" fmla="*/ 198 w 396"/>
                <a:gd name="T95" fmla="*/ 1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96" h="397">
                  <a:moveTo>
                    <a:pt x="198" y="397"/>
                  </a:moveTo>
                  <a:lnTo>
                    <a:pt x="198" y="397"/>
                  </a:lnTo>
                  <a:lnTo>
                    <a:pt x="179" y="396"/>
                  </a:lnTo>
                  <a:lnTo>
                    <a:pt x="159" y="393"/>
                  </a:lnTo>
                  <a:lnTo>
                    <a:pt x="141" y="389"/>
                  </a:lnTo>
                  <a:lnTo>
                    <a:pt x="122" y="382"/>
                  </a:lnTo>
                  <a:lnTo>
                    <a:pt x="105" y="374"/>
                  </a:lnTo>
                  <a:lnTo>
                    <a:pt x="89" y="363"/>
                  </a:lnTo>
                  <a:lnTo>
                    <a:pt x="73" y="352"/>
                  </a:lnTo>
                  <a:lnTo>
                    <a:pt x="58" y="339"/>
                  </a:lnTo>
                  <a:lnTo>
                    <a:pt x="58" y="339"/>
                  </a:lnTo>
                  <a:lnTo>
                    <a:pt x="45" y="324"/>
                  </a:lnTo>
                  <a:lnTo>
                    <a:pt x="32" y="308"/>
                  </a:lnTo>
                  <a:lnTo>
                    <a:pt x="23" y="291"/>
                  </a:lnTo>
                  <a:lnTo>
                    <a:pt x="15" y="273"/>
                  </a:lnTo>
                  <a:lnTo>
                    <a:pt x="8" y="255"/>
                  </a:lnTo>
                  <a:lnTo>
                    <a:pt x="4" y="237"/>
                  </a:lnTo>
                  <a:lnTo>
                    <a:pt x="1" y="218"/>
                  </a:lnTo>
                  <a:lnTo>
                    <a:pt x="0" y="199"/>
                  </a:lnTo>
                  <a:lnTo>
                    <a:pt x="1" y="180"/>
                  </a:lnTo>
                  <a:lnTo>
                    <a:pt x="4" y="160"/>
                  </a:lnTo>
                  <a:lnTo>
                    <a:pt x="8" y="142"/>
                  </a:lnTo>
                  <a:lnTo>
                    <a:pt x="15" y="124"/>
                  </a:lnTo>
                  <a:lnTo>
                    <a:pt x="23" y="106"/>
                  </a:lnTo>
                  <a:lnTo>
                    <a:pt x="32" y="89"/>
                  </a:lnTo>
                  <a:lnTo>
                    <a:pt x="45" y="74"/>
                  </a:lnTo>
                  <a:lnTo>
                    <a:pt x="58" y="59"/>
                  </a:lnTo>
                  <a:lnTo>
                    <a:pt x="58" y="59"/>
                  </a:lnTo>
                  <a:lnTo>
                    <a:pt x="73" y="45"/>
                  </a:lnTo>
                  <a:lnTo>
                    <a:pt x="89" y="34"/>
                  </a:lnTo>
                  <a:lnTo>
                    <a:pt x="105" y="23"/>
                  </a:lnTo>
                  <a:lnTo>
                    <a:pt x="122" y="15"/>
                  </a:lnTo>
                  <a:lnTo>
                    <a:pt x="141" y="10"/>
                  </a:lnTo>
                  <a:lnTo>
                    <a:pt x="159" y="4"/>
                  </a:lnTo>
                  <a:lnTo>
                    <a:pt x="179" y="1"/>
                  </a:lnTo>
                  <a:lnTo>
                    <a:pt x="198" y="0"/>
                  </a:lnTo>
                  <a:lnTo>
                    <a:pt x="198" y="0"/>
                  </a:lnTo>
                  <a:lnTo>
                    <a:pt x="218" y="1"/>
                  </a:lnTo>
                  <a:lnTo>
                    <a:pt x="237" y="4"/>
                  </a:lnTo>
                  <a:lnTo>
                    <a:pt x="256" y="10"/>
                  </a:lnTo>
                  <a:lnTo>
                    <a:pt x="274" y="15"/>
                  </a:lnTo>
                  <a:lnTo>
                    <a:pt x="292" y="23"/>
                  </a:lnTo>
                  <a:lnTo>
                    <a:pt x="309" y="34"/>
                  </a:lnTo>
                  <a:lnTo>
                    <a:pt x="324" y="45"/>
                  </a:lnTo>
                  <a:lnTo>
                    <a:pt x="339" y="59"/>
                  </a:lnTo>
                  <a:lnTo>
                    <a:pt x="339" y="59"/>
                  </a:lnTo>
                  <a:lnTo>
                    <a:pt x="353" y="74"/>
                  </a:lnTo>
                  <a:lnTo>
                    <a:pt x="364" y="89"/>
                  </a:lnTo>
                  <a:lnTo>
                    <a:pt x="373" y="106"/>
                  </a:lnTo>
                  <a:lnTo>
                    <a:pt x="383" y="124"/>
                  </a:lnTo>
                  <a:lnTo>
                    <a:pt x="388" y="142"/>
                  </a:lnTo>
                  <a:lnTo>
                    <a:pt x="393" y="160"/>
                  </a:lnTo>
                  <a:lnTo>
                    <a:pt x="395" y="180"/>
                  </a:lnTo>
                  <a:lnTo>
                    <a:pt x="396" y="199"/>
                  </a:lnTo>
                  <a:lnTo>
                    <a:pt x="395" y="218"/>
                  </a:lnTo>
                  <a:lnTo>
                    <a:pt x="393" y="237"/>
                  </a:lnTo>
                  <a:lnTo>
                    <a:pt x="388" y="255"/>
                  </a:lnTo>
                  <a:lnTo>
                    <a:pt x="383" y="273"/>
                  </a:lnTo>
                  <a:lnTo>
                    <a:pt x="373" y="291"/>
                  </a:lnTo>
                  <a:lnTo>
                    <a:pt x="364" y="308"/>
                  </a:lnTo>
                  <a:lnTo>
                    <a:pt x="353" y="324"/>
                  </a:lnTo>
                  <a:lnTo>
                    <a:pt x="339" y="339"/>
                  </a:lnTo>
                  <a:lnTo>
                    <a:pt x="339" y="339"/>
                  </a:lnTo>
                  <a:lnTo>
                    <a:pt x="324" y="352"/>
                  </a:lnTo>
                  <a:lnTo>
                    <a:pt x="309" y="363"/>
                  </a:lnTo>
                  <a:lnTo>
                    <a:pt x="292" y="374"/>
                  </a:lnTo>
                  <a:lnTo>
                    <a:pt x="274" y="382"/>
                  </a:lnTo>
                  <a:lnTo>
                    <a:pt x="256" y="389"/>
                  </a:lnTo>
                  <a:lnTo>
                    <a:pt x="237" y="393"/>
                  </a:lnTo>
                  <a:lnTo>
                    <a:pt x="218" y="396"/>
                  </a:lnTo>
                  <a:lnTo>
                    <a:pt x="198" y="397"/>
                  </a:lnTo>
                  <a:lnTo>
                    <a:pt x="198" y="397"/>
                  </a:lnTo>
                  <a:close/>
                  <a:moveTo>
                    <a:pt x="198" y="11"/>
                  </a:moveTo>
                  <a:lnTo>
                    <a:pt x="198" y="11"/>
                  </a:lnTo>
                  <a:lnTo>
                    <a:pt x="180" y="12"/>
                  </a:lnTo>
                  <a:lnTo>
                    <a:pt x="161" y="15"/>
                  </a:lnTo>
                  <a:lnTo>
                    <a:pt x="144" y="19"/>
                  </a:lnTo>
                  <a:lnTo>
                    <a:pt x="127" y="26"/>
                  </a:lnTo>
                  <a:lnTo>
                    <a:pt x="111" y="34"/>
                  </a:lnTo>
                  <a:lnTo>
                    <a:pt x="95" y="43"/>
                  </a:lnTo>
                  <a:lnTo>
                    <a:pt x="80" y="53"/>
                  </a:lnTo>
                  <a:lnTo>
                    <a:pt x="66" y="66"/>
                  </a:lnTo>
                  <a:lnTo>
                    <a:pt x="66" y="66"/>
                  </a:lnTo>
                  <a:lnTo>
                    <a:pt x="53" y="80"/>
                  </a:lnTo>
                  <a:lnTo>
                    <a:pt x="42" y="96"/>
                  </a:lnTo>
                  <a:lnTo>
                    <a:pt x="32" y="111"/>
                  </a:lnTo>
                  <a:lnTo>
                    <a:pt x="24" y="128"/>
                  </a:lnTo>
                  <a:lnTo>
                    <a:pt x="19" y="146"/>
                  </a:lnTo>
                  <a:lnTo>
                    <a:pt x="14" y="163"/>
                  </a:lnTo>
                  <a:lnTo>
                    <a:pt x="12" y="181"/>
                  </a:lnTo>
                  <a:lnTo>
                    <a:pt x="12" y="199"/>
                  </a:lnTo>
                  <a:lnTo>
                    <a:pt x="12" y="217"/>
                  </a:lnTo>
                  <a:lnTo>
                    <a:pt x="14" y="234"/>
                  </a:lnTo>
                  <a:lnTo>
                    <a:pt x="19" y="253"/>
                  </a:lnTo>
                  <a:lnTo>
                    <a:pt x="24" y="269"/>
                  </a:lnTo>
                  <a:lnTo>
                    <a:pt x="32" y="286"/>
                  </a:lnTo>
                  <a:lnTo>
                    <a:pt x="42" y="302"/>
                  </a:lnTo>
                  <a:lnTo>
                    <a:pt x="53" y="317"/>
                  </a:lnTo>
                  <a:lnTo>
                    <a:pt x="66" y="331"/>
                  </a:lnTo>
                  <a:lnTo>
                    <a:pt x="66" y="331"/>
                  </a:lnTo>
                  <a:lnTo>
                    <a:pt x="80" y="344"/>
                  </a:lnTo>
                  <a:lnTo>
                    <a:pt x="95" y="355"/>
                  </a:lnTo>
                  <a:lnTo>
                    <a:pt x="111" y="364"/>
                  </a:lnTo>
                  <a:lnTo>
                    <a:pt x="127" y="372"/>
                  </a:lnTo>
                  <a:lnTo>
                    <a:pt x="144" y="378"/>
                  </a:lnTo>
                  <a:lnTo>
                    <a:pt x="161" y="383"/>
                  </a:lnTo>
                  <a:lnTo>
                    <a:pt x="180" y="385"/>
                  </a:lnTo>
                  <a:lnTo>
                    <a:pt x="198" y="386"/>
                  </a:lnTo>
                  <a:lnTo>
                    <a:pt x="198" y="386"/>
                  </a:lnTo>
                  <a:lnTo>
                    <a:pt x="217" y="385"/>
                  </a:lnTo>
                  <a:lnTo>
                    <a:pt x="235" y="383"/>
                  </a:lnTo>
                  <a:lnTo>
                    <a:pt x="254" y="378"/>
                  </a:lnTo>
                  <a:lnTo>
                    <a:pt x="270" y="372"/>
                  </a:lnTo>
                  <a:lnTo>
                    <a:pt x="287" y="364"/>
                  </a:lnTo>
                  <a:lnTo>
                    <a:pt x="302" y="355"/>
                  </a:lnTo>
                  <a:lnTo>
                    <a:pt x="317" y="344"/>
                  </a:lnTo>
                  <a:lnTo>
                    <a:pt x="331" y="331"/>
                  </a:lnTo>
                  <a:lnTo>
                    <a:pt x="331" y="331"/>
                  </a:lnTo>
                  <a:lnTo>
                    <a:pt x="343" y="317"/>
                  </a:lnTo>
                  <a:lnTo>
                    <a:pt x="355" y="302"/>
                  </a:lnTo>
                  <a:lnTo>
                    <a:pt x="364" y="286"/>
                  </a:lnTo>
                  <a:lnTo>
                    <a:pt x="372" y="269"/>
                  </a:lnTo>
                  <a:lnTo>
                    <a:pt x="378" y="253"/>
                  </a:lnTo>
                  <a:lnTo>
                    <a:pt x="383" y="234"/>
                  </a:lnTo>
                  <a:lnTo>
                    <a:pt x="385" y="217"/>
                  </a:lnTo>
                  <a:lnTo>
                    <a:pt x="386" y="199"/>
                  </a:lnTo>
                  <a:lnTo>
                    <a:pt x="385" y="181"/>
                  </a:lnTo>
                  <a:lnTo>
                    <a:pt x="383" y="163"/>
                  </a:lnTo>
                  <a:lnTo>
                    <a:pt x="378" y="146"/>
                  </a:lnTo>
                  <a:lnTo>
                    <a:pt x="372" y="128"/>
                  </a:lnTo>
                  <a:lnTo>
                    <a:pt x="364" y="111"/>
                  </a:lnTo>
                  <a:lnTo>
                    <a:pt x="355" y="96"/>
                  </a:lnTo>
                  <a:lnTo>
                    <a:pt x="343" y="80"/>
                  </a:lnTo>
                  <a:lnTo>
                    <a:pt x="331" y="66"/>
                  </a:lnTo>
                  <a:lnTo>
                    <a:pt x="331" y="66"/>
                  </a:lnTo>
                  <a:lnTo>
                    <a:pt x="317" y="53"/>
                  </a:lnTo>
                  <a:lnTo>
                    <a:pt x="302" y="43"/>
                  </a:lnTo>
                  <a:lnTo>
                    <a:pt x="287" y="34"/>
                  </a:lnTo>
                  <a:lnTo>
                    <a:pt x="270" y="26"/>
                  </a:lnTo>
                  <a:lnTo>
                    <a:pt x="254" y="19"/>
                  </a:lnTo>
                  <a:lnTo>
                    <a:pt x="235" y="15"/>
                  </a:lnTo>
                  <a:lnTo>
                    <a:pt x="217" y="12"/>
                  </a:lnTo>
                  <a:lnTo>
                    <a:pt x="198" y="11"/>
                  </a:lnTo>
                  <a:lnTo>
                    <a:pt x="19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p:cNvSpPr>
              <a:spLocks noEditPoints="1"/>
            </p:cNvSpPr>
            <p:nvPr userDrawn="1"/>
          </p:nvSpPr>
          <p:spPr bwMode="auto">
            <a:xfrm>
              <a:off x="2688" y="1981"/>
              <a:ext cx="167" cy="167"/>
            </a:xfrm>
            <a:custGeom>
              <a:avLst/>
              <a:gdLst>
                <a:gd name="T0" fmla="*/ 151 w 334"/>
                <a:gd name="T1" fmla="*/ 335 h 335"/>
                <a:gd name="T2" fmla="*/ 104 w 334"/>
                <a:gd name="T3" fmla="*/ 322 h 335"/>
                <a:gd name="T4" fmla="*/ 61 w 334"/>
                <a:gd name="T5" fmla="*/ 298 h 335"/>
                <a:gd name="T6" fmla="*/ 38 w 334"/>
                <a:gd name="T7" fmla="*/ 274 h 335"/>
                <a:gd name="T8" fmla="*/ 13 w 334"/>
                <a:gd name="T9" fmla="*/ 232 h 335"/>
                <a:gd name="T10" fmla="*/ 1 w 334"/>
                <a:gd name="T11" fmla="*/ 185 h 335"/>
                <a:gd name="T12" fmla="*/ 1 w 334"/>
                <a:gd name="T13" fmla="*/ 151 h 335"/>
                <a:gd name="T14" fmla="*/ 13 w 334"/>
                <a:gd name="T15" fmla="*/ 104 h 335"/>
                <a:gd name="T16" fmla="*/ 38 w 334"/>
                <a:gd name="T17" fmla="*/ 61 h 335"/>
                <a:gd name="T18" fmla="*/ 61 w 334"/>
                <a:gd name="T19" fmla="*/ 38 h 335"/>
                <a:gd name="T20" fmla="*/ 104 w 334"/>
                <a:gd name="T21" fmla="*/ 13 h 335"/>
                <a:gd name="T22" fmla="*/ 151 w 334"/>
                <a:gd name="T23" fmla="*/ 2 h 335"/>
                <a:gd name="T24" fmla="*/ 185 w 334"/>
                <a:gd name="T25" fmla="*/ 2 h 335"/>
                <a:gd name="T26" fmla="*/ 232 w 334"/>
                <a:gd name="T27" fmla="*/ 13 h 335"/>
                <a:gd name="T28" fmla="*/ 273 w 334"/>
                <a:gd name="T29" fmla="*/ 38 h 335"/>
                <a:gd name="T30" fmla="*/ 297 w 334"/>
                <a:gd name="T31" fmla="*/ 61 h 335"/>
                <a:gd name="T32" fmla="*/ 322 w 334"/>
                <a:gd name="T33" fmla="*/ 104 h 335"/>
                <a:gd name="T34" fmla="*/ 334 w 334"/>
                <a:gd name="T35" fmla="*/ 151 h 335"/>
                <a:gd name="T36" fmla="*/ 334 w 334"/>
                <a:gd name="T37" fmla="*/ 185 h 335"/>
                <a:gd name="T38" fmla="*/ 322 w 334"/>
                <a:gd name="T39" fmla="*/ 232 h 335"/>
                <a:gd name="T40" fmla="*/ 297 w 334"/>
                <a:gd name="T41" fmla="*/ 274 h 335"/>
                <a:gd name="T42" fmla="*/ 273 w 334"/>
                <a:gd name="T43" fmla="*/ 298 h 335"/>
                <a:gd name="T44" fmla="*/ 232 w 334"/>
                <a:gd name="T45" fmla="*/ 322 h 335"/>
                <a:gd name="T46" fmla="*/ 185 w 334"/>
                <a:gd name="T47" fmla="*/ 335 h 335"/>
                <a:gd name="T48" fmla="*/ 167 w 334"/>
                <a:gd name="T49" fmla="*/ 11 h 335"/>
                <a:gd name="T50" fmla="*/ 136 w 334"/>
                <a:gd name="T51" fmla="*/ 14 h 335"/>
                <a:gd name="T52" fmla="*/ 94 w 334"/>
                <a:gd name="T53" fmla="*/ 29 h 335"/>
                <a:gd name="T54" fmla="*/ 57 w 334"/>
                <a:gd name="T55" fmla="*/ 57 h 335"/>
                <a:gd name="T56" fmla="*/ 37 w 334"/>
                <a:gd name="T57" fmla="*/ 81 h 335"/>
                <a:gd name="T58" fmla="*/ 18 w 334"/>
                <a:gd name="T59" fmla="*/ 123 h 335"/>
                <a:gd name="T60" fmla="*/ 11 w 334"/>
                <a:gd name="T61" fmla="*/ 168 h 335"/>
                <a:gd name="T62" fmla="*/ 14 w 334"/>
                <a:gd name="T63" fmla="*/ 199 h 335"/>
                <a:gd name="T64" fmla="*/ 29 w 334"/>
                <a:gd name="T65" fmla="*/ 241 h 335"/>
                <a:gd name="T66" fmla="*/ 57 w 334"/>
                <a:gd name="T67" fmla="*/ 278 h 335"/>
                <a:gd name="T68" fmla="*/ 81 w 334"/>
                <a:gd name="T69" fmla="*/ 298 h 335"/>
                <a:gd name="T70" fmla="*/ 122 w 334"/>
                <a:gd name="T71" fmla="*/ 317 h 335"/>
                <a:gd name="T72" fmla="*/ 167 w 334"/>
                <a:gd name="T73" fmla="*/ 324 h 335"/>
                <a:gd name="T74" fmla="*/ 198 w 334"/>
                <a:gd name="T75" fmla="*/ 321 h 335"/>
                <a:gd name="T76" fmla="*/ 241 w 334"/>
                <a:gd name="T77" fmla="*/ 306 h 335"/>
                <a:gd name="T78" fmla="*/ 278 w 334"/>
                <a:gd name="T79" fmla="*/ 278 h 335"/>
                <a:gd name="T80" fmla="*/ 297 w 334"/>
                <a:gd name="T81" fmla="*/ 255 h 335"/>
                <a:gd name="T82" fmla="*/ 317 w 334"/>
                <a:gd name="T83" fmla="*/ 214 h 335"/>
                <a:gd name="T84" fmla="*/ 324 w 334"/>
                <a:gd name="T85" fmla="*/ 168 h 335"/>
                <a:gd name="T86" fmla="*/ 320 w 334"/>
                <a:gd name="T87" fmla="*/ 136 h 335"/>
                <a:gd name="T88" fmla="*/ 306 w 334"/>
                <a:gd name="T89" fmla="*/ 94 h 335"/>
                <a:gd name="T90" fmla="*/ 278 w 334"/>
                <a:gd name="T91" fmla="*/ 57 h 335"/>
                <a:gd name="T92" fmla="*/ 254 w 334"/>
                <a:gd name="T93" fmla="*/ 37 h 335"/>
                <a:gd name="T94" fmla="*/ 213 w 334"/>
                <a:gd name="T95" fmla="*/ 18 h 335"/>
                <a:gd name="T96" fmla="*/ 167 w 334"/>
                <a:gd name="T97" fmla="*/ 1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35">
                  <a:moveTo>
                    <a:pt x="167" y="335"/>
                  </a:moveTo>
                  <a:lnTo>
                    <a:pt x="167" y="335"/>
                  </a:lnTo>
                  <a:lnTo>
                    <a:pt x="151" y="335"/>
                  </a:lnTo>
                  <a:lnTo>
                    <a:pt x="135" y="332"/>
                  </a:lnTo>
                  <a:lnTo>
                    <a:pt x="119" y="328"/>
                  </a:lnTo>
                  <a:lnTo>
                    <a:pt x="104" y="322"/>
                  </a:lnTo>
                  <a:lnTo>
                    <a:pt x="89" y="315"/>
                  </a:lnTo>
                  <a:lnTo>
                    <a:pt x="75" y="307"/>
                  </a:lnTo>
                  <a:lnTo>
                    <a:pt x="61" y="298"/>
                  </a:lnTo>
                  <a:lnTo>
                    <a:pt x="49" y="286"/>
                  </a:lnTo>
                  <a:lnTo>
                    <a:pt x="49" y="286"/>
                  </a:lnTo>
                  <a:lnTo>
                    <a:pt x="38" y="274"/>
                  </a:lnTo>
                  <a:lnTo>
                    <a:pt x="28" y="261"/>
                  </a:lnTo>
                  <a:lnTo>
                    <a:pt x="20" y="247"/>
                  </a:lnTo>
                  <a:lnTo>
                    <a:pt x="13" y="232"/>
                  </a:lnTo>
                  <a:lnTo>
                    <a:pt x="7" y="216"/>
                  </a:lnTo>
                  <a:lnTo>
                    <a:pt x="4" y="201"/>
                  </a:lnTo>
                  <a:lnTo>
                    <a:pt x="1" y="185"/>
                  </a:lnTo>
                  <a:lnTo>
                    <a:pt x="0" y="168"/>
                  </a:lnTo>
                  <a:lnTo>
                    <a:pt x="0" y="168"/>
                  </a:lnTo>
                  <a:lnTo>
                    <a:pt x="1" y="151"/>
                  </a:lnTo>
                  <a:lnTo>
                    <a:pt x="4" y="135"/>
                  </a:lnTo>
                  <a:lnTo>
                    <a:pt x="7" y="119"/>
                  </a:lnTo>
                  <a:lnTo>
                    <a:pt x="13" y="104"/>
                  </a:lnTo>
                  <a:lnTo>
                    <a:pt x="20" y="89"/>
                  </a:lnTo>
                  <a:lnTo>
                    <a:pt x="28" y="75"/>
                  </a:lnTo>
                  <a:lnTo>
                    <a:pt x="38" y="61"/>
                  </a:lnTo>
                  <a:lnTo>
                    <a:pt x="49" y="49"/>
                  </a:lnTo>
                  <a:lnTo>
                    <a:pt x="49" y="49"/>
                  </a:lnTo>
                  <a:lnTo>
                    <a:pt x="61" y="38"/>
                  </a:lnTo>
                  <a:lnTo>
                    <a:pt x="75" y="28"/>
                  </a:lnTo>
                  <a:lnTo>
                    <a:pt x="89" y="20"/>
                  </a:lnTo>
                  <a:lnTo>
                    <a:pt x="104" y="13"/>
                  </a:lnTo>
                  <a:lnTo>
                    <a:pt x="119" y="7"/>
                  </a:lnTo>
                  <a:lnTo>
                    <a:pt x="135" y="4"/>
                  </a:lnTo>
                  <a:lnTo>
                    <a:pt x="151" y="2"/>
                  </a:lnTo>
                  <a:lnTo>
                    <a:pt x="167" y="0"/>
                  </a:lnTo>
                  <a:lnTo>
                    <a:pt x="167" y="0"/>
                  </a:lnTo>
                  <a:lnTo>
                    <a:pt x="185" y="2"/>
                  </a:lnTo>
                  <a:lnTo>
                    <a:pt x="201" y="4"/>
                  </a:lnTo>
                  <a:lnTo>
                    <a:pt x="216" y="7"/>
                  </a:lnTo>
                  <a:lnTo>
                    <a:pt x="232" y="13"/>
                  </a:lnTo>
                  <a:lnTo>
                    <a:pt x="247" y="20"/>
                  </a:lnTo>
                  <a:lnTo>
                    <a:pt x="261" y="28"/>
                  </a:lnTo>
                  <a:lnTo>
                    <a:pt x="273" y="38"/>
                  </a:lnTo>
                  <a:lnTo>
                    <a:pt x="286" y="49"/>
                  </a:lnTo>
                  <a:lnTo>
                    <a:pt x="286" y="49"/>
                  </a:lnTo>
                  <a:lnTo>
                    <a:pt x="297" y="61"/>
                  </a:lnTo>
                  <a:lnTo>
                    <a:pt x="307" y="75"/>
                  </a:lnTo>
                  <a:lnTo>
                    <a:pt x="315" y="89"/>
                  </a:lnTo>
                  <a:lnTo>
                    <a:pt x="322" y="104"/>
                  </a:lnTo>
                  <a:lnTo>
                    <a:pt x="327" y="119"/>
                  </a:lnTo>
                  <a:lnTo>
                    <a:pt x="332" y="135"/>
                  </a:lnTo>
                  <a:lnTo>
                    <a:pt x="334" y="151"/>
                  </a:lnTo>
                  <a:lnTo>
                    <a:pt x="334" y="168"/>
                  </a:lnTo>
                  <a:lnTo>
                    <a:pt x="334" y="168"/>
                  </a:lnTo>
                  <a:lnTo>
                    <a:pt x="334" y="185"/>
                  </a:lnTo>
                  <a:lnTo>
                    <a:pt x="332" y="201"/>
                  </a:lnTo>
                  <a:lnTo>
                    <a:pt x="327" y="216"/>
                  </a:lnTo>
                  <a:lnTo>
                    <a:pt x="322" y="232"/>
                  </a:lnTo>
                  <a:lnTo>
                    <a:pt x="315" y="247"/>
                  </a:lnTo>
                  <a:lnTo>
                    <a:pt x="307" y="261"/>
                  </a:lnTo>
                  <a:lnTo>
                    <a:pt x="297" y="274"/>
                  </a:lnTo>
                  <a:lnTo>
                    <a:pt x="286" y="286"/>
                  </a:lnTo>
                  <a:lnTo>
                    <a:pt x="286" y="286"/>
                  </a:lnTo>
                  <a:lnTo>
                    <a:pt x="273" y="298"/>
                  </a:lnTo>
                  <a:lnTo>
                    <a:pt x="261" y="307"/>
                  </a:lnTo>
                  <a:lnTo>
                    <a:pt x="247" y="315"/>
                  </a:lnTo>
                  <a:lnTo>
                    <a:pt x="232" y="322"/>
                  </a:lnTo>
                  <a:lnTo>
                    <a:pt x="216" y="328"/>
                  </a:lnTo>
                  <a:lnTo>
                    <a:pt x="201" y="332"/>
                  </a:lnTo>
                  <a:lnTo>
                    <a:pt x="185" y="335"/>
                  </a:lnTo>
                  <a:lnTo>
                    <a:pt x="167" y="335"/>
                  </a:lnTo>
                  <a:lnTo>
                    <a:pt x="167" y="335"/>
                  </a:lnTo>
                  <a:close/>
                  <a:moveTo>
                    <a:pt x="167" y="11"/>
                  </a:moveTo>
                  <a:lnTo>
                    <a:pt x="167" y="11"/>
                  </a:lnTo>
                  <a:lnTo>
                    <a:pt x="152" y="12"/>
                  </a:lnTo>
                  <a:lnTo>
                    <a:pt x="136" y="14"/>
                  </a:lnTo>
                  <a:lnTo>
                    <a:pt x="122" y="18"/>
                  </a:lnTo>
                  <a:lnTo>
                    <a:pt x="107" y="23"/>
                  </a:lnTo>
                  <a:lnTo>
                    <a:pt x="94" y="29"/>
                  </a:lnTo>
                  <a:lnTo>
                    <a:pt x="81" y="37"/>
                  </a:lnTo>
                  <a:lnTo>
                    <a:pt x="68" y="47"/>
                  </a:lnTo>
                  <a:lnTo>
                    <a:pt x="57" y="57"/>
                  </a:lnTo>
                  <a:lnTo>
                    <a:pt x="57" y="57"/>
                  </a:lnTo>
                  <a:lnTo>
                    <a:pt x="46" y="68"/>
                  </a:lnTo>
                  <a:lnTo>
                    <a:pt x="37" y="81"/>
                  </a:lnTo>
                  <a:lnTo>
                    <a:pt x="29" y="94"/>
                  </a:lnTo>
                  <a:lnTo>
                    <a:pt x="23" y="108"/>
                  </a:lnTo>
                  <a:lnTo>
                    <a:pt x="18" y="123"/>
                  </a:lnTo>
                  <a:lnTo>
                    <a:pt x="14" y="136"/>
                  </a:lnTo>
                  <a:lnTo>
                    <a:pt x="12" y="153"/>
                  </a:lnTo>
                  <a:lnTo>
                    <a:pt x="11" y="168"/>
                  </a:lnTo>
                  <a:lnTo>
                    <a:pt x="11" y="168"/>
                  </a:lnTo>
                  <a:lnTo>
                    <a:pt x="12" y="184"/>
                  </a:lnTo>
                  <a:lnTo>
                    <a:pt x="14" y="199"/>
                  </a:lnTo>
                  <a:lnTo>
                    <a:pt x="18" y="214"/>
                  </a:lnTo>
                  <a:lnTo>
                    <a:pt x="23" y="227"/>
                  </a:lnTo>
                  <a:lnTo>
                    <a:pt x="29" y="241"/>
                  </a:lnTo>
                  <a:lnTo>
                    <a:pt x="37" y="255"/>
                  </a:lnTo>
                  <a:lnTo>
                    <a:pt x="46" y="267"/>
                  </a:lnTo>
                  <a:lnTo>
                    <a:pt x="57" y="278"/>
                  </a:lnTo>
                  <a:lnTo>
                    <a:pt x="57" y="278"/>
                  </a:lnTo>
                  <a:lnTo>
                    <a:pt x="68" y="288"/>
                  </a:lnTo>
                  <a:lnTo>
                    <a:pt x="81" y="298"/>
                  </a:lnTo>
                  <a:lnTo>
                    <a:pt x="94" y="306"/>
                  </a:lnTo>
                  <a:lnTo>
                    <a:pt x="107" y="313"/>
                  </a:lnTo>
                  <a:lnTo>
                    <a:pt x="122" y="317"/>
                  </a:lnTo>
                  <a:lnTo>
                    <a:pt x="136" y="321"/>
                  </a:lnTo>
                  <a:lnTo>
                    <a:pt x="152" y="323"/>
                  </a:lnTo>
                  <a:lnTo>
                    <a:pt x="167" y="324"/>
                  </a:lnTo>
                  <a:lnTo>
                    <a:pt x="167" y="324"/>
                  </a:lnTo>
                  <a:lnTo>
                    <a:pt x="183" y="323"/>
                  </a:lnTo>
                  <a:lnTo>
                    <a:pt x="198" y="321"/>
                  </a:lnTo>
                  <a:lnTo>
                    <a:pt x="213" y="317"/>
                  </a:lnTo>
                  <a:lnTo>
                    <a:pt x="227" y="313"/>
                  </a:lnTo>
                  <a:lnTo>
                    <a:pt x="241" y="306"/>
                  </a:lnTo>
                  <a:lnTo>
                    <a:pt x="254" y="298"/>
                  </a:lnTo>
                  <a:lnTo>
                    <a:pt x="266" y="288"/>
                  </a:lnTo>
                  <a:lnTo>
                    <a:pt x="278" y="278"/>
                  </a:lnTo>
                  <a:lnTo>
                    <a:pt x="278" y="278"/>
                  </a:lnTo>
                  <a:lnTo>
                    <a:pt x="288" y="267"/>
                  </a:lnTo>
                  <a:lnTo>
                    <a:pt x="297" y="255"/>
                  </a:lnTo>
                  <a:lnTo>
                    <a:pt x="306" y="241"/>
                  </a:lnTo>
                  <a:lnTo>
                    <a:pt x="312" y="227"/>
                  </a:lnTo>
                  <a:lnTo>
                    <a:pt x="317" y="214"/>
                  </a:lnTo>
                  <a:lnTo>
                    <a:pt x="320" y="199"/>
                  </a:lnTo>
                  <a:lnTo>
                    <a:pt x="323" y="184"/>
                  </a:lnTo>
                  <a:lnTo>
                    <a:pt x="324" y="168"/>
                  </a:lnTo>
                  <a:lnTo>
                    <a:pt x="324" y="168"/>
                  </a:lnTo>
                  <a:lnTo>
                    <a:pt x="323" y="153"/>
                  </a:lnTo>
                  <a:lnTo>
                    <a:pt x="320" y="136"/>
                  </a:lnTo>
                  <a:lnTo>
                    <a:pt x="317" y="123"/>
                  </a:lnTo>
                  <a:lnTo>
                    <a:pt x="312" y="108"/>
                  </a:lnTo>
                  <a:lnTo>
                    <a:pt x="306" y="94"/>
                  </a:lnTo>
                  <a:lnTo>
                    <a:pt x="297" y="81"/>
                  </a:lnTo>
                  <a:lnTo>
                    <a:pt x="288" y="68"/>
                  </a:lnTo>
                  <a:lnTo>
                    <a:pt x="278" y="57"/>
                  </a:lnTo>
                  <a:lnTo>
                    <a:pt x="278" y="57"/>
                  </a:lnTo>
                  <a:lnTo>
                    <a:pt x="266" y="47"/>
                  </a:lnTo>
                  <a:lnTo>
                    <a:pt x="254" y="37"/>
                  </a:lnTo>
                  <a:lnTo>
                    <a:pt x="241" y="29"/>
                  </a:lnTo>
                  <a:lnTo>
                    <a:pt x="227" y="23"/>
                  </a:lnTo>
                  <a:lnTo>
                    <a:pt x="213" y="18"/>
                  </a:lnTo>
                  <a:lnTo>
                    <a:pt x="198" y="14"/>
                  </a:lnTo>
                  <a:lnTo>
                    <a:pt x="183" y="12"/>
                  </a:lnTo>
                  <a:lnTo>
                    <a:pt x="167" y="11"/>
                  </a:lnTo>
                  <a:lnTo>
                    <a:pt x="16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p:cNvSpPr>
              <a:spLocks/>
            </p:cNvSpPr>
            <p:nvPr userDrawn="1"/>
          </p:nvSpPr>
          <p:spPr bwMode="auto">
            <a:xfrm>
              <a:off x="2684" y="2133"/>
              <a:ext cx="19" cy="19"/>
            </a:xfrm>
            <a:custGeom>
              <a:avLst/>
              <a:gdLst>
                <a:gd name="T0" fmla="*/ 8 w 39"/>
                <a:gd name="T1" fmla="*/ 40 h 40"/>
                <a:gd name="T2" fmla="*/ 0 w 39"/>
                <a:gd name="T3" fmla="*/ 33 h 40"/>
                <a:gd name="T4" fmla="*/ 32 w 39"/>
                <a:gd name="T5" fmla="*/ 0 h 40"/>
                <a:gd name="T6" fmla="*/ 39 w 39"/>
                <a:gd name="T7" fmla="*/ 9 h 40"/>
                <a:gd name="T8" fmla="*/ 8 w 39"/>
                <a:gd name="T9" fmla="*/ 40 h 40"/>
              </a:gdLst>
              <a:ahLst/>
              <a:cxnLst>
                <a:cxn ang="0">
                  <a:pos x="T0" y="T1"/>
                </a:cxn>
                <a:cxn ang="0">
                  <a:pos x="T2" y="T3"/>
                </a:cxn>
                <a:cxn ang="0">
                  <a:pos x="T4" y="T5"/>
                </a:cxn>
                <a:cxn ang="0">
                  <a:pos x="T6" y="T7"/>
                </a:cxn>
                <a:cxn ang="0">
                  <a:pos x="T8" y="T9"/>
                </a:cxn>
              </a:cxnLst>
              <a:rect l="0" t="0" r="r" b="b"/>
              <a:pathLst>
                <a:path w="39" h="40">
                  <a:moveTo>
                    <a:pt x="8" y="40"/>
                  </a:moveTo>
                  <a:lnTo>
                    <a:pt x="0" y="33"/>
                  </a:lnTo>
                  <a:lnTo>
                    <a:pt x="32" y="0"/>
                  </a:lnTo>
                  <a:lnTo>
                    <a:pt x="39" y="9"/>
                  </a:lnTo>
                  <a:lnTo>
                    <a:pt x="8"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p:cNvSpPr>
              <a:spLocks noEditPoints="1"/>
            </p:cNvSpPr>
            <p:nvPr userDrawn="1"/>
          </p:nvSpPr>
          <p:spPr bwMode="auto">
            <a:xfrm>
              <a:off x="2553" y="2144"/>
              <a:ext cx="139" cy="139"/>
            </a:xfrm>
            <a:custGeom>
              <a:avLst/>
              <a:gdLst>
                <a:gd name="T0" fmla="*/ 27 w 278"/>
                <a:gd name="T1" fmla="*/ 279 h 279"/>
                <a:gd name="T2" fmla="*/ 27 w 278"/>
                <a:gd name="T3" fmla="*/ 279 h 279"/>
                <a:gd name="T4" fmla="*/ 20 w 278"/>
                <a:gd name="T5" fmla="*/ 278 h 279"/>
                <a:gd name="T6" fmla="*/ 15 w 278"/>
                <a:gd name="T7" fmla="*/ 275 h 279"/>
                <a:gd name="T8" fmla="*/ 4 w 278"/>
                <a:gd name="T9" fmla="*/ 264 h 279"/>
                <a:gd name="T10" fmla="*/ 4 w 278"/>
                <a:gd name="T11" fmla="*/ 264 h 279"/>
                <a:gd name="T12" fmla="*/ 1 w 278"/>
                <a:gd name="T13" fmla="*/ 258 h 279"/>
                <a:gd name="T14" fmla="*/ 0 w 278"/>
                <a:gd name="T15" fmla="*/ 253 h 279"/>
                <a:gd name="T16" fmla="*/ 0 w 278"/>
                <a:gd name="T17" fmla="*/ 253 h 279"/>
                <a:gd name="T18" fmla="*/ 1 w 278"/>
                <a:gd name="T19" fmla="*/ 246 h 279"/>
                <a:gd name="T20" fmla="*/ 4 w 278"/>
                <a:gd name="T21" fmla="*/ 240 h 279"/>
                <a:gd name="T22" fmla="*/ 239 w 278"/>
                <a:gd name="T23" fmla="*/ 5 h 279"/>
                <a:gd name="T24" fmla="*/ 239 w 278"/>
                <a:gd name="T25" fmla="*/ 5 h 279"/>
                <a:gd name="T26" fmla="*/ 245 w 278"/>
                <a:gd name="T27" fmla="*/ 2 h 279"/>
                <a:gd name="T28" fmla="*/ 252 w 278"/>
                <a:gd name="T29" fmla="*/ 0 h 279"/>
                <a:gd name="T30" fmla="*/ 252 w 278"/>
                <a:gd name="T31" fmla="*/ 0 h 279"/>
                <a:gd name="T32" fmla="*/ 258 w 278"/>
                <a:gd name="T33" fmla="*/ 2 h 279"/>
                <a:gd name="T34" fmla="*/ 263 w 278"/>
                <a:gd name="T35" fmla="*/ 5 h 279"/>
                <a:gd name="T36" fmla="*/ 274 w 278"/>
                <a:gd name="T37" fmla="*/ 15 h 279"/>
                <a:gd name="T38" fmla="*/ 274 w 278"/>
                <a:gd name="T39" fmla="*/ 15 h 279"/>
                <a:gd name="T40" fmla="*/ 276 w 278"/>
                <a:gd name="T41" fmla="*/ 18 h 279"/>
                <a:gd name="T42" fmla="*/ 277 w 278"/>
                <a:gd name="T43" fmla="*/ 21 h 279"/>
                <a:gd name="T44" fmla="*/ 278 w 278"/>
                <a:gd name="T45" fmla="*/ 28 h 279"/>
                <a:gd name="T46" fmla="*/ 277 w 278"/>
                <a:gd name="T47" fmla="*/ 34 h 279"/>
                <a:gd name="T48" fmla="*/ 276 w 278"/>
                <a:gd name="T49" fmla="*/ 37 h 279"/>
                <a:gd name="T50" fmla="*/ 274 w 278"/>
                <a:gd name="T51" fmla="*/ 40 h 279"/>
                <a:gd name="T52" fmla="*/ 39 w 278"/>
                <a:gd name="T53" fmla="*/ 275 h 279"/>
                <a:gd name="T54" fmla="*/ 39 w 278"/>
                <a:gd name="T55" fmla="*/ 275 h 279"/>
                <a:gd name="T56" fmla="*/ 33 w 278"/>
                <a:gd name="T57" fmla="*/ 278 h 279"/>
                <a:gd name="T58" fmla="*/ 27 w 278"/>
                <a:gd name="T59" fmla="*/ 279 h 279"/>
                <a:gd name="T60" fmla="*/ 27 w 278"/>
                <a:gd name="T61" fmla="*/ 279 h 279"/>
                <a:gd name="T62" fmla="*/ 252 w 278"/>
                <a:gd name="T63" fmla="*/ 11 h 279"/>
                <a:gd name="T64" fmla="*/ 252 w 278"/>
                <a:gd name="T65" fmla="*/ 11 h 279"/>
                <a:gd name="T66" fmla="*/ 250 w 278"/>
                <a:gd name="T67" fmla="*/ 12 h 279"/>
                <a:gd name="T68" fmla="*/ 247 w 278"/>
                <a:gd name="T69" fmla="*/ 13 h 279"/>
                <a:gd name="T70" fmla="*/ 12 w 278"/>
                <a:gd name="T71" fmla="*/ 248 h 279"/>
                <a:gd name="T72" fmla="*/ 12 w 278"/>
                <a:gd name="T73" fmla="*/ 248 h 279"/>
                <a:gd name="T74" fmla="*/ 11 w 278"/>
                <a:gd name="T75" fmla="*/ 250 h 279"/>
                <a:gd name="T76" fmla="*/ 10 w 278"/>
                <a:gd name="T77" fmla="*/ 253 h 279"/>
                <a:gd name="T78" fmla="*/ 10 w 278"/>
                <a:gd name="T79" fmla="*/ 253 h 279"/>
                <a:gd name="T80" fmla="*/ 11 w 278"/>
                <a:gd name="T81" fmla="*/ 255 h 279"/>
                <a:gd name="T82" fmla="*/ 12 w 278"/>
                <a:gd name="T83" fmla="*/ 257 h 279"/>
                <a:gd name="T84" fmla="*/ 23 w 278"/>
                <a:gd name="T85" fmla="*/ 267 h 279"/>
                <a:gd name="T86" fmla="*/ 23 w 278"/>
                <a:gd name="T87" fmla="*/ 267 h 279"/>
                <a:gd name="T88" fmla="*/ 25 w 278"/>
                <a:gd name="T89" fmla="*/ 269 h 279"/>
                <a:gd name="T90" fmla="*/ 27 w 278"/>
                <a:gd name="T91" fmla="*/ 269 h 279"/>
                <a:gd name="T92" fmla="*/ 30 w 278"/>
                <a:gd name="T93" fmla="*/ 269 h 279"/>
                <a:gd name="T94" fmla="*/ 31 w 278"/>
                <a:gd name="T95" fmla="*/ 267 h 279"/>
                <a:gd name="T96" fmla="*/ 267 w 278"/>
                <a:gd name="T97" fmla="*/ 31 h 279"/>
                <a:gd name="T98" fmla="*/ 267 w 278"/>
                <a:gd name="T99" fmla="*/ 31 h 279"/>
                <a:gd name="T100" fmla="*/ 268 w 278"/>
                <a:gd name="T101" fmla="*/ 30 h 279"/>
                <a:gd name="T102" fmla="*/ 268 w 278"/>
                <a:gd name="T103" fmla="*/ 28 h 279"/>
                <a:gd name="T104" fmla="*/ 268 w 278"/>
                <a:gd name="T105" fmla="*/ 25 h 279"/>
                <a:gd name="T106" fmla="*/ 267 w 278"/>
                <a:gd name="T107" fmla="*/ 23 h 279"/>
                <a:gd name="T108" fmla="*/ 257 w 278"/>
                <a:gd name="T109" fmla="*/ 13 h 279"/>
                <a:gd name="T110" fmla="*/ 257 w 278"/>
                <a:gd name="T111" fmla="*/ 13 h 279"/>
                <a:gd name="T112" fmla="*/ 254 w 278"/>
                <a:gd name="T113" fmla="*/ 12 h 279"/>
                <a:gd name="T114" fmla="*/ 252 w 278"/>
                <a:gd name="T115" fmla="*/ 11 h 279"/>
                <a:gd name="T116" fmla="*/ 252 w 278"/>
                <a:gd name="T117" fmla="*/ 1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8" h="279">
                  <a:moveTo>
                    <a:pt x="27" y="279"/>
                  </a:moveTo>
                  <a:lnTo>
                    <a:pt x="27" y="279"/>
                  </a:lnTo>
                  <a:lnTo>
                    <a:pt x="20" y="278"/>
                  </a:lnTo>
                  <a:lnTo>
                    <a:pt x="15" y="275"/>
                  </a:lnTo>
                  <a:lnTo>
                    <a:pt x="4" y="264"/>
                  </a:lnTo>
                  <a:lnTo>
                    <a:pt x="4" y="264"/>
                  </a:lnTo>
                  <a:lnTo>
                    <a:pt x="1" y="258"/>
                  </a:lnTo>
                  <a:lnTo>
                    <a:pt x="0" y="253"/>
                  </a:lnTo>
                  <a:lnTo>
                    <a:pt x="0" y="253"/>
                  </a:lnTo>
                  <a:lnTo>
                    <a:pt x="1" y="246"/>
                  </a:lnTo>
                  <a:lnTo>
                    <a:pt x="4" y="240"/>
                  </a:lnTo>
                  <a:lnTo>
                    <a:pt x="239" y="5"/>
                  </a:lnTo>
                  <a:lnTo>
                    <a:pt x="239" y="5"/>
                  </a:lnTo>
                  <a:lnTo>
                    <a:pt x="245" y="2"/>
                  </a:lnTo>
                  <a:lnTo>
                    <a:pt x="252" y="0"/>
                  </a:lnTo>
                  <a:lnTo>
                    <a:pt x="252" y="0"/>
                  </a:lnTo>
                  <a:lnTo>
                    <a:pt x="258" y="2"/>
                  </a:lnTo>
                  <a:lnTo>
                    <a:pt x="263" y="5"/>
                  </a:lnTo>
                  <a:lnTo>
                    <a:pt x="274" y="15"/>
                  </a:lnTo>
                  <a:lnTo>
                    <a:pt x="274" y="15"/>
                  </a:lnTo>
                  <a:lnTo>
                    <a:pt x="276" y="18"/>
                  </a:lnTo>
                  <a:lnTo>
                    <a:pt x="277" y="21"/>
                  </a:lnTo>
                  <a:lnTo>
                    <a:pt x="278" y="28"/>
                  </a:lnTo>
                  <a:lnTo>
                    <a:pt x="277" y="34"/>
                  </a:lnTo>
                  <a:lnTo>
                    <a:pt x="276" y="37"/>
                  </a:lnTo>
                  <a:lnTo>
                    <a:pt x="274" y="40"/>
                  </a:lnTo>
                  <a:lnTo>
                    <a:pt x="39" y="275"/>
                  </a:lnTo>
                  <a:lnTo>
                    <a:pt x="39" y="275"/>
                  </a:lnTo>
                  <a:lnTo>
                    <a:pt x="33" y="278"/>
                  </a:lnTo>
                  <a:lnTo>
                    <a:pt x="27" y="279"/>
                  </a:lnTo>
                  <a:lnTo>
                    <a:pt x="27" y="279"/>
                  </a:lnTo>
                  <a:close/>
                  <a:moveTo>
                    <a:pt x="252" y="11"/>
                  </a:moveTo>
                  <a:lnTo>
                    <a:pt x="252" y="11"/>
                  </a:lnTo>
                  <a:lnTo>
                    <a:pt x="250" y="12"/>
                  </a:lnTo>
                  <a:lnTo>
                    <a:pt x="247" y="13"/>
                  </a:lnTo>
                  <a:lnTo>
                    <a:pt x="12" y="248"/>
                  </a:lnTo>
                  <a:lnTo>
                    <a:pt x="12" y="248"/>
                  </a:lnTo>
                  <a:lnTo>
                    <a:pt x="11" y="250"/>
                  </a:lnTo>
                  <a:lnTo>
                    <a:pt x="10" y="253"/>
                  </a:lnTo>
                  <a:lnTo>
                    <a:pt x="10" y="253"/>
                  </a:lnTo>
                  <a:lnTo>
                    <a:pt x="11" y="255"/>
                  </a:lnTo>
                  <a:lnTo>
                    <a:pt x="12" y="257"/>
                  </a:lnTo>
                  <a:lnTo>
                    <a:pt x="23" y="267"/>
                  </a:lnTo>
                  <a:lnTo>
                    <a:pt x="23" y="267"/>
                  </a:lnTo>
                  <a:lnTo>
                    <a:pt x="25" y="269"/>
                  </a:lnTo>
                  <a:lnTo>
                    <a:pt x="27" y="269"/>
                  </a:lnTo>
                  <a:lnTo>
                    <a:pt x="30" y="269"/>
                  </a:lnTo>
                  <a:lnTo>
                    <a:pt x="31" y="267"/>
                  </a:lnTo>
                  <a:lnTo>
                    <a:pt x="267" y="31"/>
                  </a:lnTo>
                  <a:lnTo>
                    <a:pt x="267" y="31"/>
                  </a:lnTo>
                  <a:lnTo>
                    <a:pt x="268" y="30"/>
                  </a:lnTo>
                  <a:lnTo>
                    <a:pt x="268" y="28"/>
                  </a:lnTo>
                  <a:lnTo>
                    <a:pt x="268" y="25"/>
                  </a:lnTo>
                  <a:lnTo>
                    <a:pt x="267" y="23"/>
                  </a:lnTo>
                  <a:lnTo>
                    <a:pt x="257" y="13"/>
                  </a:lnTo>
                  <a:lnTo>
                    <a:pt x="257" y="13"/>
                  </a:lnTo>
                  <a:lnTo>
                    <a:pt x="254" y="12"/>
                  </a:lnTo>
                  <a:lnTo>
                    <a:pt x="252" y="11"/>
                  </a:lnTo>
                  <a:lnTo>
                    <a:pt x="252"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p:cNvSpPr>
              <a:spLocks noEditPoints="1"/>
            </p:cNvSpPr>
            <p:nvPr userDrawn="1"/>
          </p:nvSpPr>
          <p:spPr bwMode="auto">
            <a:xfrm>
              <a:off x="3802" y="1982"/>
              <a:ext cx="224" cy="303"/>
            </a:xfrm>
            <a:custGeom>
              <a:avLst/>
              <a:gdLst>
                <a:gd name="T0" fmla="*/ 225 w 448"/>
                <a:gd name="T1" fmla="*/ 0 h 607"/>
                <a:gd name="T2" fmla="*/ 180 w 448"/>
                <a:gd name="T3" fmla="*/ 4 h 607"/>
                <a:gd name="T4" fmla="*/ 137 w 448"/>
                <a:gd name="T5" fmla="*/ 17 h 607"/>
                <a:gd name="T6" fmla="*/ 99 w 448"/>
                <a:gd name="T7" fmla="*/ 38 h 607"/>
                <a:gd name="T8" fmla="*/ 66 w 448"/>
                <a:gd name="T9" fmla="*/ 65 h 607"/>
                <a:gd name="T10" fmla="*/ 40 w 448"/>
                <a:gd name="T11" fmla="*/ 99 h 607"/>
                <a:gd name="T12" fmla="*/ 19 w 448"/>
                <a:gd name="T13" fmla="*/ 137 h 607"/>
                <a:gd name="T14" fmla="*/ 5 w 448"/>
                <a:gd name="T15" fmla="*/ 178 h 607"/>
                <a:gd name="T16" fmla="*/ 0 w 448"/>
                <a:gd name="T17" fmla="*/ 223 h 607"/>
                <a:gd name="T18" fmla="*/ 2 w 448"/>
                <a:gd name="T19" fmla="*/ 236 h 607"/>
                <a:gd name="T20" fmla="*/ 6 w 448"/>
                <a:gd name="T21" fmla="*/ 261 h 607"/>
                <a:gd name="T22" fmla="*/ 15 w 448"/>
                <a:gd name="T23" fmla="*/ 290 h 607"/>
                <a:gd name="T24" fmla="*/ 36 w 448"/>
                <a:gd name="T25" fmla="*/ 335 h 607"/>
                <a:gd name="T26" fmla="*/ 72 w 448"/>
                <a:gd name="T27" fmla="*/ 399 h 607"/>
                <a:gd name="T28" fmla="*/ 113 w 448"/>
                <a:gd name="T29" fmla="*/ 462 h 607"/>
                <a:gd name="T30" fmla="*/ 154 w 448"/>
                <a:gd name="T31" fmla="*/ 518 h 607"/>
                <a:gd name="T32" fmla="*/ 215 w 448"/>
                <a:gd name="T33" fmla="*/ 596 h 607"/>
                <a:gd name="T34" fmla="*/ 225 w 448"/>
                <a:gd name="T35" fmla="*/ 607 h 607"/>
                <a:gd name="T36" fmla="*/ 260 w 448"/>
                <a:gd name="T37" fmla="*/ 564 h 607"/>
                <a:gd name="T38" fmla="*/ 316 w 448"/>
                <a:gd name="T39" fmla="*/ 492 h 607"/>
                <a:gd name="T40" fmla="*/ 357 w 448"/>
                <a:gd name="T41" fmla="*/ 431 h 607"/>
                <a:gd name="T42" fmla="*/ 397 w 448"/>
                <a:gd name="T43" fmla="*/ 367 h 607"/>
                <a:gd name="T44" fmla="*/ 428 w 448"/>
                <a:gd name="T45" fmla="*/ 305 h 607"/>
                <a:gd name="T46" fmla="*/ 438 w 448"/>
                <a:gd name="T47" fmla="*/ 275 h 607"/>
                <a:gd name="T48" fmla="*/ 446 w 448"/>
                <a:gd name="T49" fmla="*/ 248 h 607"/>
                <a:gd name="T50" fmla="*/ 448 w 448"/>
                <a:gd name="T51" fmla="*/ 223 h 607"/>
                <a:gd name="T52" fmla="*/ 447 w 448"/>
                <a:gd name="T53" fmla="*/ 200 h 607"/>
                <a:gd name="T54" fmla="*/ 438 w 448"/>
                <a:gd name="T55" fmla="*/ 156 h 607"/>
                <a:gd name="T56" fmla="*/ 421 w 448"/>
                <a:gd name="T57" fmla="*/ 117 h 607"/>
                <a:gd name="T58" fmla="*/ 397 w 448"/>
                <a:gd name="T59" fmla="*/ 81 h 607"/>
                <a:gd name="T60" fmla="*/ 367 w 448"/>
                <a:gd name="T61" fmla="*/ 50 h 607"/>
                <a:gd name="T62" fmla="*/ 331 w 448"/>
                <a:gd name="T63" fmla="*/ 26 h 607"/>
                <a:gd name="T64" fmla="*/ 291 w 448"/>
                <a:gd name="T65" fmla="*/ 10 h 607"/>
                <a:gd name="T66" fmla="*/ 247 w 448"/>
                <a:gd name="T67" fmla="*/ 1 h 607"/>
                <a:gd name="T68" fmla="*/ 225 w 448"/>
                <a:gd name="T69" fmla="*/ 0 h 607"/>
                <a:gd name="T70" fmla="*/ 225 w 448"/>
                <a:gd name="T71" fmla="*/ 288 h 607"/>
                <a:gd name="T72" fmla="*/ 210 w 448"/>
                <a:gd name="T73" fmla="*/ 286 h 607"/>
                <a:gd name="T74" fmla="*/ 197 w 448"/>
                <a:gd name="T75" fmla="*/ 282 h 607"/>
                <a:gd name="T76" fmla="*/ 174 w 448"/>
                <a:gd name="T77" fmla="*/ 267 h 607"/>
                <a:gd name="T78" fmla="*/ 158 w 448"/>
                <a:gd name="T79" fmla="*/ 244 h 607"/>
                <a:gd name="T80" fmla="*/ 155 w 448"/>
                <a:gd name="T81" fmla="*/ 230 h 607"/>
                <a:gd name="T82" fmla="*/ 152 w 448"/>
                <a:gd name="T83" fmla="*/ 216 h 607"/>
                <a:gd name="T84" fmla="*/ 154 w 448"/>
                <a:gd name="T85" fmla="*/ 208 h 607"/>
                <a:gd name="T86" fmla="*/ 156 w 448"/>
                <a:gd name="T87" fmla="*/ 194 h 607"/>
                <a:gd name="T88" fmla="*/ 165 w 448"/>
                <a:gd name="T89" fmla="*/ 176 h 607"/>
                <a:gd name="T90" fmla="*/ 185 w 448"/>
                <a:gd name="T91" fmla="*/ 156 h 607"/>
                <a:gd name="T92" fmla="*/ 203 w 448"/>
                <a:gd name="T93" fmla="*/ 147 h 607"/>
                <a:gd name="T94" fmla="*/ 217 w 448"/>
                <a:gd name="T95" fmla="*/ 145 h 607"/>
                <a:gd name="T96" fmla="*/ 225 w 448"/>
                <a:gd name="T97" fmla="*/ 144 h 607"/>
                <a:gd name="T98" fmla="*/ 239 w 448"/>
                <a:gd name="T99" fmla="*/ 146 h 607"/>
                <a:gd name="T100" fmla="*/ 253 w 448"/>
                <a:gd name="T101" fmla="*/ 149 h 607"/>
                <a:gd name="T102" fmla="*/ 276 w 448"/>
                <a:gd name="T103" fmla="*/ 164 h 607"/>
                <a:gd name="T104" fmla="*/ 291 w 448"/>
                <a:gd name="T105" fmla="*/ 187 h 607"/>
                <a:gd name="T106" fmla="*/ 295 w 448"/>
                <a:gd name="T107" fmla="*/ 201 h 607"/>
                <a:gd name="T108" fmla="*/ 296 w 448"/>
                <a:gd name="T109" fmla="*/ 216 h 607"/>
                <a:gd name="T110" fmla="*/ 296 w 448"/>
                <a:gd name="T111" fmla="*/ 223 h 607"/>
                <a:gd name="T112" fmla="*/ 293 w 448"/>
                <a:gd name="T113" fmla="*/ 237 h 607"/>
                <a:gd name="T114" fmla="*/ 284 w 448"/>
                <a:gd name="T115" fmla="*/ 255 h 607"/>
                <a:gd name="T116" fmla="*/ 265 w 448"/>
                <a:gd name="T117" fmla="*/ 275 h 607"/>
                <a:gd name="T118" fmla="*/ 246 w 448"/>
                <a:gd name="T119" fmla="*/ 284 h 607"/>
                <a:gd name="T120" fmla="*/ 232 w 448"/>
                <a:gd name="T121" fmla="*/ 288 h 607"/>
                <a:gd name="T122" fmla="*/ 225 w 448"/>
                <a:gd name="T123" fmla="*/ 288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8" h="607">
                  <a:moveTo>
                    <a:pt x="225" y="0"/>
                  </a:moveTo>
                  <a:lnTo>
                    <a:pt x="225" y="0"/>
                  </a:lnTo>
                  <a:lnTo>
                    <a:pt x="202" y="1"/>
                  </a:lnTo>
                  <a:lnTo>
                    <a:pt x="180" y="4"/>
                  </a:lnTo>
                  <a:lnTo>
                    <a:pt x="158" y="10"/>
                  </a:lnTo>
                  <a:lnTo>
                    <a:pt x="137" y="17"/>
                  </a:lnTo>
                  <a:lnTo>
                    <a:pt x="118" y="26"/>
                  </a:lnTo>
                  <a:lnTo>
                    <a:pt x="99" y="38"/>
                  </a:lnTo>
                  <a:lnTo>
                    <a:pt x="82" y="50"/>
                  </a:lnTo>
                  <a:lnTo>
                    <a:pt x="66" y="65"/>
                  </a:lnTo>
                  <a:lnTo>
                    <a:pt x="52" y="81"/>
                  </a:lnTo>
                  <a:lnTo>
                    <a:pt x="40" y="99"/>
                  </a:lnTo>
                  <a:lnTo>
                    <a:pt x="28" y="117"/>
                  </a:lnTo>
                  <a:lnTo>
                    <a:pt x="19" y="137"/>
                  </a:lnTo>
                  <a:lnTo>
                    <a:pt x="11" y="156"/>
                  </a:lnTo>
                  <a:lnTo>
                    <a:pt x="5" y="178"/>
                  </a:lnTo>
                  <a:lnTo>
                    <a:pt x="2" y="200"/>
                  </a:lnTo>
                  <a:lnTo>
                    <a:pt x="0" y="223"/>
                  </a:lnTo>
                  <a:lnTo>
                    <a:pt x="0" y="223"/>
                  </a:lnTo>
                  <a:lnTo>
                    <a:pt x="2" y="236"/>
                  </a:lnTo>
                  <a:lnTo>
                    <a:pt x="4" y="248"/>
                  </a:lnTo>
                  <a:lnTo>
                    <a:pt x="6" y="261"/>
                  </a:lnTo>
                  <a:lnTo>
                    <a:pt x="11" y="275"/>
                  </a:lnTo>
                  <a:lnTo>
                    <a:pt x="15" y="290"/>
                  </a:lnTo>
                  <a:lnTo>
                    <a:pt x="21" y="305"/>
                  </a:lnTo>
                  <a:lnTo>
                    <a:pt x="36" y="335"/>
                  </a:lnTo>
                  <a:lnTo>
                    <a:pt x="53" y="367"/>
                  </a:lnTo>
                  <a:lnTo>
                    <a:pt x="72" y="399"/>
                  </a:lnTo>
                  <a:lnTo>
                    <a:pt x="91" y="431"/>
                  </a:lnTo>
                  <a:lnTo>
                    <a:pt x="113" y="462"/>
                  </a:lnTo>
                  <a:lnTo>
                    <a:pt x="134" y="492"/>
                  </a:lnTo>
                  <a:lnTo>
                    <a:pt x="154" y="518"/>
                  </a:lnTo>
                  <a:lnTo>
                    <a:pt x="189" y="564"/>
                  </a:lnTo>
                  <a:lnTo>
                    <a:pt x="215" y="596"/>
                  </a:lnTo>
                  <a:lnTo>
                    <a:pt x="225" y="607"/>
                  </a:lnTo>
                  <a:lnTo>
                    <a:pt x="225" y="607"/>
                  </a:lnTo>
                  <a:lnTo>
                    <a:pt x="234" y="596"/>
                  </a:lnTo>
                  <a:lnTo>
                    <a:pt x="260" y="564"/>
                  </a:lnTo>
                  <a:lnTo>
                    <a:pt x="295" y="518"/>
                  </a:lnTo>
                  <a:lnTo>
                    <a:pt x="316" y="492"/>
                  </a:lnTo>
                  <a:lnTo>
                    <a:pt x="337" y="462"/>
                  </a:lnTo>
                  <a:lnTo>
                    <a:pt x="357" y="431"/>
                  </a:lnTo>
                  <a:lnTo>
                    <a:pt x="377" y="399"/>
                  </a:lnTo>
                  <a:lnTo>
                    <a:pt x="397" y="367"/>
                  </a:lnTo>
                  <a:lnTo>
                    <a:pt x="413" y="335"/>
                  </a:lnTo>
                  <a:lnTo>
                    <a:pt x="428" y="305"/>
                  </a:lnTo>
                  <a:lnTo>
                    <a:pt x="434" y="290"/>
                  </a:lnTo>
                  <a:lnTo>
                    <a:pt x="438" y="275"/>
                  </a:lnTo>
                  <a:lnTo>
                    <a:pt x="443" y="261"/>
                  </a:lnTo>
                  <a:lnTo>
                    <a:pt x="446" y="248"/>
                  </a:lnTo>
                  <a:lnTo>
                    <a:pt x="447" y="236"/>
                  </a:lnTo>
                  <a:lnTo>
                    <a:pt x="448" y="223"/>
                  </a:lnTo>
                  <a:lnTo>
                    <a:pt x="448" y="223"/>
                  </a:lnTo>
                  <a:lnTo>
                    <a:pt x="447" y="200"/>
                  </a:lnTo>
                  <a:lnTo>
                    <a:pt x="444" y="178"/>
                  </a:lnTo>
                  <a:lnTo>
                    <a:pt x="438" y="156"/>
                  </a:lnTo>
                  <a:lnTo>
                    <a:pt x="430" y="137"/>
                  </a:lnTo>
                  <a:lnTo>
                    <a:pt x="421" y="117"/>
                  </a:lnTo>
                  <a:lnTo>
                    <a:pt x="410" y="99"/>
                  </a:lnTo>
                  <a:lnTo>
                    <a:pt x="397" y="81"/>
                  </a:lnTo>
                  <a:lnTo>
                    <a:pt x="383" y="65"/>
                  </a:lnTo>
                  <a:lnTo>
                    <a:pt x="367" y="50"/>
                  </a:lnTo>
                  <a:lnTo>
                    <a:pt x="349" y="38"/>
                  </a:lnTo>
                  <a:lnTo>
                    <a:pt x="331" y="26"/>
                  </a:lnTo>
                  <a:lnTo>
                    <a:pt x="311" y="17"/>
                  </a:lnTo>
                  <a:lnTo>
                    <a:pt x="291" y="10"/>
                  </a:lnTo>
                  <a:lnTo>
                    <a:pt x="270" y="4"/>
                  </a:lnTo>
                  <a:lnTo>
                    <a:pt x="247" y="1"/>
                  </a:lnTo>
                  <a:lnTo>
                    <a:pt x="225" y="0"/>
                  </a:lnTo>
                  <a:lnTo>
                    <a:pt x="225" y="0"/>
                  </a:lnTo>
                  <a:close/>
                  <a:moveTo>
                    <a:pt x="225" y="288"/>
                  </a:moveTo>
                  <a:lnTo>
                    <a:pt x="225" y="288"/>
                  </a:lnTo>
                  <a:lnTo>
                    <a:pt x="217" y="288"/>
                  </a:lnTo>
                  <a:lnTo>
                    <a:pt x="210" y="286"/>
                  </a:lnTo>
                  <a:lnTo>
                    <a:pt x="203" y="284"/>
                  </a:lnTo>
                  <a:lnTo>
                    <a:pt x="197" y="282"/>
                  </a:lnTo>
                  <a:lnTo>
                    <a:pt x="185" y="275"/>
                  </a:lnTo>
                  <a:lnTo>
                    <a:pt x="174" y="267"/>
                  </a:lnTo>
                  <a:lnTo>
                    <a:pt x="165" y="255"/>
                  </a:lnTo>
                  <a:lnTo>
                    <a:pt x="158" y="244"/>
                  </a:lnTo>
                  <a:lnTo>
                    <a:pt x="156" y="237"/>
                  </a:lnTo>
                  <a:lnTo>
                    <a:pt x="155" y="230"/>
                  </a:lnTo>
                  <a:lnTo>
                    <a:pt x="154" y="223"/>
                  </a:lnTo>
                  <a:lnTo>
                    <a:pt x="152" y="216"/>
                  </a:lnTo>
                  <a:lnTo>
                    <a:pt x="152" y="216"/>
                  </a:lnTo>
                  <a:lnTo>
                    <a:pt x="154" y="208"/>
                  </a:lnTo>
                  <a:lnTo>
                    <a:pt x="155" y="201"/>
                  </a:lnTo>
                  <a:lnTo>
                    <a:pt x="156" y="194"/>
                  </a:lnTo>
                  <a:lnTo>
                    <a:pt x="158" y="187"/>
                  </a:lnTo>
                  <a:lnTo>
                    <a:pt x="165" y="176"/>
                  </a:lnTo>
                  <a:lnTo>
                    <a:pt x="174" y="164"/>
                  </a:lnTo>
                  <a:lnTo>
                    <a:pt x="185" y="156"/>
                  </a:lnTo>
                  <a:lnTo>
                    <a:pt x="197" y="149"/>
                  </a:lnTo>
                  <a:lnTo>
                    <a:pt x="203" y="147"/>
                  </a:lnTo>
                  <a:lnTo>
                    <a:pt x="210" y="146"/>
                  </a:lnTo>
                  <a:lnTo>
                    <a:pt x="217" y="145"/>
                  </a:lnTo>
                  <a:lnTo>
                    <a:pt x="225" y="144"/>
                  </a:lnTo>
                  <a:lnTo>
                    <a:pt x="225" y="144"/>
                  </a:lnTo>
                  <a:lnTo>
                    <a:pt x="232" y="145"/>
                  </a:lnTo>
                  <a:lnTo>
                    <a:pt x="239" y="146"/>
                  </a:lnTo>
                  <a:lnTo>
                    <a:pt x="246" y="147"/>
                  </a:lnTo>
                  <a:lnTo>
                    <a:pt x="253" y="149"/>
                  </a:lnTo>
                  <a:lnTo>
                    <a:pt x="265" y="156"/>
                  </a:lnTo>
                  <a:lnTo>
                    <a:pt x="276" y="164"/>
                  </a:lnTo>
                  <a:lnTo>
                    <a:pt x="284" y="176"/>
                  </a:lnTo>
                  <a:lnTo>
                    <a:pt x="291" y="187"/>
                  </a:lnTo>
                  <a:lnTo>
                    <a:pt x="293" y="194"/>
                  </a:lnTo>
                  <a:lnTo>
                    <a:pt x="295" y="201"/>
                  </a:lnTo>
                  <a:lnTo>
                    <a:pt x="296" y="208"/>
                  </a:lnTo>
                  <a:lnTo>
                    <a:pt x="296" y="216"/>
                  </a:lnTo>
                  <a:lnTo>
                    <a:pt x="296" y="216"/>
                  </a:lnTo>
                  <a:lnTo>
                    <a:pt x="296" y="223"/>
                  </a:lnTo>
                  <a:lnTo>
                    <a:pt x="295" y="230"/>
                  </a:lnTo>
                  <a:lnTo>
                    <a:pt x="293" y="237"/>
                  </a:lnTo>
                  <a:lnTo>
                    <a:pt x="291" y="244"/>
                  </a:lnTo>
                  <a:lnTo>
                    <a:pt x="284" y="255"/>
                  </a:lnTo>
                  <a:lnTo>
                    <a:pt x="276" y="267"/>
                  </a:lnTo>
                  <a:lnTo>
                    <a:pt x="265" y="275"/>
                  </a:lnTo>
                  <a:lnTo>
                    <a:pt x="253" y="282"/>
                  </a:lnTo>
                  <a:lnTo>
                    <a:pt x="246" y="284"/>
                  </a:lnTo>
                  <a:lnTo>
                    <a:pt x="239" y="286"/>
                  </a:lnTo>
                  <a:lnTo>
                    <a:pt x="232" y="288"/>
                  </a:lnTo>
                  <a:lnTo>
                    <a:pt x="225" y="288"/>
                  </a:lnTo>
                  <a:lnTo>
                    <a:pt x="225" y="288"/>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4"/>
            <p:cNvSpPr>
              <a:spLocks/>
            </p:cNvSpPr>
            <p:nvPr userDrawn="1"/>
          </p:nvSpPr>
          <p:spPr bwMode="auto">
            <a:xfrm>
              <a:off x="3179" y="2138"/>
              <a:ext cx="294" cy="123"/>
            </a:xfrm>
            <a:custGeom>
              <a:avLst/>
              <a:gdLst>
                <a:gd name="T0" fmla="*/ 587 w 587"/>
                <a:gd name="T1" fmla="*/ 242 h 244"/>
                <a:gd name="T2" fmla="*/ 577 w 587"/>
                <a:gd name="T3" fmla="*/ 226 h 244"/>
                <a:gd name="T4" fmla="*/ 570 w 587"/>
                <a:gd name="T5" fmla="*/ 207 h 244"/>
                <a:gd name="T6" fmla="*/ 562 w 587"/>
                <a:gd name="T7" fmla="*/ 169 h 244"/>
                <a:gd name="T8" fmla="*/ 561 w 587"/>
                <a:gd name="T9" fmla="*/ 138 h 244"/>
                <a:gd name="T10" fmla="*/ 561 w 587"/>
                <a:gd name="T11" fmla="*/ 82 h 244"/>
                <a:gd name="T12" fmla="*/ 560 w 587"/>
                <a:gd name="T13" fmla="*/ 74 h 244"/>
                <a:gd name="T14" fmla="*/ 557 w 587"/>
                <a:gd name="T15" fmla="*/ 58 h 244"/>
                <a:gd name="T16" fmla="*/ 551 w 587"/>
                <a:gd name="T17" fmla="*/ 43 h 244"/>
                <a:gd name="T18" fmla="*/ 541 w 587"/>
                <a:gd name="T19" fmla="*/ 30 h 244"/>
                <a:gd name="T20" fmla="*/ 531 w 587"/>
                <a:gd name="T21" fmla="*/ 18 h 244"/>
                <a:gd name="T22" fmla="*/ 517 w 587"/>
                <a:gd name="T23" fmla="*/ 9 h 244"/>
                <a:gd name="T24" fmla="*/ 502 w 587"/>
                <a:gd name="T25" fmla="*/ 3 h 244"/>
                <a:gd name="T26" fmla="*/ 486 w 587"/>
                <a:gd name="T27" fmla="*/ 0 h 244"/>
                <a:gd name="T28" fmla="*/ 82 w 587"/>
                <a:gd name="T29" fmla="*/ 0 h 244"/>
                <a:gd name="T30" fmla="*/ 74 w 587"/>
                <a:gd name="T31" fmla="*/ 0 h 244"/>
                <a:gd name="T32" fmla="*/ 57 w 587"/>
                <a:gd name="T33" fmla="*/ 3 h 244"/>
                <a:gd name="T34" fmla="*/ 43 w 587"/>
                <a:gd name="T35" fmla="*/ 9 h 244"/>
                <a:gd name="T36" fmla="*/ 30 w 587"/>
                <a:gd name="T37" fmla="*/ 18 h 244"/>
                <a:gd name="T38" fmla="*/ 18 w 587"/>
                <a:gd name="T39" fmla="*/ 30 h 244"/>
                <a:gd name="T40" fmla="*/ 9 w 587"/>
                <a:gd name="T41" fmla="*/ 43 h 244"/>
                <a:gd name="T42" fmla="*/ 3 w 587"/>
                <a:gd name="T43" fmla="*/ 58 h 244"/>
                <a:gd name="T44" fmla="*/ 0 w 587"/>
                <a:gd name="T45" fmla="*/ 74 h 244"/>
                <a:gd name="T46" fmla="*/ 0 w 587"/>
                <a:gd name="T47" fmla="*/ 124 h 244"/>
                <a:gd name="T48" fmla="*/ 0 w 587"/>
                <a:gd name="T49" fmla="*/ 134 h 244"/>
                <a:gd name="T50" fmla="*/ 3 w 587"/>
                <a:gd name="T51" fmla="*/ 150 h 244"/>
                <a:gd name="T52" fmla="*/ 9 w 587"/>
                <a:gd name="T53" fmla="*/ 165 h 244"/>
                <a:gd name="T54" fmla="*/ 18 w 587"/>
                <a:gd name="T55" fmla="*/ 177 h 244"/>
                <a:gd name="T56" fmla="*/ 30 w 587"/>
                <a:gd name="T57" fmla="*/ 189 h 244"/>
                <a:gd name="T58" fmla="*/ 43 w 587"/>
                <a:gd name="T59" fmla="*/ 197 h 244"/>
                <a:gd name="T60" fmla="*/ 57 w 587"/>
                <a:gd name="T61" fmla="*/ 204 h 244"/>
                <a:gd name="T62" fmla="*/ 74 w 587"/>
                <a:gd name="T63" fmla="*/ 207 h 244"/>
                <a:gd name="T64" fmla="*/ 478 w 587"/>
                <a:gd name="T65" fmla="*/ 207 h 244"/>
                <a:gd name="T66" fmla="*/ 486 w 587"/>
                <a:gd name="T67" fmla="*/ 207 h 244"/>
                <a:gd name="T68" fmla="*/ 502 w 587"/>
                <a:gd name="T69" fmla="*/ 204 h 244"/>
                <a:gd name="T70" fmla="*/ 509 w 587"/>
                <a:gd name="T71" fmla="*/ 202 h 244"/>
                <a:gd name="T72" fmla="*/ 531 w 587"/>
                <a:gd name="T73" fmla="*/ 210 h 244"/>
                <a:gd name="T74" fmla="*/ 568 w 587"/>
                <a:gd name="T75" fmla="*/ 230 h 244"/>
                <a:gd name="T76" fmla="*/ 586 w 587"/>
                <a:gd name="T77" fmla="*/ 244 h 244"/>
                <a:gd name="T78" fmla="*/ 587 w 587"/>
                <a:gd name="T79" fmla="*/ 244 h 244"/>
                <a:gd name="T80" fmla="*/ 587 w 587"/>
                <a:gd name="T81" fmla="*/ 24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587" y="242"/>
                  </a:moveTo>
                  <a:lnTo>
                    <a:pt x="587" y="242"/>
                  </a:lnTo>
                  <a:lnTo>
                    <a:pt x="582" y="235"/>
                  </a:lnTo>
                  <a:lnTo>
                    <a:pt x="577" y="226"/>
                  </a:lnTo>
                  <a:lnTo>
                    <a:pt x="574" y="217"/>
                  </a:lnTo>
                  <a:lnTo>
                    <a:pt x="570" y="207"/>
                  </a:lnTo>
                  <a:lnTo>
                    <a:pt x="566" y="188"/>
                  </a:lnTo>
                  <a:lnTo>
                    <a:pt x="562" y="169"/>
                  </a:lnTo>
                  <a:lnTo>
                    <a:pt x="561" y="152"/>
                  </a:lnTo>
                  <a:lnTo>
                    <a:pt x="561" y="138"/>
                  </a:lnTo>
                  <a:lnTo>
                    <a:pt x="561" y="124"/>
                  </a:lnTo>
                  <a:lnTo>
                    <a:pt x="561" y="82"/>
                  </a:lnTo>
                  <a:lnTo>
                    <a:pt x="561" y="82"/>
                  </a:lnTo>
                  <a:lnTo>
                    <a:pt x="560" y="74"/>
                  </a:lnTo>
                  <a:lnTo>
                    <a:pt x="559" y="66"/>
                  </a:lnTo>
                  <a:lnTo>
                    <a:pt x="557" y="58"/>
                  </a:lnTo>
                  <a:lnTo>
                    <a:pt x="554" y="50"/>
                  </a:lnTo>
                  <a:lnTo>
                    <a:pt x="551" y="43"/>
                  </a:lnTo>
                  <a:lnTo>
                    <a:pt x="547" y="36"/>
                  </a:lnTo>
                  <a:lnTo>
                    <a:pt x="541" y="30"/>
                  </a:lnTo>
                  <a:lnTo>
                    <a:pt x="537" y="24"/>
                  </a:lnTo>
                  <a:lnTo>
                    <a:pt x="531" y="18"/>
                  </a:lnTo>
                  <a:lnTo>
                    <a:pt x="524" y="14"/>
                  </a:lnTo>
                  <a:lnTo>
                    <a:pt x="517" y="9"/>
                  </a:lnTo>
                  <a:lnTo>
                    <a:pt x="510" y="6"/>
                  </a:lnTo>
                  <a:lnTo>
                    <a:pt x="502" y="3"/>
                  </a:lnTo>
                  <a:lnTo>
                    <a:pt x="495" y="1"/>
                  </a:lnTo>
                  <a:lnTo>
                    <a:pt x="486" y="0"/>
                  </a:lnTo>
                  <a:lnTo>
                    <a:pt x="478" y="0"/>
                  </a:lnTo>
                  <a:lnTo>
                    <a:pt x="82" y="0"/>
                  </a:lnTo>
                  <a:lnTo>
                    <a:pt x="82" y="0"/>
                  </a:lnTo>
                  <a:lnTo>
                    <a:pt x="74" y="0"/>
                  </a:lnTo>
                  <a:lnTo>
                    <a:pt x="66" y="1"/>
                  </a:lnTo>
                  <a:lnTo>
                    <a:pt x="57" y="3"/>
                  </a:lnTo>
                  <a:lnTo>
                    <a:pt x="49" y="6"/>
                  </a:lnTo>
                  <a:lnTo>
                    <a:pt x="43" y="9"/>
                  </a:lnTo>
                  <a:lnTo>
                    <a:pt x="36" y="14"/>
                  </a:lnTo>
                  <a:lnTo>
                    <a:pt x="30" y="18"/>
                  </a:lnTo>
                  <a:lnTo>
                    <a:pt x="24" y="24"/>
                  </a:lnTo>
                  <a:lnTo>
                    <a:pt x="18" y="30"/>
                  </a:lnTo>
                  <a:lnTo>
                    <a:pt x="14" y="36"/>
                  </a:lnTo>
                  <a:lnTo>
                    <a:pt x="9" y="43"/>
                  </a:lnTo>
                  <a:lnTo>
                    <a:pt x="6" y="50"/>
                  </a:lnTo>
                  <a:lnTo>
                    <a:pt x="3" y="58"/>
                  </a:lnTo>
                  <a:lnTo>
                    <a:pt x="1" y="66"/>
                  </a:lnTo>
                  <a:lnTo>
                    <a:pt x="0" y="74"/>
                  </a:lnTo>
                  <a:lnTo>
                    <a:pt x="0" y="82"/>
                  </a:lnTo>
                  <a:lnTo>
                    <a:pt x="0" y="124"/>
                  </a:lnTo>
                  <a:lnTo>
                    <a:pt x="0" y="124"/>
                  </a:lnTo>
                  <a:lnTo>
                    <a:pt x="0" y="134"/>
                  </a:lnTo>
                  <a:lnTo>
                    <a:pt x="1" y="142"/>
                  </a:lnTo>
                  <a:lnTo>
                    <a:pt x="3" y="150"/>
                  </a:lnTo>
                  <a:lnTo>
                    <a:pt x="6" y="157"/>
                  </a:lnTo>
                  <a:lnTo>
                    <a:pt x="9" y="165"/>
                  </a:lnTo>
                  <a:lnTo>
                    <a:pt x="14" y="171"/>
                  </a:lnTo>
                  <a:lnTo>
                    <a:pt x="18" y="177"/>
                  </a:lnTo>
                  <a:lnTo>
                    <a:pt x="24" y="183"/>
                  </a:lnTo>
                  <a:lnTo>
                    <a:pt x="30" y="189"/>
                  </a:lnTo>
                  <a:lnTo>
                    <a:pt x="36" y="194"/>
                  </a:lnTo>
                  <a:lnTo>
                    <a:pt x="43" y="197"/>
                  </a:lnTo>
                  <a:lnTo>
                    <a:pt x="49" y="200"/>
                  </a:lnTo>
                  <a:lnTo>
                    <a:pt x="57" y="204"/>
                  </a:lnTo>
                  <a:lnTo>
                    <a:pt x="66" y="206"/>
                  </a:lnTo>
                  <a:lnTo>
                    <a:pt x="74" y="207"/>
                  </a:lnTo>
                  <a:lnTo>
                    <a:pt x="82" y="207"/>
                  </a:lnTo>
                  <a:lnTo>
                    <a:pt x="478" y="207"/>
                  </a:lnTo>
                  <a:lnTo>
                    <a:pt x="478" y="207"/>
                  </a:lnTo>
                  <a:lnTo>
                    <a:pt x="486" y="207"/>
                  </a:lnTo>
                  <a:lnTo>
                    <a:pt x="494" y="206"/>
                  </a:lnTo>
                  <a:lnTo>
                    <a:pt x="502" y="204"/>
                  </a:lnTo>
                  <a:lnTo>
                    <a:pt x="509" y="202"/>
                  </a:lnTo>
                  <a:lnTo>
                    <a:pt x="509" y="202"/>
                  </a:lnTo>
                  <a:lnTo>
                    <a:pt x="521" y="205"/>
                  </a:lnTo>
                  <a:lnTo>
                    <a:pt x="531" y="210"/>
                  </a:lnTo>
                  <a:lnTo>
                    <a:pt x="549" y="219"/>
                  </a:lnTo>
                  <a:lnTo>
                    <a:pt x="568" y="230"/>
                  </a:lnTo>
                  <a:lnTo>
                    <a:pt x="586" y="244"/>
                  </a:lnTo>
                  <a:lnTo>
                    <a:pt x="586" y="244"/>
                  </a:lnTo>
                  <a:lnTo>
                    <a:pt x="587" y="244"/>
                  </a:lnTo>
                  <a:lnTo>
                    <a:pt x="587" y="244"/>
                  </a:lnTo>
                  <a:lnTo>
                    <a:pt x="587" y="242"/>
                  </a:lnTo>
                  <a:lnTo>
                    <a:pt x="587" y="242"/>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5"/>
            <p:cNvSpPr>
              <a:spLocks/>
            </p:cNvSpPr>
            <p:nvPr userDrawn="1"/>
          </p:nvSpPr>
          <p:spPr bwMode="auto">
            <a:xfrm>
              <a:off x="3159" y="2004"/>
              <a:ext cx="294" cy="122"/>
            </a:xfrm>
            <a:custGeom>
              <a:avLst/>
              <a:gdLst>
                <a:gd name="T0" fmla="*/ 0 w 587"/>
                <a:gd name="T1" fmla="*/ 243 h 244"/>
                <a:gd name="T2" fmla="*/ 10 w 587"/>
                <a:gd name="T3" fmla="*/ 227 h 244"/>
                <a:gd name="T4" fmla="*/ 17 w 587"/>
                <a:gd name="T5" fmla="*/ 208 h 244"/>
                <a:gd name="T6" fmla="*/ 25 w 587"/>
                <a:gd name="T7" fmla="*/ 170 h 244"/>
                <a:gd name="T8" fmla="*/ 26 w 587"/>
                <a:gd name="T9" fmla="*/ 139 h 244"/>
                <a:gd name="T10" fmla="*/ 26 w 587"/>
                <a:gd name="T11" fmla="*/ 82 h 244"/>
                <a:gd name="T12" fmla="*/ 27 w 587"/>
                <a:gd name="T13" fmla="*/ 74 h 244"/>
                <a:gd name="T14" fmla="*/ 30 w 587"/>
                <a:gd name="T15" fmla="*/ 58 h 244"/>
                <a:gd name="T16" fmla="*/ 36 w 587"/>
                <a:gd name="T17" fmla="*/ 43 h 244"/>
                <a:gd name="T18" fmla="*/ 46 w 587"/>
                <a:gd name="T19" fmla="*/ 29 h 244"/>
                <a:gd name="T20" fmla="*/ 56 w 587"/>
                <a:gd name="T21" fmla="*/ 19 h 244"/>
                <a:gd name="T22" fmla="*/ 70 w 587"/>
                <a:gd name="T23" fmla="*/ 10 h 244"/>
                <a:gd name="T24" fmla="*/ 85 w 587"/>
                <a:gd name="T25" fmla="*/ 4 h 244"/>
                <a:gd name="T26" fmla="*/ 101 w 587"/>
                <a:gd name="T27" fmla="*/ 1 h 244"/>
                <a:gd name="T28" fmla="*/ 505 w 587"/>
                <a:gd name="T29" fmla="*/ 0 h 244"/>
                <a:gd name="T30" fmla="*/ 513 w 587"/>
                <a:gd name="T31" fmla="*/ 1 h 244"/>
                <a:gd name="T32" fmla="*/ 529 w 587"/>
                <a:gd name="T33" fmla="*/ 4 h 244"/>
                <a:gd name="T34" fmla="*/ 544 w 587"/>
                <a:gd name="T35" fmla="*/ 10 h 244"/>
                <a:gd name="T36" fmla="*/ 557 w 587"/>
                <a:gd name="T37" fmla="*/ 19 h 244"/>
                <a:gd name="T38" fmla="*/ 569 w 587"/>
                <a:gd name="T39" fmla="*/ 29 h 244"/>
                <a:gd name="T40" fmla="*/ 578 w 587"/>
                <a:gd name="T41" fmla="*/ 43 h 244"/>
                <a:gd name="T42" fmla="*/ 584 w 587"/>
                <a:gd name="T43" fmla="*/ 58 h 244"/>
                <a:gd name="T44" fmla="*/ 587 w 587"/>
                <a:gd name="T45" fmla="*/ 74 h 244"/>
                <a:gd name="T46" fmla="*/ 587 w 587"/>
                <a:gd name="T47" fmla="*/ 125 h 244"/>
                <a:gd name="T48" fmla="*/ 587 w 587"/>
                <a:gd name="T49" fmla="*/ 133 h 244"/>
                <a:gd name="T50" fmla="*/ 584 w 587"/>
                <a:gd name="T51" fmla="*/ 149 h 244"/>
                <a:gd name="T52" fmla="*/ 578 w 587"/>
                <a:gd name="T53" fmla="*/ 164 h 244"/>
                <a:gd name="T54" fmla="*/ 569 w 587"/>
                <a:gd name="T55" fmla="*/ 178 h 244"/>
                <a:gd name="T56" fmla="*/ 557 w 587"/>
                <a:gd name="T57" fmla="*/ 188 h 244"/>
                <a:gd name="T58" fmla="*/ 544 w 587"/>
                <a:gd name="T59" fmla="*/ 198 h 244"/>
                <a:gd name="T60" fmla="*/ 529 w 587"/>
                <a:gd name="T61" fmla="*/ 205 h 244"/>
                <a:gd name="T62" fmla="*/ 513 w 587"/>
                <a:gd name="T63" fmla="*/ 207 h 244"/>
                <a:gd name="T64" fmla="*/ 109 w 587"/>
                <a:gd name="T65" fmla="*/ 208 h 244"/>
                <a:gd name="T66" fmla="*/ 101 w 587"/>
                <a:gd name="T67" fmla="*/ 207 h 244"/>
                <a:gd name="T68" fmla="*/ 85 w 587"/>
                <a:gd name="T69" fmla="*/ 205 h 244"/>
                <a:gd name="T70" fmla="*/ 78 w 587"/>
                <a:gd name="T71" fmla="*/ 202 h 244"/>
                <a:gd name="T72" fmla="*/ 56 w 587"/>
                <a:gd name="T73" fmla="*/ 209 h 244"/>
                <a:gd name="T74" fmla="*/ 19 w 587"/>
                <a:gd name="T75" fmla="*/ 231 h 244"/>
                <a:gd name="T76" fmla="*/ 1 w 587"/>
                <a:gd name="T77" fmla="*/ 244 h 244"/>
                <a:gd name="T78" fmla="*/ 0 w 587"/>
                <a:gd name="T79" fmla="*/ 244 h 244"/>
                <a:gd name="T80" fmla="*/ 0 w 587"/>
                <a:gd name="T81" fmla="*/ 243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0" y="243"/>
                  </a:moveTo>
                  <a:lnTo>
                    <a:pt x="0" y="243"/>
                  </a:lnTo>
                  <a:lnTo>
                    <a:pt x="5" y="235"/>
                  </a:lnTo>
                  <a:lnTo>
                    <a:pt x="10" y="227"/>
                  </a:lnTo>
                  <a:lnTo>
                    <a:pt x="13" y="217"/>
                  </a:lnTo>
                  <a:lnTo>
                    <a:pt x="17" y="208"/>
                  </a:lnTo>
                  <a:lnTo>
                    <a:pt x="21" y="188"/>
                  </a:lnTo>
                  <a:lnTo>
                    <a:pt x="25" y="170"/>
                  </a:lnTo>
                  <a:lnTo>
                    <a:pt x="26" y="153"/>
                  </a:lnTo>
                  <a:lnTo>
                    <a:pt x="26" y="139"/>
                  </a:lnTo>
                  <a:lnTo>
                    <a:pt x="26" y="125"/>
                  </a:lnTo>
                  <a:lnTo>
                    <a:pt x="26" y="82"/>
                  </a:lnTo>
                  <a:lnTo>
                    <a:pt x="26" y="82"/>
                  </a:lnTo>
                  <a:lnTo>
                    <a:pt x="27" y="74"/>
                  </a:lnTo>
                  <a:lnTo>
                    <a:pt x="28" y="66"/>
                  </a:lnTo>
                  <a:lnTo>
                    <a:pt x="30" y="58"/>
                  </a:lnTo>
                  <a:lnTo>
                    <a:pt x="33" y="50"/>
                  </a:lnTo>
                  <a:lnTo>
                    <a:pt x="36" y="43"/>
                  </a:lnTo>
                  <a:lnTo>
                    <a:pt x="40" y="36"/>
                  </a:lnTo>
                  <a:lnTo>
                    <a:pt x="46" y="29"/>
                  </a:lnTo>
                  <a:lnTo>
                    <a:pt x="50" y="24"/>
                  </a:lnTo>
                  <a:lnTo>
                    <a:pt x="56" y="19"/>
                  </a:lnTo>
                  <a:lnTo>
                    <a:pt x="63" y="14"/>
                  </a:lnTo>
                  <a:lnTo>
                    <a:pt x="70" y="10"/>
                  </a:lnTo>
                  <a:lnTo>
                    <a:pt x="77" y="6"/>
                  </a:lnTo>
                  <a:lnTo>
                    <a:pt x="85" y="4"/>
                  </a:lnTo>
                  <a:lnTo>
                    <a:pt x="92" y="2"/>
                  </a:lnTo>
                  <a:lnTo>
                    <a:pt x="101" y="1"/>
                  </a:lnTo>
                  <a:lnTo>
                    <a:pt x="109" y="0"/>
                  </a:lnTo>
                  <a:lnTo>
                    <a:pt x="505" y="0"/>
                  </a:lnTo>
                  <a:lnTo>
                    <a:pt x="505" y="0"/>
                  </a:lnTo>
                  <a:lnTo>
                    <a:pt x="513" y="1"/>
                  </a:lnTo>
                  <a:lnTo>
                    <a:pt x="521" y="2"/>
                  </a:lnTo>
                  <a:lnTo>
                    <a:pt x="529" y="4"/>
                  </a:lnTo>
                  <a:lnTo>
                    <a:pt x="538" y="6"/>
                  </a:lnTo>
                  <a:lnTo>
                    <a:pt x="544" y="10"/>
                  </a:lnTo>
                  <a:lnTo>
                    <a:pt x="551" y="14"/>
                  </a:lnTo>
                  <a:lnTo>
                    <a:pt x="557" y="19"/>
                  </a:lnTo>
                  <a:lnTo>
                    <a:pt x="563" y="24"/>
                  </a:lnTo>
                  <a:lnTo>
                    <a:pt x="569" y="29"/>
                  </a:lnTo>
                  <a:lnTo>
                    <a:pt x="573" y="36"/>
                  </a:lnTo>
                  <a:lnTo>
                    <a:pt x="578" y="43"/>
                  </a:lnTo>
                  <a:lnTo>
                    <a:pt x="581" y="50"/>
                  </a:lnTo>
                  <a:lnTo>
                    <a:pt x="584" y="58"/>
                  </a:lnTo>
                  <a:lnTo>
                    <a:pt x="586" y="66"/>
                  </a:lnTo>
                  <a:lnTo>
                    <a:pt x="587" y="74"/>
                  </a:lnTo>
                  <a:lnTo>
                    <a:pt x="587" y="82"/>
                  </a:lnTo>
                  <a:lnTo>
                    <a:pt x="587" y="125"/>
                  </a:lnTo>
                  <a:lnTo>
                    <a:pt x="587" y="125"/>
                  </a:lnTo>
                  <a:lnTo>
                    <a:pt x="587" y="133"/>
                  </a:lnTo>
                  <a:lnTo>
                    <a:pt x="586" y="142"/>
                  </a:lnTo>
                  <a:lnTo>
                    <a:pt x="584" y="149"/>
                  </a:lnTo>
                  <a:lnTo>
                    <a:pt x="581" y="157"/>
                  </a:lnTo>
                  <a:lnTo>
                    <a:pt x="578" y="164"/>
                  </a:lnTo>
                  <a:lnTo>
                    <a:pt x="573" y="171"/>
                  </a:lnTo>
                  <a:lnTo>
                    <a:pt x="569" y="178"/>
                  </a:lnTo>
                  <a:lnTo>
                    <a:pt x="563" y="184"/>
                  </a:lnTo>
                  <a:lnTo>
                    <a:pt x="557" y="188"/>
                  </a:lnTo>
                  <a:lnTo>
                    <a:pt x="551" y="194"/>
                  </a:lnTo>
                  <a:lnTo>
                    <a:pt x="544" y="198"/>
                  </a:lnTo>
                  <a:lnTo>
                    <a:pt x="538" y="201"/>
                  </a:lnTo>
                  <a:lnTo>
                    <a:pt x="529" y="205"/>
                  </a:lnTo>
                  <a:lnTo>
                    <a:pt x="521" y="206"/>
                  </a:lnTo>
                  <a:lnTo>
                    <a:pt x="513" y="207"/>
                  </a:lnTo>
                  <a:lnTo>
                    <a:pt x="505" y="208"/>
                  </a:lnTo>
                  <a:lnTo>
                    <a:pt x="109" y="208"/>
                  </a:lnTo>
                  <a:lnTo>
                    <a:pt x="109" y="208"/>
                  </a:lnTo>
                  <a:lnTo>
                    <a:pt x="101" y="207"/>
                  </a:lnTo>
                  <a:lnTo>
                    <a:pt x="93" y="206"/>
                  </a:lnTo>
                  <a:lnTo>
                    <a:pt x="85" y="205"/>
                  </a:lnTo>
                  <a:lnTo>
                    <a:pt x="78" y="202"/>
                  </a:lnTo>
                  <a:lnTo>
                    <a:pt x="78" y="202"/>
                  </a:lnTo>
                  <a:lnTo>
                    <a:pt x="66" y="206"/>
                  </a:lnTo>
                  <a:lnTo>
                    <a:pt x="56" y="209"/>
                  </a:lnTo>
                  <a:lnTo>
                    <a:pt x="38" y="220"/>
                  </a:lnTo>
                  <a:lnTo>
                    <a:pt x="19" y="231"/>
                  </a:lnTo>
                  <a:lnTo>
                    <a:pt x="1" y="244"/>
                  </a:lnTo>
                  <a:lnTo>
                    <a:pt x="1" y="244"/>
                  </a:lnTo>
                  <a:lnTo>
                    <a:pt x="0" y="244"/>
                  </a:lnTo>
                  <a:lnTo>
                    <a:pt x="0" y="244"/>
                  </a:lnTo>
                  <a:lnTo>
                    <a:pt x="0" y="243"/>
                  </a:lnTo>
                  <a:lnTo>
                    <a:pt x="0" y="243"/>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6"/>
            <p:cNvSpPr>
              <a:spLocks/>
            </p:cNvSpPr>
            <p:nvPr userDrawn="1"/>
          </p:nvSpPr>
          <p:spPr bwMode="auto">
            <a:xfrm>
              <a:off x="3276" y="2180"/>
              <a:ext cx="26" cy="26"/>
            </a:xfrm>
            <a:custGeom>
              <a:avLst/>
              <a:gdLst>
                <a:gd name="T0" fmla="*/ 51 w 51"/>
                <a:gd name="T1" fmla="*/ 26 h 52"/>
                <a:gd name="T2" fmla="*/ 51 w 51"/>
                <a:gd name="T3" fmla="*/ 26 h 52"/>
                <a:gd name="T4" fmla="*/ 51 w 51"/>
                <a:gd name="T5" fmla="*/ 31 h 52"/>
                <a:gd name="T6" fmla="*/ 49 w 51"/>
                <a:gd name="T7" fmla="*/ 36 h 52"/>
                <a:gd name="T8" fmla="*/ 47 w 51"/>
                <a:gd name="T9" fmla="*/ 40 h 52"/>
                <a:gd name="T10" fmla="*/ 45 w 51"/>
                <a:gd name="T11" fmla="*/ 44 h 52"/>
                <a:gd name="T12" fmla="*/ 40 w 51"/>
                <a:gd name="T13" fmla="*/ 47 h 52"/>
                <a:gd name="T14" fmla="*/ 36 w 51"/>
                <a:gd name="T15" fmla="*/ 49 h 52"/>
                <a:gd name="T16" fmla="*/ 31 w 51"/>
                <a:gd name="T17" fmla="*/ 52 h 52"/>
                <a:gd name="T18" fmla="*/ 26 w 51"/>
                <a:gd name="T19" fmla="*/ 52 h 52"/>
                <a:gd name="T20" fmla="*/ 26 w 51"/>
                <a:gd name="T21" fmla="*/ 52 h 52"/>
                <a:gd name="T22" fmla="*/ 20 w 51"/>
                <a:gd name="T23" fmla="*/ 52 h 52"/>
                <a:gd name="T24" fmla="*/ 16 w 51"/>
                <a:gd name="T25" fmla="*/ 49 h 52"/>
                <a:gd name="T26" fmla="*/ 11 w 51"/>
                <a:gd name="T27" fmla="*/ 47 h 52"/>
                <a:gd name="T28" fmla="*/ 8 w 51"/>
                <a:gd name="T29" fmla="*/ 44 h 52"/>
                <a:gd name="T30" fmla="*/ 4 w 51"/>
                <a:gd name="T31" fmla="*/ 40 h 52"/>
                <a:gd name="T32" fmla="*/ 2 w 51"/>
                <a:gd name="T33" fmla="*/ 36 h 52"/>
                <a:gd name="T34" fmla="*/ 1 w 51"/>
                <a:gd name="T35" fmla="*/ 31 h 52"/>
                <a:gd name="T36" fmla="*/ 0 w 51"/>
                <a:gd name="T37" fmla="*/ 26 h 52"/>
                <a:gd name="T38" fmla="*/ 0 w 51"/>
                <a:gd name="T39" fmla="*/ 26 h 52"/>
                <a:gd name="T40" fmla="*/ 1 w 51"/>
                <a:gd name="T41" fmla="*/ 21 h 52"/>
                <a:gd name="T42" fmla="*/ 2 w 51"/>
                <a:gd name="T43" fmla="*/ 16 h 52"/>
                <a:gd name="T44" fmla="*/ 4 w 51"/>
                <a:gd name="T45" fmla="*/ 11 h 52"/>
                <a:gd name="T46" fmla="*/ 8 w 51"/>
                <a:gd name="T47" fmla="*/ 8 h 52"/>
                <a:gd name="T48" fmla="*/ 11 w 51"/>
                <a:gd name="T49" fmla="*/ 5 h 52"/>
                <a:gd name="T50" fmla="*/ 16 w 51"/>
                <a:gd name="T51" fmla="*/ 2 h 52"/>
                <a:gd name="T52" fmla="*/ 20 w 51"/>
                <a:gd name="T53" fmla="*/ 1 h 52"/>
                <a:gd name="T54" fmla="*/ 26 w 51"/>
                <a:gd name="T55" fmla="*/ 0 h 52"/>
                <a:gd name="T56" fmla="*/ 26 w 51"/>
                <a:gd name="T57" fmla="*/ 0 h 52"/>
                <a:gd name="T58" fmla="*/ 31 w 51"/>
                <a:gd name="T59" fmla="*/ 1 h 52"/>
                <a:gd name="T60" fmla="*/ 36 w 51"/>
                <a:gd name="T61" fmla="*/ 2 h 52"/>
                <a:gd name="T62" fmla="*/ 40 w 51"/>
                <a:gd name="T63" fmla="*/ 5 h 52"/>
                <a:gd name="T64" fmla="*/ 45 w 51"/>
                <a:gd name="T65" fmla="*/ 8 h 52"/>
                <a:gd name="T66" fmla="*/ 47 w 51"/>
                <a:gd name="T67" fmla="*/ 11 h 52"/>
                <a:gd name="T68" fmla="*/ 49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49" y="36"/>
                  </a:lnTo>
                  <a:lnTo>
                    <a:pt x="47" y="40"/>
                  </a:lnTo>
                  <a:lnTo>
                    <a:pt x="45" y="44"/>
                  </a:lnTo>
                  <a:lnTo>
                    <a:pt x="40" y="47"/>
                  </a:lnTo>
                  <a:lnTo>
                    <a:pt x="36" y="49"/>
                  </a:lnTo>
                  <a:lnTo>
                    <a:pt x="31" y="52"/>
                  </a:lnTo>
                  <a:lnTo>
                    <a:pt x="26" y="52"/>
                  </a:lnTo>
                  <a:lnTo>
                    <a:pt x="26" y="52"/>
                  </a:lnTo>
                  <a:lnTo>
                    <a:pt x="20" y="52"/>
                  </a:lnTo>
                  <a:lnTo>
                    <a:pt x="16" y="49"/>
                  </a:lnTo>
                  <a:lnTo>
                    <a:pt x="11" y="47"/>
                  </a:lnTo>
                  <a:lnTo>
                    <a:pt x="8" y="44"/>
                  </a:lnTo>
                  <a:lnTo>
                    <a:pt x="4" y="40"/>
                  </a:lnTo>
                  <a:lnTo>
                    <a:pt x="2" y="36"/>
                  </a:lnTo>
                  <a:lnTo>
                    <a:pt x="1" y="31"/>
                  </a:lnTo>
                  <a:lnTo>
                    <a:pt x="0" y="26"/>
                  </a:lnTo>
                  <a:lnTo>
                    <a:pt x="0" y="26"/>
                  </a:lnTo>
                  <a:lnTo>
                    <a:pt x="1" y="21"/>
                  </a:lnTo>
                  <a:lnTo>
                    <a:pt x="2" y="16"/>
                  </a:lnTo>
                  <a:lnTo>
                    <a:pt x="4" y="11"/>
                  </a:lnTo>
                  <a:lnTo>
                    <a:pt x="8" y="8"/>
                  </a:lnTo>
                  <a:lnTo>
                    <a:pt x="11" y="5"/>
                  </a:lnTo>
                  <a:lnTo>
                    <a:pt x="16" y="2"/>
                  </a:lnTo>
                  <a:lnTo>
                    <a:pt x="20" y="1"/>
                  </a:lnTo>
                  <a:lnTo>
                    <a:pt x="26" y="0"/>
                  </a:lnTo>
                  <a:lnTo>
                    <a:pt x="26" y="0"/>
                  </a:lnTo>
                  <a:lnTo>
                    <a:pt x="31" y="1"/>
                  </a:lnTo>
                  <a:lnTo>
                    <a:pt x="36" y="2"/>
                  </a:lnTo>
                  <a:lnTo>
                    <a:pt x="40" y="5"/>
                  </a:lnTo>
                  <a:lnTo>
                    <a:pt x="45" y="8"/>
                  </a:lnTo>
                  <a:lnTo>
                    <a:pt x="47" y="11"/>
                  </a:lnTo>
                  <a:lnTo>
                    <a:pt x="49"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7"/>
            <p:cNvSpPr>
              <a:spLocks/>
            </p:cNvSpPr>
            <p:nvPr userDrawn="1"/>
          </p:nvSpPr>
          <p:spPr bwMode="auto">
            <a:xfrm>
              <a:off x="3313" y="2180"/>
              <a:ext cx="25" cy="26"/>
            </a:xfrm>
            <a:custGeom>
              <a:avLst/>
              <a:gdLst>
                <a:gd name="T0" fmla="*/ 51 w 51"/>
                <a:gd name="T1" fmla="*/ 26 h 52"/>
                <a:gd name="T2" fmla="*/ 51 w 51"/>
                <a:gd name="T3" fmla="*/ 26 h 52"/>
                <a:gd name="T4" fmla="*/ 51 w 51"/>
                <a:gd name="T5" fmla="*/ 31 h 52"/>
                <a:gd name="T6" fmla="*/ 50 w 51"/>
                <a:gd name="T7" fmla="*/ 36 h 52"/>
                <a:gd name="T8" fmla="*/ 48 w 51"/>
                <a:gd name="T9" fmla="*/ 40 h 52"/>
                <a:gd name="T10" fmla="*/ 44 w 51"/>
                <a:gd name="T11" fmla="*/ 44 h 52"/>
                <a:gd name="T12" fmla="*/ 41 w 51"/>
                <a:gd name="T13" fmla="*/ 47 h 52"/>
                <a:gd name="T14" fmla="*/ 36 w 51"/>
                <a:gd name="T15" fmla="*/ 49 h 52"/>
                <a:gd name="T16" fmla="*/ 31 w 51"/>
                <a:gd name="T17" fmla="*/ 52 h 52"/>
                <a:gd name="T18" fmla="*/ 26 w 51"/>
                <a:gd name="T19" fmla="*/ 52 h 52"/>
                <a:gd name="T20" fmla="*/ 26 w 51"/>
                <a:gd name="T21" fmla="*/ 52 h 52"/>
                <a:gd name="T22" fmla="*/ 21 w 51"/>
                <a:gd name="T23" fmla="*/ 52 h 52"/>
                <a:gd name="T24" fmla="*/ 15 w 51"/>
                <a:gd name="T25" fmla="*/ 49 h 52"/>
                <a:gd name="T26" fmla="*/ 12 w 51"/>
                <a:gd name="T27" fmla="*/ 47 h 52"/>
                <a:gd name="T28" fmla="*/ 7 w 51"/>
                <a:gd name="T29" fmla="*/ 44 h 52"/>
                <a:gd name="T30" fmla="*/ 4 w 51"/>
                <a:gd name="T31" fmla="*/ 40 h 52"/>
                <a:gd name="T32" fmla="*/ 1 w 51"/>
                <a:gd name="T33" fmla="*/ 36 h 52"/>
                <a:gd name="T34" fmla="*/ 0 w 51"/>
                <a:gd name="T35" fmla="*/ 31 h 52"/>
                <a:gd name="T36" fmla="*/ 0 w 51"/>
                <a:gd name="T37" fmla="*/ 26 h 52"/>
                <a:gd name="T38" fmla="*/ 0 w 51"/>
                <a:gd name="T39" fmla="*/ 26 h 52"/>
                <a:gd name="T40" fmla="*/ 0 w 51"/>
                <a:gd name="T41" fmla="*/ 21 h 52"/>
                <a:gd name="T42" fmla="*/ 1 w 51"/>
                <a:gd name="T43" fmla="*/ 16 h 52"/>
                <a:gd name="T44" fmla="*/ 4 w 51"/>
                <a:gd name="T45" fmla="*/ 11 h 52"/>
                <a:gd name="T46" fmla="*/ 7 w 51"/>
                <a:gd name="T47" fmla="*/ 8 h 52"/>
                <a:gd name="T48" fmla="*/ 12 w 51"/>
                <a:gd name="T49" fmla="*/ 5 h 52"/>
                <a:gd name="T50" fmla="*/ 15 w 51"/>
                <a:gd name="T51" fmla="*/ 2 h 52"/>
                <a:gd name="T52" fmla="*/ 21 w 51"/>
                <a:gd name="T53" fmla="*/ 1 h 52"/>
                <a:gd name="T54" fmla="*/ 26 w 51"/>
                <a:gd name="T55" fmla="*/ 0 h 52"/>
                <a:gd name="T56" fmla="*/ 26 w 51"/>
                <a:gd name="T57" fmla="*/ 0 h 52"/>
                <a:gd name="T58" fmla="*/ 31 w 51"/>
                <a:gd name="T59" fmla="*/ 1 h 52"/>
                <a:gd name="T60" fmla="*/ 36 w 51"/>
                <a:gd name="T61" fmla="*/ 2 h 52"/>
                <a:gd name="T62" fmla="*/ 41 w 51"/>
                <a:gd name="T63" fmla="*/ 5 h 52"/>
                <a:gd name="T64" fmla="*/ 44 w 51"/>
                <a:gd name="T65" fmla="*/ 8 h 52"/>
                <a:gd name="T66" fmla="*/ 48 w 51"/>
                <a:gd name="T67" fmla="*/ 11 h 52"/>
                <a:gd name="T68" fmla="*/ 50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50" y="36"/>
                  </a:lnTo>
                  <a:lnTo>
                    <a:pt x="48" y="40"/>
                  </a:lnTo>
                  <a:lnTo>
                    <a:pt x="44" y="44"/>
                  </a:lnTo>
                  <a:lnTo>
                    <a:pt x="41" y="47"/>
                  </a:lnTo>
                  <a:lnTo>
                    <a:pt x="36" y="49"/>
                  </a:lnTo>
                  <a:lnTo>
                    <a:pt x="31" y="52"/>
                  </a:lnTo>
                  <a:lnTo>
                    <a:pt x="26" y="52"/>
                  </a:lnTo>
                  <a:lnTo>
                    <a:pt x="26" y="52"/>
                  </a:lnTo>
                  <a:lnTo>
                    <a:pt x="21" y="52"/>
                  </a:lnTo>
                  <a:lnTo>
                    <a:pt x="15" y="49"/>
                  </a:lnTo>
                  <a:lnTo>
                    <a:pt x="12" y="47"/>
                  </a:lnTo>
                  <a:lnTo>
                    <a:pt x="7" y="44"/>
                  </a:lnTo>
                  <a:lnTo>
                    <a:pt x="4" y="40"/>
                  </a:lnTo>
                  <a:lnTo>
                    <a:pt x="1" y="36"/>
                  </a:lnTo>
                  <a:lnTo>
                    <a:pt x="0" y="31"/>
                  </a:lnTo>
                  <a:lnTo>
                    <a:pt x="0" y="26"/>
                  </a:lnTo>
                  <a:lnTo>
                    <a:pt x="0" y="26"/>
                  </a:lnTo>
                  <a:lnTo>
                    <a:pt x="0" y="21"/>
                  </a:lnTo>
                  <a:lnTo>
                    <a:pt x="1" y="16"/>
                  </a:lnTo>
                  <a:lnTo>
                    <a:pt x="4" y="11"/>
                  </a:lnTo>
                  <a:lnTo>
                    <a:pt x="7" y="8"/>
                  </a:lnTo>
                  <a:lnTo>
                    <a:pt x="12" y="5"/>
                  </a:lnTo>
                  <a:lnTo>
                    <a:pt x="15" y="2"/>
                  </a:lnTo>
                  <a:lnTo>
                    <a:pt x="21" y="1"/>
                  </a:lnTo>
                  <a:lnTo>
                    <a:pt x="26" y="0"/>
                  </a:lnTo>
                  <a:lnTo>
                    <a:pt x="26" y="0"/>
                  </a:lnTo>
                  <a:lnTo>
                    <a:pt x="31" y="1"/>
                  </a:lnTo>
                  <a:lnTo>
                    <a:pt x="36" y="2"/>
                  </a:lnTo>
                  <a:lnTo>
                    <a:pt x="41" y="5"/>
                  </a:lnTo>
                  <a:lnTo>
                    <a:pt x="44" y="8"/>
                  </a:lnTo>
                  <a:lnTo>
                    <a:pt x="48" y="11"/>
                  </a:lnTo>
                  <a:lnTo>
                    <a:pt x="50"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8"/>
            <p:cNvSpPr>
              <a:spLocks/>
            </p:cNvSpPr>
            <p:nvPr userDrawn="1"/>
          </p:nvSpPr>
          <p:spPr bwMode="auto">
            <a:xfrm>
              <a:off x="3349" y="2180"/>
              <a:ext cx="26" cy="26"/>
            </a:xfrm>
            <a:custGeom>
              <a:avLst/>
              <a:gdLst>
                <a:gd name="T0" fmla="*/ 52 w 52"/>
                <a:gd name="T1" fmla="*/ 26 h 52"/>
                <a:gd name="T2" fmla="*/ 52 w 52"/>
                <a:gd name="T3" fmla="*/ 26 h 52"/>
                <a:gd name="T4" fmla="*/ 51 w 52"/>
                <a:gd name="T5" fmla="*/ 31 h 52"/>
                <a:gd name="T6" fmla="*/ 49 w 52"/>
                <a:gd name="T7" fmla="*/ 36 h 52"/>
                <a:gd name="T8" fmla="*/ 47 w 52"/>
                <a:gd name="T9" fmla="*/ 40 h 52"/>
                <a:gd name="T10" fmla="*/ 44 w 52"/>
                <a:gd name="T11" fmla="*/ 44 h 52"/>
                <a:gd name="T12" fmla="*/ 40 w 52"/>
                <a:gd name="T13" fmla="*/ 47 h 52"/>
                <a:gd name="T14" fmla="*/ 36 w 52"/>
                <a:gd name="T15" fmla="*/ 49 h 52"/>
                <a:gd name="T16" fmla="*/ 31 w 52"/>
                <a:gd name="T17" fmla="*/ 52 h 52"/>
                <a:gd name="T18" fmla="*/ 25 w 52"/>
                <a:gd name="T19" fmla="*/ 52 h 52"/>
                <a:gd name="T20" fmla="*/ 25 w 52"/>
                <a:gd name="T21" fmla="*/ 52 h 52"/>
                <a:gd name="T22" fmla="*/ 21 w 52"/>
                <a:gd name="T23" fmla="*/ 52 h 52"/>
                <a:gd name="T24" fmla="*/ 16 w 52"/>
                <a:gd name="T25" fmla="*/ 49 h 52"/>
                <a:gd name="T26" fmla="*/ 11 w 52"/>
                <a:gd name="T27" fmla="*/ 47 h 52"/>
                <a:gd name="T28" fmla="*/ 7 w 52"/>
                <a:gd name="T29" fmla="*/ 44 h 52"/>
                <a:gd name="T30" fmla="*/ 4 w 52"/>
                <a:gd name="T31" fmla="*/ 40 h 52"/>
                <a:gd name="T32" fmla="*/ 2 w 52"/>
                <a:gd name="T33" fmla="*/ 36 h 52"/>
                <a:gd name="T34" fmla="*/ 0 w 52"/>
                <a:gd name="T35" fmla="*/ 31 h 52"/>
                <a:gd name="T36" fmla="*/ 0 w 52"/>
                <a:gd name="T37" fmla="*/ 26 h 52"/>
                <a:gd name="T38" fmla="*/ 0 w 52"/>
                <a:gd name="T39" fmla="*/ 26 h 52"/>
                <a:gd name="T40" fmla="*/ 0 w 52"/>
                <a:gd name="T41" fmla="*/ 21 h 52"/>
                <a:gd name="T42" fmla="*/ 2 w 52"/>
                <a:gd name="T43" fmla="*/ 16 h 52"/>
                <a:gd name="T44" fmla="*/ 4 w 52"/>
                <a:gd name="T45" fmla="*/ 11 h 52"/>
                <a:gd name="T46" fmla="*/ 7 w 52"/>
                <a:gd name="T47" fmla="*/ 8 h 52"/>
                <a:gd name="T48" fmla="*/ 11 w 52"/>
                <a:gd name="T49" fmla="*/ 5 h 52"/>
                <a:gd name="T50" fmla="*/ 16 w 52"/>
                <a:gd name="T51" fmla="*/ 2 h 52"/>
                <a:gd name="T52" fmla="*/ 21 w 52"/>
                <a:gd name="T53" fmla="*/ 1 h 52"/>
                <a:gd name="T54" fmla="*/ 25 w 52"/>
                <a:gd name="T55" fmla="*/ 0 h 52"/>
                <a:gd name="T56" fmla="*/ 25 w 52"/>
                <a:gd name="T57" fmla="*/ 0 h 52"/>
                <a:gd name="T58" fmla="*/ 31 w 52"/>
                <a:gd name="T59" fmla="*/ 1 h 52"/>
                <a:gd name="T60" fmla="*/ 36 w 52"/>
                <a:gd name="T61" fmla="*/ 2 h 52"/>
                <a:gd name="T62" fmla="*/ 40 w 52"/>
                <a:gd name="T63" fmla="*/ 5 h 52"/>
                <a:gd name="T64" fmla="*/ 44 w 52"/>
                <a:gd name="T65" fmla="*/ 8 h 52"/>
                <a:gd name="T66" fmla="*/ 47 w 52"/>
                <a:gd name="T67" fmla="*/ 11 h 52"/>
                <a:gd name="T68" fmla="*/ 49 w 52"/>
                <a:gd name="T69" fmla="*/ 16 h 52"/>
                <a:gd name="T70" fmla="*/ 51 w 52"/>
                <a:gd name="T71" fmla="*/ 21 h 52"/>
                <a:gd name="T72" fmla="*/ 52 w 52"/>
                <a:gd name="T73" fmla="*/ 26 h 52"/>
                <a:gd name="T74" fmla="*/ 52 w 52"/>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2" h="52">
                  <a:moveTo>
                    <a:pt x="52" y="26"/>
                  </a:moveTo>
                  <a:lnTo>
                    <a:pt x="52" y="26"/>
                  </a:lnTo>
                  <a:lnTo>
                    <a:pt x="51" y="31"/>
                  </a:lnTo>
                  <a:lnTo>
                    <a:pt x="49" y="36"/>
                  </a:lnTo>
                  <a:lnTo>
                    <a:pt x="47" y="40"/>
                  </a:lnTo>
                  <a:lnTo>
                    <a:pt x="44" y="44"/>
                  </a:lnTo>
                  <a:lnTo>
                    <a:pt x="40" y="47"/>
                  </a:lnTo>
                  <a:lnTo>
                    <a:pt x="36" y="49"/>
                  </a:lnTo>
                  <a:lnTo>
                    <a:pt x="31" y="52"/>
                  </a:lnTo>
                  <a:lnTo>
                    <a:pt x="25" y="52"/>
                  </a:lnTo>
                  <a:lnTo>
                    <a:pt x="25" y="52"/>
                  </a:lnTo>
                  <a:lnTo>
                    <a:pt x="21" y="52"/>
                  </a:lnTo>
                  <a:lnTo>
                    <a:pt x="16" y="49"/>
                  </a:lnTo>
                  <a:lnTo>
                    <a:pt x="11" y="47"/>
                  </a:lnTo>
                  <a:lnTo>
                    <a:pt x="7" y="44"/>
                  </a:lnTo>
                  <a:lnTo>
                    <a:pt x="4" y="40"/>
                  </a:lnTo>
                  <a:lnTo>
                    <a:pt x="2" y="36"/>
                  </a:lnTo>
                  <a:lnTo>
                    <a:pt x="0" y="31"/>
                  </a:lnTo>
                  <a:lnTo>
                    <a:pt x="0" y="26"/>
                  </a:lnTo>
                  <a:lnTo>
                    <a:pt x="0" y="26"/>
                  </a:lnTo>
                  <a:lnTo>
                    <a:pt x="0" y="21"/>
                  </a:lnTo>
                  <a:lnTo>
                    <a:pt x="2" y="16"/>
                  </a:lnTo>
                  <a:lnTo>
                    <a:pt x="4" y="11"/>
                  </a:lnTo>
                  <a:lnTo>
                    <a:pt x="7" y="8"/>
                  </a:lnTo>
                  <a:lnTo>
                    <a:pt x="11" y="5"/>
                  </a:lnTo>
                  <a:lnTo>
                    <a:pt x="16" y="2"/>
                  </a:lnTo>
                  <a:lnTo>
                    <a:pt x="21" y="1"/>
                  </a:lnTo>
                  <a:lnTo>
                    <a:pt x="25" y="0"/>
                  </a:lnTo>
                  <a:lnTo>
                    <a:pt x="25" y="0"/>
                  </a:lnTo>
                  <a:lnTo>
                    <a:pt x="31" y="1"/>
                  </a:lnTo>
                  <a:lnTo>
                    <a:pt x="36" y="2"/>
                  </a:lnTo>
                  <a:lnTo>
                    <a:pt x="40" y="5"/>
                  </a:lnTo>
                  <a:lnTo>
                    <a:pt x="44" y="8"/>
                  </a:lnTo>
                  <a:lnTo>
                    <a:pt x="47" y="11"/>
                  </a:lnTo>
                  <a:lnTo>
                    <a:pt x="49" y="16"/>
                  </a:lnTo>
                  <a:lnTo>
                    <a:pt x="51" y="21"/>
                  </a:lnTo>
                  <a:lnTo>
                    <a:pt x="52" y="26"/>
                  </a:lnTo>
                  <a:lnTo>
                    <a:pt x="5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Line 19"/>
            <p:cNvSpPr>
              <a:spLocks noChangeShapeType="1"/>
            </p:cNvSpPr>
            <p:nvPr userDrawn="1"/>
          </p:nvSpPr>
          <p:spPr bwMode="auto">
            <a:xfrm>
              <a:off x="3211" y="2046"/>
              <a:ext cx="206"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20"/>
            <p:cNvSpPr>
              <a:spLocks noChangeShapeType="1"/>
            </p:cNvSpPr>
            <p:nvPr userDrawn="1"/>
          </p:nvSpPr>
          <p:spPr bwMode="auto">
            <a:xfrm>
              <a:off x="3211" y="2075"/>
              <a:ext cx="107"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4" name="Freeform 12"/>
          <p:cNvSpPr>
            <a:spLocks/>
          </p:cNvSpPr>
          <p:nvPr userDrawn="1"/>
        </p:nvSpPr>
        <p:spPr bwMode="auto">
          <a:xfrm>
            <a:off x="0" y="5878960"/>
            <a:ext cx="9144000" cy="988713"/>
          </a:xfrm>
          <a:custGeom>
            <a:avLst/>
            <a:gdLst>
              <a:gd name="T0" fmla="*/ 11520 w 11520"/>
              <a:gd name="T1" fmla="*/ 0 h 933"/>
              <a:gd name="T2" fmla="*/ 0 w 11520"/>
              <a:gd name="T3" fmla="*/ 507 h 933"/>
              <a:gd name="T4" fmla="*/ 0 w 11520"/>
              <a:gd name="T5" fmla="*/ 933 h 933"/>
              <a:gd name="T6" fmla="*/ 11520 w 11520"/>
              <a:gd name="T7" fmla="*/ 933 h 933"/>
              <a:gd name="T8" fmla="*/ 11520 w 11520"/>
              <a:gd name="T9" fmla="*/ 0 h 933"/>
            </a:gdLst>
            <a:ahLst/>
            <a:cxnLst>
              <a:cxn ang="0">
                <a:pos x="T0" y="T1"/>
              </a:cxn>
              <a:cxn ang="0">
                <a:pos x="T2" y="T3"/>
              </a:cxn>
              <a:cxn ang="0">
                <a:pos x="T4" y="T5"/>
              </a:cxn>
              <a:cxn ang="0">
                <a:pos x="T6" y="T7"/>
              </a:cxn>
              <a:cxn ang="0">
                <a:pos x="T8" y="T9"/>
              </a:cxn>
            </a:cxnLst>
            <a:rect l="0" t="0" r="r" b="b"/>
            <a:pathLst>
              <a:path w="11520" h="933">
                <a:moveTo>
                  <a:pt x="11520" y="0"/>
                </a:moveTo>
                <a:lnTo>
                  <a:pt x="0" y="507"/>
                </a:lnTo>
                <a:lnTo>
                  <a:pt x="0" y="933"/>
                </a:lnTo>
                <a:lnTo>
                  <a:pt x="11520" y="933"/>
                </a:lnTo>
                <a:lnTo>
                  <a:pt x="11520" y="0"/>
                </a:lnTo>
                <a:close/>
              </a:path>
            </a:pathLst>
          </a:custGeom>
          <a:solidFill>
            <a:srgbClr val="F3BC21"/>
          </a:solidFill>
          <a:ln>
            <a:noFill/>
          </a:ln>
        </p:spPr>
        <p:txBody>
          <a:bodyPr vert="horz" wrap="square" lIns="91440" tIns="45720" rIns="91440" bIns="45720" numCol="1" anchor="t" anchorCtr="0" compatLnSpc="1">
            <a:prstTxWarp prst="textNoShape">
              <a:avLst/>
            </a:prstTxWarp>
          </a:bodyPr>
          <a:lstStyle/>
          <a:p>
            <a:endParaRPr lang="en-US"/>
          </a:p>
        </p:txBody>
      </p:sp>
      <p:pic>
        <p:nvPicPr>
          <p:cNvPr id="7" name="Picture 3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4949251"/>
            <a:ext cx="2555639" cy="1916832"/>
          </a:xfrm>
          <a:prstGeom prst="rect">
            <a:avLst/>
          </a:prstGeom>
        </p:spPr>
      </p:pic>
      <p:pic>
        <p:nvPicPr>
          <p:cNvPr id="25" name="Picture 2"/>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424737" y="6453336"/>
            <a:ext cx="1719263" cy="41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46008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1_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467544" y="116632"/>
            <a:ext cx="8424936" cy="576064"/>
          </a:xfrm>
        </p:spPr>
        <p:txBody>
          <a:bodyPr>
            <a:normAutofit/>
          </a:bodyPr>
          <a:lstStyle>
            <a:lvl1pPr algn="l">
              <a:defRPr sz="3200">
                <a:latin typeface="Times New Roman" pitchFamily="18" charset="0"/>
                <a:cs typeface="Times New Roman" pitchFamily="18" charset="0"/>
              </a:defRPr>
            </a:lvl1pPr>
          </a:lstStyle>
          <a:p>
            <a:r>
              <a:rPr lang="zh-TW" altLang="en-US" dirty="0"/>
              <a:t>按一下以編輯母片標題樣式</a:t>
            </a:r>
          </a:p>
        </p:txBody>
      </p:sp>
      <p:sp>
        <p:nvSpPr>
          <p:cNvPr id="3" name="內容版面配置區 2"/>
          <p:cNvSpPr>
            <a:spLocks noGrp="1"/>
          </p:cNvSpPr>
          <p:nvPr>
            <p:ph idx="1"/>
          </p:nvPr>
        </p:nvSpPr>
        <p:spPr>
          <a:xfrm>
            <a:off x="467544" y="980728"/>
            <a:ext cx="8424936" cy="5472608"/>
          </a:xfrm>
        </p:spPr>
        <p:txBody>
          <a:bodyPr>
            <a:normAutofit/>
          </a:bodyPr>
          <a:lstStyle>
            <a:lvl1pPr marL="360000" indent="-288000">
              <a:lnSpc>
                <a:spcPts val="3200"/>
              </a:lnSpc>
              <a:spcBef>
                <a:spcPts val="500"/>
              </a:spcBef>
              <a:buSzPct val="100000"/>
              <a:buFontTx/>
              <a:buBlip>
                <a:blip r:embed="rId2"/>
              </a:buBlip>
              <a:defRPr sz="2400" b="0">
                <a:latin typeface="Times New Roman" pitchFamily="18" charset="0"/>
                <a:ea typeface="標楷體" pitchFamily="65" charset="-120"/>
                <a:cs typeface="Times New Roman" pitchFamily="18" charset="0"/>
              </a:defRPr>
            </a:lvl1pPr>
            <a:lvl2pPr>
              <a:lnSpc>
                <a:spcPts val="3200"/>
              </a:lnSpc>
              <a:spcBef>
                <a:spcPts val="500"/>
              </a:spcBef>
              <a:defRPr sz="2400" b="0">
                <a:latin typeface="Times New Roman" pitchFamily="18" charset="0"/>
                <a:ea typeface="標楷體" pitchFamily="65" charset="-120"/>
                <a:cs typeface="Times New Roman" pitchFamily="18" charset="0"/>
              </a:defRPr>
            </a:lvl2pPr>
            <a:lvl3pPr>
              <a:lnSpc>
                <a:spcPts val="3200"/>
              </a:lnSpc>
              <a:spcBef>
                <a:spcPts val="500"/>
              </a:spcBef>
              <a:defRPr sz="2400" b="0">
                <a:latin typeface="Times New Roman" pitchFamily="18" charset="0"/>
                <a:ea typeface="標楷體" pitchFamily="65" charset="-120"/>
                <a:cs typeface="Times New Roman" pitchFamily="18" charset="0"/>
              </a:defRPr>
            </a:lvl3pPr>
            <a:lvl4pPr>
              <a:lnSpc>
                <a:spcPts val="3200"/>
              </a:lnSpc>
              <a:spcBef>
                <a:spcPts val="500"/>
              </a:spcBef>
              <a:defRPr sz="2400" b="0">
                <a:latin typeface="Times New Roman" pitchFamily="18" charset="0"/>
                <a:ea typeface="標楷體" pitchFamily="65" charset="-120"/>
                <a:cs typeface="Times New Roman" pitchFamily="18" charset="0"/>
              </a:defRPr>
            </a:lvl4pPr>
            <a:lvl5pPr>
              <a:lnSpc>
                <a:spcPts val="3200"/>
              </a:lnSpc>
              <a:spcBef>
                <a:spcPts val="500"/>
              </a:spcBef>
              <a:defRPr sz="2400" b="0">
                <a:latin typeface="Times New Roman" pitchFamily="18" charset="0"/>
                <a:ea typeface="標楷體" pitchFamily="65" charset="-120"/>
                <a:cs typeface="Times New Roman" pitchFamily="18" charset="0"/>
              </a:defRPr>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p:cNvSpPr>
            <a:spLocks noGrp="1"/>
          </p:cNvSpPr>
          <p:nvPr>
            <p:ph type="dt" sz="half" idx="10"/>
          </p:nvPr>
        </p:nvSpPr>
        <p:spPr/>
        <p:txBody>
          <a:bodyPr/>
          <a:lstStyle/>
          <a:p>
            <a:fld id="{4F8A1790-F87D-46C3-8A9A-A39F51776E2B}" type="datetimeFigureOut">
              <a:rPr lang="zh-TW" altLang="en-US" smtClean="0"/>
              <a:t>2022/3/20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23EF44F1-1257-4C25-AB8A-807CA769B911}" type="slidenum">
              <a:rPr lang="zh-TW" altLang="en-US" smtClean="0"/>
              <a:t>‹#›</a:t>
            </a:fld>
            <a:endParaRPr lang="zh-TW" altLang="en-US"/>
          </a:p>
        </p:txBody>
      </p:sp>
      <p:grpSp>
        <p:nvGrpSpPr>
          <p:cNvPr id="8" name="Group 4"/>
          <p:cNvGrpSpPr>
            <a:grpSpLocks noChangeAspect="1"/>
          </p:cNvGrpSpPr>
          <p:nvPr userDrawn="1"/>
        </p:nvGrpSpPr>
        <p:grpSpPr bwMode="auto">
          <a:xfrm>
            <a:off x="6815519" y="114489"/>
            <a:ext cx="2076961" cy="794231"/>
            <a:chOff x="2474" y="1891"/>
            <a:chExt cx="1681" cy="482"/>
          </a:xfrm>
        </p:grpSpPr>
        <p:sp>
          <p:nvSpPr>
            <p:cNvPr id="9" name="Freeform 6"/>
            <p:cNvSpPr>
              <a:spLocks/>
            </p:cNvSpPr>
            <p:nvPr userDrawn="1"/>
          </p:nvSpPr>
          <p:spPr bwMode="auto">
            <a:xfrm>
              <a:off x="3074" y="1891"/>
              <a:ext cx="482" cy="482"/>
            </a:xfrm>
            <a:custGeom>
              <a:avLst/>
              <a:gdLst>
                <a:gd name="T0" fmla="*/ 963 w 964"/>
                <a:gd name="T1" fmla="*/ 507 h 964"/>
                <a:gd name="T2" fmla="*/ 954 w 964"/>
                <a:gd name="T3" fmla="*/ 579 h 964"/>
                <a:gd name="T4" fmla="*/ 934 w 964"/>
                <a:gd name="T5" fmla="*/ 647 h 964"/>
                <a:gd name="T6" fmla="*/ 906 w 964"/>
                <a:gd name="T7" fmla="*/ 712 h 964"/>
                <a:gd name="T8" fmla="*/ 868 w 964"/>
                <a:gd name="T9" fmla="*/ 770 h 964"/>
                <a:gd name="T10" fmla="*/ 823 w 964"/>
                <a:gd name="T11" fmla="*/ 822 h 964"/>
                <a:gd name="T12" fmla="*/ 771 w 964"/>
                <a:gd name="T13" fmla="*/ 868 h 964"/>
                <a:gd name="T14" fmla="*/ 712 w 964"/>
                <a:gd name="T15" fmla="*/ 905 h 964"/>
                <a:gd name="T16" fmla="*/ 647 w 964"/>
                <a:gd name="T17" fmla="*/ 934 h 964"/>
                <a:gd name="T18" fmla="*/ 580 w 964"/>
                <a:gd name="T19" fmla="*/ 954 h 964"/>
                <a:gd name="T20" fmla="*/ 507 w 964"/>
                <a:gd name="T21" fmla="*/ 963 h 964"/>
                <a:gd name="T22" fmla="*/ 457 w 964"/>
                <a:gd name="T23" fmla="*/ 963 h 964"/>
                <a:gd name="T24" fmla="*/ 385 w 964"/>
                <a:gd name="T25" fmla="*/ 954 h 964"/>
                <a:gd name="T26" fmla="*/ 317 w 964"/>
                <a:gd name="T27" fmla="*/ 934 h 964"/>
                <a:gd name="T28" fmla="*/ 252 w 964"/>
                <a:gd name="T29" fmla="*/ 905 h 964"/>
                <a:gd name="T30" fmla="*/ 194 w 964"/>
                <a:gd name="T31" fmla="*/ 868 h 964"/>
                <a:gd name="T32" fmla="*/ 142 w 964"/>
                <a:gd name="T33" fmla="*/ 822 h 964"/>
                <a:gd name="T34" fmla="*/ 96 w 964"/>
                <a:gd name="T35" fmla="*/ 770 h 964"/>
                <a:gd name="T36" fmla="*/ 59 w 964"/>
                <a:gd name="T37" fmla="*/ 712 h 964"/>
                <a:gd name="T38" fmla="*/ 29 w 964"/>
                <a:gd name="T39" fmla="*/ 647 h 964"/>
                <a:gd name="T40" fmla="*/ 10 w 964"/>
                <a:gd name="T41" fmla="*/ 579 h 964"/>
                <a:gd name="T42" fmla="*/ 1 w 964"/>
                <a:gd name="T43" fmla="*/ 507 h 964"/>
                <a:gd name="T44" fmla="*/ 1 w 964"/>
                <a:gd name="T45" fmla="*/ 457 h 964"/>
                <a:gd name="T46" fmla="*/ 10 w 964"/>
                <a:gd name="T47" fmla="*/ 384 h 964"/>
                <a:gd name="T48" fmla="*/ 29 w 964"/>
                <a:gd name="T49" fmla="*/ 316 h 964"/>
                <a:gd name="T50" fmla="*/ 59 w 964"/>
                <a:gd name="T51" fmla="*/ 252 h 964"/>
                <a:gd name="T52" fmla="*/ 96 w 964"/>
                <a:gd name="T53" fmla="*/ 193 h 964"/>
                <a:gd name="T54" fmla="*/ 142 w 964"/>
                <a:gd name="T55" fmla="*/ 141 h 964"/>
                <a:gd name="T56" fmla="*/ 194 w 964"/>
                <a:gd name="T57" fmla="*/ 95 h 964"/>
                <a:gd name="T58" fmla="*/ 252 w 964"/>
                <a:gd name="T59" fmla="*/ 58 h 964"/>
                <a:gd name="T60" fmla="*/ 317 w 964"/>
                <a:gd name="T61" fmla="*/ 29 h 964"/>
                <a:gd name="T62" fmla="*/ 385 w 964"/>
                <a:gd name="T63" fmla="*/ 10 h 964"/>
                <a:gd name="T64" fmla="*/ 457 w 964"/>
                <a:gd name="T65" fmla="*/ 1 h 964"/>
                <a:gd name="T66" fmla="*/ 507 w 964"/>
                <a:gd name="T67" fmla="*/ 1 h 964"/>
                <a:gd name="T68" fmla="*/ 580 w 964"/>
                <a:gd name="T69" fmla="*/ 10 h 964"/>
                <a:gd name="T70" fmla="*/ 647 w 964"/>
                <a:gd name="T71" fmla="*/ 29 h 964"/>
                <a:gd name="T72" fmla="*/ 712 w 964"/>
                <a:gd name="T73" fmla="*/ 58 h 964"/>
                <a:gd name="T74" fmla="*/ 771 w 964"/>
                <a:gd name="T75" fmla="*/ 95 h 964"/>
                <a:gd name="T76" fmla="*/ 823 w 964"/>
                <a:gd name="T77" fmla="*/ 141 h 964"/>
                <a:gd name="T78" fmla="*/ 868 w 964"/>
                <a:gd name="T79" fmla="*/ 193 h 964"/>
                <a:gd name="T80" fmla="*/ 906 w 964"/>
                <a:gd name="T81" fmla="*/ 252 h 964"/>
                <a:gd name="T82" fmla="*/ 934 w 964"/>
                <a:gd name="T83" fmla="*/ 316 h 964"/>
                <a:gd name="T84" fmla="*/ 954 w 964"/>
                <a:gd name="T85" fmla="*/ 384 h 964"/>
                <a:gd name="T86" fmla="*/ 963 w 964"/>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4" h="964">
                  <a:moveTo>
                    <a:pt x="964" y="482"/>
                  </a:moveTo>
                  <a:lnTo>
                    <a:pt x="964" y="482"/>
                  </a:lnTo>
                  <a:lnTo>
                    <a:pt x="963" y="507"/>
                  </a:lnTo>
                  <a:lnTo>
                    <a:pt x="961" y="531"/>
                  </a:lnTo>
                  <a:lnTo>
                    <a:pt x="959" y="555"/>
                  </a:lnTo>
                  <a:lnTo>
                    <a:pt x="954" y="579"/>
                  </a:lnTo>
                  <a:lnTo>
                    <a:pt x="948" y="602"/>
                  </a:lnTo>
                  <a:lnTo>
                    <a:pt x="942" y="625"/>
                  </a:lnTo>
                  <a:lnTo>
                    <a:pt x="934" y="647"/>
                  </a:lnTo>
                  <a:lnTo>
                    <a:pt x="926" y="669"/>
                  </a:lnTo>
                  <a:lnTo>
                    <a:pt x="916" y="691"/>
                  </a:lnTo>
                  <a:lnTo>
                    <a:pt x="906" y="712"/>
                  </a:lnTo>
                  <a:lnTo>
                    <a:pt x="894" y="731"/>
                  </a:lnTo>
                  <a:lnTo>
                    <a:pt x="881" y="751"/>
                  </a:lnTo>
                  <a:lnTo>
                    <a:pt x="868" y="770"/>
                  </a:lnTo>
                  <a:lnTo>
                    <a:pt x="854" y="789"/>
                  </a:lnTo>
                  <a:lnTo>
                    <a:pt x="839" y="806"/>
                  </a:lnTo>
                  <a:lnTo>
                    <a:pt x="823" y="822"/>
                  </a:lnTo>
                  <a:lnTo>
                    <a:pt x="806" y="838"/>
                  </a:lnTo>
                  <a:lnTo>
                    <a:pt x="788" y="853"/>
                  </a:lnTo>
                  <a:lnTo>
                    <a:pt x="771" y="868"/>
                  </a:lnTo>
                  <a:lnTo>
                    <a:pt x="751" y="881"/>
                  </a:lnTo>
                  <a:lnTo>
                    <a:pt x="732" y="894"/>
                  </a:lnTo>
                  <a:lnTo>
                    <a:pt x="712" y="905"/>
                  </a:lnTo>
                  <a:lnTo>
                    <a:pt x="691" y="917"/>
                  </a:lnTo>
                  <a:lnTo>
                    <a:pt x="669" y="926"/>
                  </a:lnTo>
                  <a:lnTo>
                    <a:pt x="647" y="934"/>
                  </a:lnTo>
                  <a:lnTo>
                    <a:pt x="626" y="942"/>
                  </a:lnTo>
                  <a:lnTo>
                    <a:pt x="603" y="949"/>
                  </a:lnTo>
                  <a:lnTo>
                    <a:pt x="580" y="954"/>
                  </a:lnTo>
                  <a:lnTo>
                    <a:pt x="555" y="958"/>
                  </a:lnTo>
                  <a:lnTo>
                    <a:pt x="531" y="962"/>
                  </a:lnTo>
                  <a:lnTo>
                    <a:pt x="507" y="963"/>
                  </a:lnTo>
                  <a:lnTo>
                    <a:pt x="482" y="964"/>
                  </a:lnTo>
                  <a:lnTo>
                    <a:pt x="482" y="964"/>
                  </a:lnTo>
                  <a:lnTo>
                    <a:pt x="457" y="963"/>
                  </a:lnTo>
                  <a:lnTo>
                    <a:pt x="433" y="962"/>
                  </a:lnTo>
                  <a:lnTo>
                    <a:pt x="409" y="958"/>
                  </a:lnTo>
                  <a:lnTo>
                    <a:pt x="385" y="954"/>
                  </a:lnTo>
                  <a:lnTo>
                    <a:pt x="362" y="949"/>
                  </a:lnTo>
                  <a:lnTo>
                    <a:pt x="339" y="942"/>
                  </a:lnTo>
                  <a:lnTo>
                    <a:pt x="317" y="934"/>
                  </a:lnTo>
                  <a:lnTo>
                    <a:pt x="295" y="926"/>
                  </a:lnTo>
                  <a:lnTo>
                    <a:pt x="273" y="917"/>
                  </a:lnTo>
                  <a:lnTo>
                    <a:pt x="252" y="905"/>
                  </a:lnTo>
                  <a:lnTo>
                    <a:pt x="232" y="894"/>
                  </a:lnTo>
                  <a:lnTo>
                    <a:pt x="212" y="881"/>
                  </a:lnTo>
                  <a:lnTo>
                    <a:pt x="194" y="868"/>
                  </a:lnTo>
                  <a:lnTo>
                    <a:pt x="175" y="853"/>
                  </a:lnTo>
                  <a:lnTo>
                    <a:pt x="158" y="838"/>
                  </a:lnTo>
                  <a:lnTo>
                    <a:pt x="142" y="822"/>
                  </a:lnTo>
                  <a:lnTo>
                    <a:pt x="126" y="806"/>
                  </a:lnTo>
                  <a:lnTo>
                    <a:pt x="111" y="789"/>
                  </a:lnTo>
                  <a:lnTo>
                    <a:pt x="96" y="770"/>
                  </a:lnTo>
                  <a:lnTo>
                    <a:pt x="83" y="751"/>
                  </a:lnTo>
                  <a:lnTo>
                    <a:pt x="70" y="731"/>
                  </a:lnTo>
                  <a:lnTo>
                    <a:pt x="59" y="712"/>
                  </a:lnTo>
                  <a:lnTo>
                    <a:pt x="47" y="691"/>
                  </a:lnTo>
                  <a:lnTo>
                    <a:pt x="38" y="669"/>
                  </a:lnTo>
                  <a:lnTo>
                    <a:pt x="29" y="647"/>
                  </a:lnTo>
                  <a:lnTo>
                    <a:pt x="22" y="625"/>
                  </a:lnTo>
                  <a:lnTo>
                    <a:pt x="15" y="602"/>
                  </a:lnTo>
                  <a:lnTo>
                    <a:pt x="10" y="579"/>
                  </a:lnTo>
                  <a:lnTo>
                    <a:pt x="6" y="555"/>
                  </a:lnTo>
                  <a:lnTo>
                    <a:pt x="2" y="531"/>
                  </a:lnTo>
                  <a:lnTo>
                    <a:pt x="1" y="507"/>
                  </a:lnTo>
                  <a:lnTo>
                    <a:pt x="0" y="482"/>
                  </a:lnTo>
                  <a:lnTo>
                    <a:pt x="0" y="482"/>
                  </a:lnTo>
                  <a:lnTo>
                    <a:pt x="1" y="457"/>
                  </a:lnTo>
                  <a:lnTo>
                    <a:pt x="2" y="433"/>
                  </a:lnTo>
                  <a:lnTo>
                    <a:pt x="6" y="409"/>
                  </a:lnTo>
                  <a:lnTo>
                    <a:pt x="10" y="384"/>
                  </a:lnTo>
                  <a:lnTo>
                    <a:pt x="15" y="361"/>
                  </a:lnTo>
                  <a:lnTo>
                    <a:pt x="22" y="338"/>
                  </a:lnTo>
                  <a:lnTo>
                    <a:pt x="29" y="316"/>
                  </a:lnTo>
                  <a:lnTo>
                    <a:pt x="38" y="295"/>
                  </a:lnTo>
                  <a:lnTo>
                    <a:pt x="47" y="273"/>
                  </a:lnTo>
                  <a:lnTo>
                    <a:pt x="59" y="252"/>
                  </a:lnTo>
                  <a:lnTo>
                    <a:pt x="70" y="232"/>
                  </a:lnTo>
                  <a:lnTo>
                    <a:pt x="83" y="213"/>
                  </a:lnTo>
                  <a:lnTo>
                    <a:pt x="96" y="193"/>
                  </a:lnTo>
                  <a:lnTo>
                    <a:pt x="111" y="176"/>
                  </a:lnTo>
                  <a:lnTo>
                    <a:pt x="126" y="157"/>
                  </a:lnTo>
                  <a:lnTo>
                    <a:pt x="142" y="141"/>
                  </a:lnTo>
                  <a:lnTo>
                    <a:pt x="158" y="125"/>
                  </a:lnTo>
                  <a:lnTo>
                    <a:pt x="175" y="110"/>
                  </a:lnTo>
                  <a:lnTo>
                    <a:pt x="194" y="95"/>
                  </a:lnTo>
                  <a:lnTo>
                    <a:pt x="212" y="82"/>
                  </a:lnTo>
                  <a:lnTo>
                    <a:pt x="232" y="70"/>
                  </a:lnTo>
                  <a:lnTo>
                    <a:pt x="252" y="58"/>
                  </a:lnTo>
                  <a:lnTo>
                    <a:pt x="273" y="48"/>
                  </a:lnTo>
                  <a:lnTo>
                    <a:pt x="295" y="38"/>
                  </a:lnTo>
                  <a:lnTo>
                    <a:pt x="317" y="29"/>
                  </a:lnTo>
                  <a:lnTo>
                    <a:pt x="339" y="21"/>
                  </a:lnTo>
                  <a:lnTo>
                    <a:pt x="362" y="16"/>
                  </a:lnTo>
                  <a:lnTo>
                    <a:pt x="385" y="10"/>
                  </a:lnTo>
                  <a:lnTo>
                    <a:pt x="409" y="5"/>
                  </a:lnTo>
                  <a:lnTo>
                    <a:pt x="433" y="3"/>
                  </a:lnTo>
                  <a:lnTo>
                    <a:pt x="457" y="1"/>
                  </a:lnTo>
                  <a:lnTo>
                    <a:pt x="482" y="0"/>
                  </a:lnTo>
                  <a:lnTo>
                    <a:pt x="482" y="0"/>
                  </a:lnTo>
                  <a:lnTo>
                    <a:pt x="507" y="1"/>
                  </a:lnTo>
                  <a:lnTo>
                    <a:pt x="531" y="3"/>
                  </a:lnTo>
                  <a:lnTo>
                    <a:pt x="555" y="5"/>
                  </a:lnTo>
                  <a:lnTo>
                    <a:pt x="580" y="10"/>
                  </a:lnTo>
                  <a:lnTo>
                    <a:pt x="603" y="16"/>
                  </a:lnTo>
                  <a:lnTo>
                    <a:pt x="626" y="21"/>
                  </a:lnTo>
                  <a:lnTo>
                    <a:pt x="647" y="29"/>
                  </a:lnTo>
                  <a:lnTo>
                    <a:pt x="669" y="38"/>
                  </a:lnTo>
                  <a:lnTo>
                    <a:pt x="691" y="48"/>
                  </a:lnTo>
                  <a:lnTo>
                    <a:pt x="712" y="58"/>
                  </a:lnTo>
                  <a:lnTo>
                    <a:pt x="732" y="70"/>
                  </a:lnTo>
                  <a:lnTo>
                    <a:pt x="751" y="82"/>
                  </a:lnTo>
                  <a:lnTo>
                    <a:pt x="771" y="95"/>
                  </a:lnTo>
                  <a:lnTo>
                    <a:pt x="788" y="110"/>
                  </a:lnTo>
                  <a:lnTo>
                    <a:pt x="806" y="125"/>
                  </a:lnTo>
                  <a:lnTo>
                    <a:pt x="823" y="141"/>
                  </a:lnTo>
                  <a:lnTo>
                    <a:pt x="839" y="157"/>
                  </a:lnTo>
                  <a:lnTo>
                    <a:pt x="854" y="176"/>
                  </a:lnTo>
                  <a:lnTo>
                    <a:pt x="868" y="193"/>
                  </a:lnTo>
                  <a:lnTo>
                    <a:pt x="881" y="213"/>
                  </a:lnTo>
                  <a:lnTo>
                    <a:pt x="894" y="232"/>
                  </a:lnTo>
                  <a:lnTo>
                    <a:pt x="906" y="252"/>
                  </a:lnTo>
                  <a:lnTo>
                    <a:pt x="916" y="273"/>
                  </a:lnTo>
                  <a:lnTo>
                    <a:pt x="926" y="295"/>
                  </a:lnTo>
                  <a:lnTo>
                    <a:pt x="934" y="316"/>
                  </a:lnTo>
                  <a:lnTo>
                    <a:pt x="942" y="338"/>
                  </a:lnTo>
                  <a:lnTo>
                    <a:pt x="948" y="361"/>
                  </a:lnTo>
                  <a:lnTo>
                    <a:pt x="954" y="384"/>
                  </a:lnTo>
                  <a:lnTo>
                    <a:pt x="959" y="409"/>
                  </a:lnTo>
                  <a:lnTo>
                    <a:pt x="961" y="433"/>
                  </a:lnTo>
                  <a:lnTo>
                    <a:pt x="963" y="457"/>
                  </a:lnTo>
                  <a:lnTo>
                    <a:pt x="964" y="482"/>
                  </a:lnTo>
                  <a:lnTo>
                    <a:pt x="964"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p:cNvSpPr>
              <a:spLocks/>
            </p:cNvSpPr>
            <p:nvPr userDrawn="1"/>
          </p:nvSpPr>
          <p:spPr bwMode="auto">
            <a:xfrm>
              <a:off x="2474" y="1891"/>
              <a:ext cx="481" cy="482"/>
            </a:xfrm>
            <a:custGeom>
              <a:avLst/>
              <a:gdLst>
                <a:gd name="T0" fmla="*/ 963 w 963"/>
                <a:gd name="T1" fmla="*/ 507 h 964"/>
                <a:gd name="T2" fmla="*/ 954 w 963"/>
                <a:gd name="T3" fmla="*/ 579 h 964"/>
                <a:gd name="T4" fmla="*/ 934 w 963"/>
                <a:gd name="T5" fmla="*/ 647 h 964"/>
                <a:gd name="T6" fmla="*/ 905 w 963"/>
                <a:gd name="T7" fmla="*/ 712 h 964"/>
                <a:gd name="T8" fmla="*/ 867 w 963"/>
                <a:gd name="T9" fmla="*/ 770 h 964"/>
                <a:gd name="T10" fmla="*/ 822 w 963"/>
                <a:gd name="T11" fmla="*/ 822 h 964"/>
                <a:gd name="T12" fmla="*/ 769 w 963"/>
                <a:gd name="T13" fmla="*/ 868 h 964"/>
                <a:gd name="T14" fmla="*/ 711 w 963"/>
                <a:gd name="T15" fmla="*/ 905 h 964"/>
                <a:gd name="T16" fmla="*/ 647 w 963"/>
                <a:gd name="T17" fmla="*/ 934 h 964"/>
                <a:gd name="T18" fmla="*/ 578 w 963"/>
                <a:gd name="T19" fmla="*/ 954 h 964"/>
                <a:gd name="T20" fmla="*/ 507 w 963"/>
                <a:gd name="T21" fmla="*/ 963 h 964"/>
                <a:gd name="T22" fmla="*/ 456 w 963"/>
                <a:gd name="T23" fmla="*/ 963 h 964"/>
                <a:gd name="T24" fmla="*/ 385 w 963"/>
                <a:gd name="T25" fmla="*/ 954 h 964"/>
                <a:gd name="T26" fmla="*/ 315 w 963"/>
                <a:gd name="T27" fmla="*/ 934 h 964"/>
                <a:gd name="T28" fmla="*/ 252 w 963"/>
                <a:gd name="T29" fmla="*/ 905 h 964"/>
                <a:gd name="T30" fmla="*/ 193 w 963"/>
                <a:gd name="T31" fmla="*/ 868 h 964"/>
                <a:gd name="T32" fmla="*/ 140 w 963"/>
                <a:gd name="T33" fmla="*/ 822 h 964"/>
                <a:gd name="T34" fmla="*/ 95 w 963"/>
                <a:gd name="T35" fmla="*/ 770 h 964"/>
                <a:gd name="T36" fmla="*/ 57 w 963"/>
                <a:gd name="T37" fmla="*/ 712 h 964"/>
                <a:gd name="T38" fmla="*/ 29 w 963"/>
                <a:gd name="T39" fmla="*/ 647 h 964"/>
                <a:gd name="T40" fmla="*/ 9 w 963"/>
                <a:gd name="T41" fmla="*/ 579 h 964"/>
                <a:gd name="T42" fmla="*/ 0 w 963"/>
                <a:gd name="T43" fmla="*/ 507 h 964"/>
                <a:gd name="T44" fmla="*/ 0 w 963"/>
                <a:gd name="T45" fmla="*/ 457 h 964"/>
                <a:gd name="T46" fmla="*/ 9 w 963"/>
                <a:gd name="T47" fmla="*/ 384 h 964"/>
                <a:gd name="T48" fmla="*/ 29 w 963"/>
                <a:gd name="T49" fmla="*/ 316 h 964"/>
                <a:gd name="T50" fmla="*/ 57 w 963"/>
                <a:gd name="T51" fmla="*/ 252 h 964"/>
                <a:gd name="T52" fmla="*/ 95 w 963"/>
                <a:gd name="T53" fmla="*/ 193 h 964"/>
                <a:gd name="T54" fmla="*/ 140 w 963"/>
                <a:gd name="T55" fmla="*/ 141 h 964"/>
                <a:gd name="T56" fmla="*/ 193 w 963"/>
                <a:gd name="T57" fmla="*/ 95 h 964"/>
                <a:gd name="T58" fmla="*/ 252 w 963"/>
                <a:gd name="T59" fmla="*/ 58 h 964"/>
                <a:gd name="T60" fmla="*/ 315 w 963"/>
                <a:gd name="T61" fmla="*/ 29 h 964"/>
                <a:gd name="T62" fmla="*/ 385 w 963"/>
                <a:gd name="T63" fmla="*/ 10 h 964"/>
                <a:gd name="T64" fmla="*/ 456 w 963"/>
                <a:gd name="T65" fmla="*/ 1 h 964"/>
                <a:gd name="T66" fmla="*/ 507 w 963"/>
                <a:gd name="T67" fmla="*/ 1 h 964"/>
                <a:gd name="T68" fmla="*/ 578 w 963"/>
                <a:gd name="T69" fmla="*/ 10 h 964"/>
                <a:gd name="T70" fmla="*/ 647 w 963"/>
                <a:gd name="T71" fmla="*/ 29 h 964"/>
                <a:gd name="T72" fmla="*/ 711 w 963"/>
                <a:gd name="T73" fmla="*/ 58 h 964"/>
                <a:gd name="T74" fmla="*/ 769 w 963"/>
                <a:gd name="T75" fmla="*/ 95 h 964"/>
                <a:gd name="T76" fmla="*/ 822 w 963"/>
                <a:gd name="T77" fmla="*/ 141 h 964"/>
                <a:gd name="T78" fmla="*/ 867 w 963"/>
                <a:gd name="T79" fmla="*/ 193 h 964"/>
                <a:gd name="T80" fmla="*/ 905 w 963"/>
                <a:gd name="T81" fmla="*/ 252 h 964"/>
                <a:gd name="T82" fmla="*/ 934 w 963"/>
                <a:gd name="T83" fmla="*/ 316 h 964"/>
                <a:gd name="T84" fmla="*/ 954 w 963"/>
                <a:gd name="T85" fmla="*/ 384 h 964"/>
                <a:gd name="T86" fmla="*/ 963 w 963"/>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3" h="964">
                  <a:moveTo>
                    <a:pt x="963" y="482"/>
                  </a:moveTo>
                  <a:lnTo>
                    <a:pt x="963" y="482"/>
                  </a:lnTo>
                  <a:lnTo>
                    <a:pt x="963" y="507"/>
                  </a:lnTo>
                  <a:lnTo>
                    <a:pt x="961" y="531"/>
                  </a:lnTo>
                  <a:lnTo>
                    <a:pt x="957" y="555"/>
                  </a:lnTo>
                  <a:lnTo>
                    <a:pt x="954" y="579"/>
                  </a:lnTo>
                  <a:lnTo>
                    <a:pt x="948" y="602"/>
                  </a:lnTo>
                  <a:lnTo>
                    <a:pt x="941" y="625"/>
                  </a:lnTo>
                  <a:lnTo>
                    <a:pt x="934" y="647"/>
                  </a:lnTo>
                  <a:lnTo>
                    <a:pt x="925" y="669"/>
                  </a:lnTo>
                  <a:lnTo>
                    <a:pt x="916" y="691"/>
                  </a:lnTo>
                  <a:lnTo>
                    <a:pt x="905" y="712"/>
                  </a:lnTo>
                  <a:lnTo>
                    <a:pt x="894" y="731"/>
                  </a:lnTo>
                  <a:lnTo>
                    <a:pt x="881" y="751"/>
                  </a:lnTo>
                  <a:lnTo>
                    <a:pt x="867" y="770"/>
                  </a:lnTo>
                  <a:lnTo>
                    <a:pt x="853" y="789"/>
                  </a:lnTo>
                  <a:lnTo>
                    <a:pt x="838" y="806"/>
                  </a:lnTo>
                  <a:lnTo>
                    <a:pt x="822" y="822"/>
                  </a:lnTo>
                  <a:lnTo>
                    <a:pt x="805" y="838"/>
                  </a:lnTo>
                  <a:lnTo>
                    <a:pt x="788" y="853"/>
                  </a:lnTo>
                  <a:lnTo>
                    <a:pt x="769" y="868"/>
                  </a:lnTo>
                  <a:lnTo>
                    <a:pt x="751" y="881"/>
                  </a:lnTo>
                  <a:lnTo>
                    <a:pt x="731" y="894"/>
                  </a:lnTo>
                  <a:lnTo>
                    <a:pt x="711" y="905"/>
                  </a:lnTo>
                  <a:lnTo>
                    <a:pt x="690" y="917"/>
                  </a:lnTo>
                  <a:lnTo>
                    <a:pt x="669" y="926"/>
                  </a:lnTo>
                  <a:lnTo>
                    <a:pt x="647" y="934"/>
                  </a:lnTo>
                  <a:lnTo>
                    <a:pt x="624" y="942"/>
                  </a:lnTo>
                  <a:lnTo>
                    <a:pt x="602" y="949"/>
                  </a:lnTo>
                  <a:lnTo>
                    <a:pt x="578" y="954"/>
                  </a:lnTo>
                  <a:lnTo>
                    <a:pt x="555" y="958"/>
                  </a:lnTo>
                  <a:lnTo>
                    <a:pt x="531" y="962"/>
                  </a:lnTo>
                  <a:lnTo>
                    <a:pt x="507" y="963"/>
                  </a:lnTo>
                  <a:lnTo>
                    <a:pt x="481" y="964"/>
                  </a:lnTo>
                  <a:lnTo>
                    <a:pt x="481" y="964"/>
                  </a:lnTo>
                  <a:lnTo>
                    <a:pt x="456" y="963"/>
                  </a:lnTo>
                  <a:lnTo>
                    <a:pt x="432" y="962"/>
                  </a:lnTo>
                  <a:lnTo>
                    <a:pt x="408" y="958"/>
                  </a:lnTo>
                  <a:lnTo>
                    <a:pt x="385" y="954"/>
                  </a:lnTo>
                  <a:lnTo>
                    <a:pt x="360" y="949"/>
                  </a:lnTo>
                  <a:lnTo>
                    <a:pt x="339" y="942"/>
                  </a:lnTo>
                  <a:lnTo>
                    <a:pt x="315" y="934"/>
                  </a:lnTo>
                  <a:lnTo>
                    <a:pt x="294" y="926"/>
                  </a:lnTo>
                  <a:lnTo>
                    <a:pt x="273" y="917"/>
                  </a:lnTo>
                  <a:lnTo>
                    <a:pt x="252" y="905"/>
                  </a:lnTo>
                  <a:lnTo>
                    <a:pt x="231" y="894"/>
                  </a:lnTo>
                  <a:lnTo>
                    <a:pt x="212" y="881"/>
                  </a:lnTo>
                  <a:lnTo>
                    <a:pt x="193" y="868"/>
                  </a:lnTo>
                  <a:lnTo>
                    <a:pt x="175" y="853"/>
                  </a:lnTo>
                  <a:lnTo>
                    <a:pt x="158" y="838"/>
                  </a:lnTo>
                  <a:lnTo>
                    <a:pt x="140" y="822"/>
                  </a:lnTo>
                  <a:lnTo>
                    <a:pt x="124" y="806"/>
                  </a:lnTo>
                  <a:lnTo>
                    <a:pt x="109" y="789"/>
                  </a:lnTo>
                  <a:lnTo>
                    <a:pt x="95" y="770"/>
                  </a:lnTo>
                  <a:lnTo>
                    <a:pt x="82" y="751"/>
                  </a:lnTo>
                  <a:lnTo>
                    <a:pt x="69" y="731"/>
                  </a:lnTo>
                  <a:lnTo>
                    <a:pt x="57" y="712"/>
                  </a:lnTo>
                  <a:lnTo>
                    <a:pt x="47" y="691"/>
                  </a:lnTo>
                  <a:lnTo>
                    <a:pt x="38" y="669"/>
                  </a:lnTo>
                  <a:lnTo>
                    <a:pt x="29" y="647"/>
                  </a:lnTo>
                  <a:lnTo>
                    <a:pt x="22" y="625"/>
                  </a:lnTo>
                  <a:lnTo>
                    <a:pt x="15" y="602"/>
                  </a:lnTo>
                  <a:lnTo>
                    <a:pt x="9" y="579"/>
                  </a:lnTo>
                  <a:lnTo>
                    <a:pt x="6" y="555"/>
                  </a:lnTo>
                  <a:lnTo>
                    <a:pt x="2" y="531"/>
                  </a:lnTo>
                  <a:lnTo>
                    <a:pt x="0" y="507"/>
                  </a:lnTo>
                  <a:lnTo>
                    <a:pt x="0" y="482"/>
                  </a:lnTo>
                  <a:lnTo>
                    <a:pt x="0" y="482"/>
                  </a:lnTo>
                  <a:lnTo>
                    <a:pt x="0" y="457"/>
                  </a:lnTo>
                  <a:lnTo>
                    <a:pt x="2" y="433"/>
                  </a:lnTo>
                  <a:lnTo>
                    <a:pt x="6" y="409"/>
                  </a:lnTo>
                  <a:lnTo>
                    <a:pt x="9" y="384"/>
                  </a:lnTo>
                  <a:lnTo>
                    <a:pt x="15" y="361"/>
                  </a:lnTo>
                  <a:lnTo>
                    <a:pt x="22" y="338"/>
                  </a:lnTo>
                  <a:lnTo>
                    <a:pt x="29" y="316"/>
                  </a:lnTo>
                  <a:lnTo>
                    <a:pt x="38" y="295"/>
                  </a:lnTo>
                  <a:lnTo>
                    <a:pt x="47" y="273"/>
                  </a:lnTo>
                  <a:lnTo>
                    <a:pt x="57" y="252"/>
                  </a:lnTo>
                  <a:lnTo>
                    <a:pt x="69" y="232"/>
                  </a:lnTo>
                  <a:lnTo>
                    <a:pt x="82" y="213"/>
                  </a:lnTo>
                  <a:lnTo>
                    <a:pt x="95" y="193"/>
                  </a:lnTo>
                  <a:lnTo>
                    <a:pt x="109" y="176"/>
                  </a:lnTo>
                  <a:lnTo>
                    <a:pt x="124" y="157"/>
                  </a:lnTo>
                  <a:lnTo>
                    <a:pt x="140" y="141"/>
                  </a:lnTo>
                  <a:lnTo>
                    <a:pt x="158" y="125"/>
                  </a:lnTo>
                  <a:lnTo>
                    <a:pt x="175" y="110"/>
                  </a:lnTo>
                  <a:lnTo>
                    <a:pt x="193" y="95"/>
                  </a:lnTo>
                  <a:lnTo>
                    <a:pt x="212" y="82"/>
                  </a:lnTo>
                  <a:lnTo>
                    <a:pt x="231" y="70"/>
                  </a:lnTo>
                  <a:lnTo>
                    <a:pt x="252" y="58"/>
                  </a:lnTo>
                  <a:lnTo>
                    <a:pt x="273" y="48"/>
                  </a:lnTo>
                  <a:lnTo>
                    <a:pt x="294" y="38"/>
                  </a:lnTo>
                  <a:lnTo>
                    <a:pt x="315" y="29"/>
                  </a:lnTo>
                  <a:lnTo>
                    <a:pt x="339" y="21"/>
                  </a:lnTo>
                  <a:lnTo>
                    <a:pt x="360" y="16"/>
                  </a:lnTo>
                  <a:lnTo>
                    <a:pt x="385" y="10"/>
                  </a:lnTo>
                  <a:lnTo>
                    <a:pt x="408" y="5"/>
                  </a:lnTo>
                  <a:lnTo>
                    <a:pt x="432" y="3"/>
                  </a:lnTo>
                  <a:lnTo>
                    <a:pt x="456" y="1"/>
                  </a:lnTo>
                  <a:lnTo>
                    <a:pt x="481" y="0"/>
                  </a:lnTo>
                  <a:lnTo>
                    <a:pt x="481" y="0"/>
                  </a:lnTo>
                  <a:lnTo>
                    <a:pt x="507" y="1"/>
                  </a:lnTo>
                  <a:lnTo>
                    <a:pt x="531" y="3"/>
                  </a:lnTo>
                  <a:lnTo>
                    <a:pt x="555" y="5"/>
                  </a:lnTo>
                  <a:lnTo>
                    <a:pt x="578" y="10"/>
                  </a:lnTo>
                  <a:lnTo>
                    <a:pt x="602" y="16"/>
                  </a:lnTo>
                  <a:lnTo>
                    <a:pt x="624" y="21"/>
                  </a:lnTo>
                  <a:lnTo>
                    <a:pt x="647" y="29"/>
                  </a:lnTo>
                  <a:lnTo>
                    <a:pt x="669" y="38"/>
                  </a:lnTo>
                  <a:lnTo>
                    <a:pt x="690" y="48"/>
                  </a:lnTo>
                  <a:lnTo>
                    <a:pt x="711" y="58"/>
                  </a:lnTo>
                  <a:lnTo>
                    <a:pt x="731" y="70"/>
                  </a:lnTo>
                  <a:lnTo>
                    <a:pt x="751" y="82"/>
                  </a:lnTo>
                  <a:lnTo>
                    <a:pt x="769" y="95"/>
                  </a:lnTo>
                  <a:lnTo>
                    <a:pt x="788" y="110"/>
                  </a:lnTo>
                  <a:lnTo>
                    <a:pt x="805" y="125"/>
                  </a:lnTo>
                  <a:lnTo>
                    <a:pt x="822" y="141"/>
                  </a:lnTo>
                  <a:lnTo>
                    <a:pt x="838" y="157"/>
                  </a:lnTo>
                  <a:lnTo>
                    <a:pt x="853" y="176"/>
                  </a:lnTo>
                  <a:lnTo>
                    <a:pt x="867" y="193"/>
                  </a:lnTo>
                  <a:lnTo>
                    <a:pt x="881" y="213"/>
                  </a:lnTo>
                  <a:lnTo>
                    <a:pt x="894" y="232"/>
                  </a:lnTo>
                  <a:lnTo>
                    <a:pt x="905" y="252"/>
                  </a:lnTo>
                  <a:lnTo>
                    <a:pt x="916" y="273"/>
                  </a:lnTo>
                  <a:lnTo>
                    <a:pt x="925" y="295"/>
                  </a:lnTo>
                  <a:lnTo>
                    <a:pt x="934" y="316"/>
                  </a:lnTo>
                  <a:lnTo>
                    <a:pt x="941" y="338"/>
                  </a:lnTo>
                  <a:lnTo>
                    <a:pt x="948" y="361"/>
                  </a:lnTo>
                  <a:lnTo>
                    <a:pt x="954" y="384"/>
                  </a:lnTo>
                  <a:lnTo>
                    <a:pt x="957" y="409"/>
                  </a:lnTo>
                  <a:lnTo>
                    <a:pt x="961" y="433"/>
                  </a:lnTo>
                  <a:lnTo>
                    <a:pt x="963" y="457"/>
                  </a:lnTo>
                  <a:lnTo>
                    <a:pt x="963" y="482"/>
                  </a:lnTo>
                  <a:lnTo>
                    <a:pt x="963"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p:cNvSpPr>
              <a:spLocks/>
            </p:cNvSpPr>
            <p:nvPr userDrawn="1"/>
          </p:nvSpPr>
          <p:spPr bwMode="auto">
            <a:xfrm>
              <a:off x="3673" y="1891"/>
              <a:ext cx="482" cy="482"/>
            </a:xfrm>
            <a:custGeom>
              <a:avLst/>
              <a:gdLst>
                <a:gd name="T0" fmla="*/ 963 w 965"/>
                <a:gd name="T1" fmla="*/ 507 h 964"/>
                <a:gd name="T2" fmla="*/ 954 w 965"/>
                <a:gd name="T3" fmla="*/ 579 h 964"/>
                <a:gd name="T4" fmla="*/ 935 w 965"/>
                <a:gd name="T5" fmla="*/ 647 h 964"/>
                <a:gd name="T6" fmla="*/ 906 w 965"/>
                <a:gd name="T7" fmla="*/ 712 h 964"/>
                <a:gd name="T8" fmla="*/ 869 w 965"/>
                <a:gd name="T9" fmla="*/ 770 h 964"/>
                <a:gd name="T10" fmla="*/ 823 w 965"/>
                <a:gd name="T11" fmla="*/ 822 h 964"/>
                <a:gd name="T12" fmla="*/ 771 w 965"/>
                <a:gd name="T13" fmla="*/ 868 h 964"/>
                <a:gd name="T14" fmla="*/ 712 w 965"/>
                <a:gd name="T15" fmla="*/ 905 h 964"/>
                <a:gd name="T16" fmla="*/ 648 w 965"/>
                <a:gd name="T17" fmla="*/ 934 h 964"/>
                <a:gd name="T18" fmla="*/ 580 w 965"/>
                <a:gd name="T19" fmla="*/ 954 h 964"/>
                <a:gd name="T20" fmla="*/ 507 w 965"/>
                <a:gd name="T21" fmla="*/ 963 h 964"/>
                <a:gd name="T22" fmla="*/ 458 w 965"/>
                <a:gd name="T23" fmla="*/ 963 h 964"/>
                <a:gd name="T24" fmla="*/ 385 w 965"/>
                <a:gd name="T25" fmla="*/ 954 h 964"/>
                <a:gd name="T26" fmla="*/ 317 w 965"/>
                <a:gd name="T27" fmla="*/ 934 h 964"/>
                <a:gd name="T28" fmla="*/ 253 w 965"/>
                <a:gd name="T29" fmla="*/ 905 h 964"/>
                <a:gd name="T30" fmla="*/ 194 w 965"/>
                <a:gd name="T31" fmla="*/ 868 h 964"/>
                <a:gd name="T32" fmla="*/ 142 w 965"/>
                <a:gd name="T33" fmla="*/ 822 h 964"/>
                <a:gd name="T34" fmla="*/ 97 w 965"/>
                <a:gd name="T35" fmla="*/ 770 h 964"/>
                <a:gd name="T36" fmla="*/ 59 w 965"/>
                <a:gd name="T37" fmla="*/ 712 h 964"/>
                <a:gd name="T38" fmla="*/ 30 w 965"/>
                <a:gd name="T39" fmla="*/ 647 h 964"/>
                <a:gd name="T40" fmla="*/ 11 w 965"/>
                <a:gd name="T41" fmla="*/ 579 h 964"/>
                <a:gd name="T42" fmla="*/ 1 w 965"/>
                <a:gd name="T43" fmla="*/ 507 h 964"/>
                <a:gd name="T44" fmla="*/ 1 w 965"/>
                <a:gd name="T45" fmla="*/ 457 h 964"/>
                <a:gd name="T46" fmla="*/ 11 w 965"/>
                <a:gd name="T47" fmla="*/ 384 h 964"/>
                <a:gd name="T48" fmla="*/ 30 w 965"/>
                <a:gd name="T49" fmla="*/ 316 h 964"/>
                <a:gd name="T50" fmla="*/ 59 w 965"/>
                <a:gd name="T51" fmla="*/ 252 h 964"/>
                <a:gd name="T52" fmla="*/ 97 w 965"/>
                <a:gd name="T53" fmla="*/ 193 h 964"/>
                <a:gd name="T54" fmla="*/ 142 w 965"/>
                <a:gd name="T55" fmla="*/ 141 h 964"/>
                <a:gd name="T56" fmla="*/ 194 w 965"/>
                <a:gd name="T57" fmla="*/ 95 h 964"/>
                <a:gd name="T58" fmla="*/ 253 w 965"/>
                <a:gd name="T59" fmla="*/ 58 h 964"/>
                <a:gd name="T60" fmla="*/ 317 w 965"/>
                <a:gd name="T61" fmla="*/ 29 h 964"/>
                <a:gd name="T62" fmla="*/ 385 w 965"/>
                <a:gd name="T63" fmla="*/ 10 h 964"/>
                <a:gd name="T64" fmla="*/ 458 w 965"/>
                <a:gd name="T65" fmla="*/ 1 h 964"/>
                <a:gd name="T66" fmla="*/ 507 w 965"/>
                <a:gd name="T67" fmla="*/ 1 h 964"/>
                <a:gd name="T68" fmla="*/ 580 w 965"/>
                <a:gd name="T69" fmla="*/ 10 h 964"/>
                <a:gd name="T70" fmla="*/ 648 w 965"/>
                <a:gd name="T71" fmla="*/ 29 h 964"/>
                <a:gd name="T72" fmla="*/ 712 w 965"/>
                <a:gd name="T73" fmla="*/ 58 h 964"/>
                <a:gd name="T74" fmla="*/ 771 w 965"/>
                <a:gd name="T75" fmla="*/ 95 h 964"/>
                <a:gd name="T76" fmla="*/ 823 w 965"/>
                <a:gd name="T77" fmla="*/ 141 h 964"/>
                <a:gd name="T78" fmla="*/ 869 w 965"/>
                <a:gd name="T79" fmla="*/ 193 h 964"/>
                <a:gd name="T80" fmla="*/ 906 w 965"/>
                <a:gd name="T81" fmla="*/ 252 h 964"/>
                <a:gd name="T82" fmla="*/ 935 w 965"/>
                <a:gd name="T83" fmla="*/ 316 h 964"/>
                <a:gd name="T84" fmla="*/ 954 w 965"/>
                <a:gd name="T85" fmla="*/ 384 h 964"/>
                <a:gd name="T86" fmla="*/ 963 w 965"/>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5" h="964">
                  <a:moveTo>
                    <a:pt x="965" y="482"/>
                  </a:moveTo>
                  <a:lnTo>
                    <a:pt x="965" y="482"/>
                  </a:lnTo>
                  <a:lnTo>
                    <a:pt x="963" y="507"/>
                  </a:lnTo>
                  <a:lnTo>
                    <a:pt x="962" y="531"/>
                  </a:lnTo>
                  <a:lnTo>
                    <a:pt x="959" y="555"/>
                  </a:lnTo>
                  <a:lnTo>
                    <a:pt x="954" y="579"/>
                  </a:lnTo>
                  <a:lnTo>
                    <a:pt x="950" y="602"/>
                  </a:lnTo>
                  <a:lnTo>
                    <a:pt x="943" y="625"/>
                  </a:lnTo>
                  <a:lnTo>
                    <a:pt x="935" y="647"/>
                  </a:lnTo>
                  <a:lnTo>
                    <a:pt x="927" y="669"/>
                  </a:lnTo>
                  <a:lnTo>
                    <a:pt x="917" y="691"/>
                  </a:lnTo>
                  <a:lnTo>
                    <a:pt x="906" y="712"/>
                  </a:lnTo>
                  <a:lnTo>
                    <a:pt x="894" y="731"/>
                  </a:lnTo>
                  <a:lnTo>
                    <a:pt x="882" y="751"/>
                  </a:lnTo>
                  <a:lnTo>
                    <a:pt x="869" y="770"/>
                  </a:lnTo>
                  <a:lnTo>
                    <a:pt x="854" y="789"/>
                  </a:lnTo>
                  <a:lnTo>
                    <a:pt x="839" y="806"/>
                  </a:lnTo>
                  <a:lnTo>
                    <a:pt x="823" y="822"/>
                  </a:lnTo>
                  <a:lnTo>
                    <a:pt x="807" y="838"/>
                  </a:lnTo>
                  <a:lnTo>
                    <a:pt x="789" y="853"/>
                  </a:lnTo>
                  <a:lnTo>
                    <a:pt x="771" y="868"/>
                  </a:lnTo>
                  <a:lnTo>
                    <a:pt x="751" y="881"/>
                  </a:lnTo>
                  <a:lnTo>
                    <a:pt x="732" y="894"/>
                  </a:lnTo>
                  <a:lnTo>
                    <a:pt x="712" y="905"/>
                  </a:lnTo>
                  <a:lnTo>
                    <a:pt x="692" y="917"/>
                  </a:lnTo>
                  <a:lnTo>
                    <a:pt x="670" y="926"/>
                  </a:lnTo>
                  <a:lnTo>
                    <a:pt x="648" y="934"/>
                  </a:lnTo>
                  <a:lnTo>
                    <a:pt x="626" y="942"/>
                  </a:lnTo>
                  <a:lnTo>
                    <a:pt x="603" y="949"/>
                  </a:lnTo>
                  <a:lnTo>
                    <a:pt x="580" y="954"/>
                  </a:lnTo>
                  <a:lnTo>
                    <a:pt x="556" y="958"/>
                  </a:lnTo>
                  <a:lnTo>
                    <a:pt x="531" y="962"/>
                  </a:lnTo>
                  <a:lnTo>
                    <a:pt x="507" y="963"/>
                  </a:lnTo>
                  <a:lnTo>
                    <a:pt x="483" y="964"/>
                  </a:lnTo>
                  <a:lnTo>
                    <a:pt x="483" y="964"/>
                  </a:lnTo>
                  <a:lnTo>
                    <a:pt x="458" y="963"/>
                  </a:lnTo>
                  <a:lnTo>
                    <a:pt x="433" y="962"/>
                  </a:lnTo>
                  <a:lnTo>
                    <a:pt x="409" y="958"/>
                  </a:lnTo>
                  <a:lnTo>
                    <a:pt x="385" y="954"/>
                  </a:lnTo>
                  <a:lnTo>
                    <a:pt x="362" y="949"/>
                  </a:lnTo>
                  <a:lnTo>
                    <a:pt x="339" y="942"/>
                  </a:lnTo>
                  <a:lnTo>
                    <a:pt x="317" y="934"/>
                  </a:lnTo>
                  <a:lnTo>
                    <a:pt x="295" y="926"/>
                  </a:lnTo>
                  <a:lnTo>
                    <a:pt x="273" y="917"/>
                  </a:lnTo>
                  <a:lnTo>
                    <a:pt x="253" y="905"/>
                  </a:lnTo>
                  <a:lnTo>
                    <a:pt x="233" y="894"/>
                  </a:lnTo>
                  <a:lnTo>
                    <a:pt x="213" y="881"/>
                  </a:lnTo>
                  <a:lnTo>
                    <a:pt x="194" y="868"/>
                  </a:lnTo>
                  <a:lnTo>
                    <a:pt x="177" y="853"/>
                  </a:lnTo>
                  <a:lnTo>
                    <a:pt x="158" y="838"/>
                  </a:lnTo>
                  <a:lnTo>
                    <a:pt x="142" y="822"/>
                  </a:lnTo>
                  <a:lnTo>
                    <a:pt x="126" y="806"/>
                  </a:lnTo>
                  <a:lnTo>
                    <a:pt x="111" y="789"/>
                  </a:lnTo>
                  <a:lnTo>
                    <a:pt x="97" y="770"/>
                  </a:lnTo>
                  <a:lnTo>
                    <a:pt x="83" y="751"/>
                  </a:lnTo>
                  <a:lnTo>
                    <a:pt x="71" y="731"/>
                  </a:lnTo>
                  <a:lnTo>
                    <a:pt x="59" y="712"/>
                  </a:lnTo>
                  <a:lnTo>
                    <a:pt x="49" y="691"/>
                  </a:lnTo>
                  <a:lnTo>
                    <a:pt x="38" y="669"/>
                  </a:lnTo>
                  <a:lnTo>
                    <a:pt x="30" y="647"/>
                  </a:lnTo>
                  <a:lnTo>
                    <a:pt x="22" y="625"/>
                  </a:lnTo>
                  <a:lnTo>
                    <a:pt x="16" y="602"/>
                  </a:lnTo>
                  <a:lnTo>
                    <a:pt x="11" y="579"/>
                  </a:lnTo>
                  <a:lnTo>
                    <a:pt x="6" y="555"/>
                  </a:lnTo>
                  <a:lnTo>
                    <a:pt x="4" y="531"/>
                  </a:lnTo>
                  <a:lnTo>
                    <a:pt x="1" y="507"/>
                  </a:lnTo>
                  <a:lnTo>
                    <a:pt x="0" y="482"/>
                  </a:lnTo>
                  <a:lnTo>
                    <a:pt x="0" y="482"/>
                  </a:lnTo>
                  <a:lnTo>
                    <a:pt x="1" y="457"/>
                  </a:lnTo>
                  <a:lnTo>
                    <a:pt x="4" y="433"/>
                  </a:lnTo>
                  <a:lnTo>
                    <a:pt x="6" y="409"/>
                  </a:lnTo>
                  <a:lnTo>
                    <a:pt x="11" y="384"/>
                  </a:lnTo>
                  <a:lnTo>
                    <a:pt x="16" y="361"/>
                  </a:lnTo>
                  <a:lnTo>
                    <a:pt x="22" y="338"/>
                  </a:lnTo>
                  <a:lnTo>
                    <a:pt x="30" y="316"/>
                  </a:lnTo>
                  <a:lnTo>
                    <a:pt x="38" y="295"/>
                  </a:lnTo>
                  <a:lnTo>
                    <a:pt x="49" y="273"/>
                  </a:lnTo>
                  <a:lnTo>
                    <a:pt x="59" y="252"/>
                  </a:lnTo>
                  <a:lnTo>
                    <a:pt x="71" y="232"/>
                  </a:lnTo>
                  <a:lnTo>
                    <a:pt x="83" y="213"/>
                  </a:lnTo>
                  <a:lnTo>
                    <a:pt x="97" y="193"/>
                  </a:lnTo>
                  <a:lnTo>
                    <a:pt x="111" y="176"/>
                  </a:lnTo>
                  <a:lnTo>
                    <a:pt x="126" y="157"/>
                  </a:lnTo>
                  <a:lnTo>
                    <a:pt x="142" y="141"/>
                  </a:lnTo>
                  <a:lnTo>
                    <a:pt x="158" y="125"/>
                  </a:lnTo>
                  <a:lnTo>
                    <a:pt x="177" y="110"/>
                  </a:lnTo>
                  <a:lnTo>
                    <a:pt x="194" y="95"/>
                  </a:lnTo>
                  <a:lnTo>
                    <a:pt x="213" y="82"/>
                  </a:lnTo>
                  <a:lnTo>
                    <a:pt x="233" y="70"/>
                  </a:lnTo>
                  <a:lnTo>
                    <a:pt x="253" y="58"/>
                  </a:lnTo>
                  <a:lnTo>
                    <a:pt x="273" y="48"/>
                  </a:lnTo>
                  <a:lnTo>
                    <a:pt x="295" y="38"/>
                  </a:lnTo>
                  <a:lnTo>
                    <a:pt x="317" y="29"/>
                  </a:lnTo>
                  <a:lnTo>
                    <a:pt x="339" y="21"/>
                  </a:lnTo>
                  <a:lnTo>
                    <a:pt x="362" y="16"/>
                  </a:lnTo>
                  <a:lnTo>
                    <a:pt x="385" y="10"/>
                  </a:lnTo>
                  <a:lnTo>
                    <a:pt x="409" y="5"/>
                  </a:lnTo>
                  <a:lnTo>
                    <a:pt x="433" y="3"/>
                  </a:lnTo>
                  <a:lnTo>
                    <a:pt x="458" y="1"/>
                  </a:lnTo>
                  <a:lnTo>
                    <a:pt x="483" y="0"/>
                  </a:lnTo>
                  <a:lnTo>
                    <a:pt x="483" y="0"/>
                  </a:lnTo>
                  <a:lnTo>
                    <a:pt x="507" y="1"/>
                  </a:lnTo>
                  <a:lnTo>
                    <a:pt x="531" y="3"/>
                  </a:lnTo>
                  <a:lnTo>
                    <a:pt x="556" y="5"/>
                  </a:lnTo>
                  <a:lnTo>
                    <a:pt x="580" y="10"/>
                  </a:lnTo>
                  <a:lnTo>
                    <a:pt x="603" y="16"/>
                  </a:lnTo>
                  <a:lnTo>
                    <a:pt x="626" y="21"/>
                  </a:lnTo>
                  <a:lnTo>
                    <a:pt x="648" y="29"/>
                  </a:lnTo>
                  <a:lnTo>
                    <a:pt x="670" y="38"/>
                  </a:lnTo>
                  <a:lnTo>
                    <a:pt x="692" y="48"/>
                  </a:lnTo>
                  <a:lnTo>
                    <a:pt x="712" y="58"/>
                  </a:lnTo>
                  <a:lnTo>
                    <a:pt x="732" y="70"/>
                  </a:lnTo>
                  <a:lnTo>
                    <a:pt x="751" y="82"/>
                  </a:lnTo>
                  <a:lnTo>
                    <a:pt x="771" y="95"/>
                  </a:lnTo>
                  <a:lnTo>
                    <a:pt x="789" y="110"/>
                  </a:lnTo>
                  <a:lnTo>
                    <a:pt x="807" y="125"/>
                  </a:lnTo>
                  <a:lnTo>
                    <a:pt x="823" y="141"/>
                  </a:lnTo>
                  <a:lnTo>
                    <a:pt x="839" y="157"/>
                  </a:lnTo>
                  <a:lnTo>
                    <a:pt x="854" y="176"/>
                  </a:lnTo>
                  <a:lnTo>
                    <a:pt x="869" y="193"/>
                  </a:lnTo>
                  <a:lnTo>
                    <a:pt x="882" y="213"/>
                  </a:lnTo>
                  <a:lnTo>
                    <a:pt x="894" y="232"/>
                  </a:lnTo>
                  <a:lnTo>
                    <a:pt x="906" y="252"/>
                  </a:lnTo>
                  <a:lnTo>
                    <a:pt x="917" y="273"/>
                  </a:lnTo>
                  <a:lnTo>
                    <a:pt x="927" y="295"/>
                  </a:lnTo>
                  <a:lnTo>
                    <a:pt x="935" y="316"/>
                  </a:lnTo>
                  <a:lnTo>
                    <a:pt x="943" y="338"/>
                  </a:lnTo>
                  <a:lnTo>
                    <a:pt x="950" y="361"/>
                  </a:lnTo>
                  <a:lnTo>
                    <a:pt x="954" y="384"/>
                  </a:lnTo>
                  <a:lnTo>
                    <a:pt x="959" y="409"/>
                  </a:lnTo>
                  <a:lnTo>
                    <a:pt x="962" y="433"/>
                  </a:lnTo>
                  <a:lnTo>
                    <a:pt x="963" y="457"/>
                  </a:lnTo>
                  <a:lnTo>
                    <a:pt x="965" y="482"/>
                  </a:lnTo>
                  <a:lnTo>
                    <a:pt x="965"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p:cNvSpPr>
              <a:spLocks noEditPoints="1"/>
            </p:cNvSpPr>
            <p:nvPr userDrawn="1"/>
          </p:nvSpPr>
          <p:spPr bwMode="auto">
            <a:xfrm>
              <a:off x="2672" y="1966"/>
              <a:ext cx="198" cy="198"/>
            </a:xfrm>
            <a:custGeom>
              <a:avLst/>
              <a:gdLst>
                <a:gd name="T0" fmla="*/ 179 w 396"/>
                <a:gd name="T1" fmla="*/ 396 h 397"/>
                <a:gd name="T2" fmla="*/ 122 w 396"/>
                <a:gd name="T3" fmla="*/ 382 h 397"/>
                <a:gd name="T4" fmla="*/ 73 w 396"/>
                <a:gd name="T5" fmla="*/ 352 h 397"/>
                <a:gd name="T6" fmla="*/ 45 w 396"/>
                <a:gd name="T7" fmla="*/ 324 h 397"/>
                <a:gd name="T8" fmla="*/ 15 w 396"/>
                <a:gd name="T9" fmla="*/ 273 h 397"/>
                <a:gd name="T10" fmla="*/ 1 w 396"/>
                <a:gd name="T11" fmla="*/ 218 h 397"/>
                <a:gd name="T12" fmla="*/ 4 w 396"/>
                <a:gd name="T13" fmla="*/ 160 h 397"/>
                <a:gd name="T14" fmla="*/ 23 w 396"/>
                <a:gd name="T15" fmla="*/ 106 h 397"/>
                <a:gd name="T16" fmla="*/ 58 w 396"/>
                <a:gd name="T17" fmla="*/ 59 h 397"/>
                <a:gd name="T18" fmla="*/ 89 w 396"/>
                <a:gd name="T19" fmla="*/ 34 h 397"/>
                <a:gd name="T20" fmla="*/ 141 w 396"/>
                <a:gd name="T21" fmla="*/ 10 h 397"/>
                <a:gd name="T22" fmla="*/ 198 w 396"/>
                <a:gd name="T23" fmla="*/ 0 h 397"/>
                <a:gd name="T24" fmla="*/ 237 w 396"/>
                <a:gd name="T25" fmla="*/ 4 h 397"/>
                <a:gd name="T26" fmla="*/ 292 w 396"/>
                <a:gd name="T27" fmla="*/ 23 h 397"/>
                <a:gd name="T28" fmla="*/ 339 w 396"/>
                <a:gd name="T29" fmla="*/ 59 h 397"/>
                <a:gd name="T30" fmla="*/ 364 w 396"/>
                <a:gd name="T31" fmla="*/ 89 h 397"/>
                <a:gd name="T32" fmla="*/ 388 w 396"/>
                <a:gd name="T33" fmla="*/ 142 h 397"/>
                <a:gd name="T34" fmla="*/ 396 w 396"/>
                <a:gd name="T35" fmla="*/ 199 h 397"/>
                <a:gd name="T36" fmla="*/ 388 w 396"/>
                <a:gd name="T37" fmla="*/ 255 h 397"/>
                <a:gd name="T38" fmla="*/ 364 w 396"/>
                <a:gd name="T39" fmla="*/ 308 h 397"/>
                <a:gd name="T40" fmla="*/ 339 w 396"/>
                <a:gd name="T41" fmla="*/ 339 h 397"/>
                <a:gd name="T42" fmla="*/ 292 w 396"/>
                <a:gd name="T43" fmla="*/ 374 h 397"/>
                <a:gd name="T44" fmla="*/ 237 w 396"/>
                <a:gd name="T45" fmla="*/ 393 h 397"/>
                <a:gd name="T46" fmla="*/ 198 w 396"/>
                <a:gd name="T47" fmla="*/ 397 h 397"/>
                <a:gd name="T48" fmla="*/ 180 w 396"/>
                <a:gd name="T49" fmla="*/ 12 h 397"/>
                <a:gd name="T50" fmla="*/ 127 w 396"/>
                <a:gd name="T51" fmla="*/ 26 h 397"/>
                <a:gd name="T52" fmla="*/ 80 w 396"/>
                <a:gd name="T53" fmla="*/ 53 h 397"/>
                <a:gd name="T54" fmla="*/ 53 w 396"/>
                <a:gd name="T55" fmla="*/ 80 h 397"/>
                <a:gd name="T56" fmla="*/ 24 w 396"/>
                <a:gd name="T57" fmla="*/ 128 h 397"/>
                <a:gd name="T58" fmla="*/ 12 w 396"/>
                <a:gd name="T59" fmla="*/ 181 h 397"/>
                <a:gd name="T60" fmla="*/ 14 w 396"/>
                <a:gd name="T61" fmla="*/ 234 h 397"/>
                <a:gd name="T62" fmla="*/ 32 w 396"/>
                <a:gd name="T63" fmla="*/ 286 h 397"/>
                <a:gd name="T64" fmla="*/ 66 w 396"/>
                <a:gd name="T65" fmla="*/ 331 h 397"/>
                <a:gd name="T66" fmla="*/ 95 w 396"/>
                <a:gd name="T67" fmla="*/ 355 h 397"/>
                <a:gd name="T68" fmla="*/ 144 w 396"/>
                <a:gd name="T69" fmla="*/ 378 h 397"/>
                <a:gd name="T70" fmla="*/ 198 w 396"/>
                <a:gd name="T71" fmla="*/ 386 h 397"/>
                <a:gd name="T72" fmla="*/ 235 w 396"/>
                <a:gd name="T73" fmla="*/ 383 h 397"/>
                <a:gd name="T74" fmla="*/ 287 w 396"/>
                <a:gd name="T75" fmla="*/ 364 h 397"/>
                <a:gd name="T76" fmla="*/ 331 w 396"/>
                <a:gd name="T77" fmla="*/ 331 h 397"/>
                <a:gd name="T78" fmla="*/ 355 w 396"/>
                <a:gd name="T79" fmla="*/ 302 h 397"/>
                <a:gd name="T80" fmla="*/ 378 w 396"/>
                <a:gd name="T81" fmla="*/ 253 h 397"/>
                <a:gd name="T82" fmla="*/ 386 w 396"/>
                <a:gd name="T83" fmla="*/ 199 h 397"/>
                <a:gd name="T84" fmla="*/ 378 w 396"/>
                <a:gd name="T85" fmla="*/ 146 h 397"/>
                <a:gd name="T86" fmla="*/ 355 w 396"/>
                <a:gd name="T87" fmla="*/ 96 h 397"/>
                <a:gd name="T88" fmla="*/ 331 w 396"/>
                <a:gd name="T89" fmla="*/ 66 h 397"/>
                <a:gd name="T90" fmla="*/ 287 w 396"/>
                <a:gd name="T91" fmla="*/ 34 h 397"/>
                <a:gd name="T92" fmla="*/ 235 w 396"/>
                <a:gd name="T93" fmla="*/ 15 h 397"/>
                <a:gd name="T94" fmla="*/ 198 w 396"/>
                <a:gd name="T95" fmla="*/ 1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96" h="397">
                  <a:moveTo>
                    <a:pt x="198" y="397"/>
                  </a:moveTo>
                  <a:lnTo>
                    <a:pt x="198" y="397"/>
                  </a:lnTo>
                  <a:lnTo>
                    <a:pt x="179" y="396"/>
                  </a:lnTo>
                  <a:lnTo>
                    <a:pt x="159" y="393"/>
                  </a:lnTo>
                  <a:lnTo>
                    <a:pt x="141" y="389"/>
                  </a:lnTo>
                  <a:lnTo>
                    <a:pt x="122" y="382"/>
                  </a:lnTo>
                  <a:lnTo>
                    <a:pt x="105" y="374"/>
                  </a:lnTo>
                  <a:lnTo>
                    <a:pt x="89" y="363"/>
                  </a:lnTo>
                  <a:lnTo>
                    <a:pt x="73" y="352"/>
                  </a:lnTo>
                  <a:lnTo>
                    <a:pt x="58" y="339"/>
                  </a:lnTo>
                  <a:lnTo>
                    <a:pt x="58" y="339"/>
                  </a:lnTo>
                  <a:lnTo>
                    <a:pt x="45" y="324"/>
                  </a:lnTo>
                  <a:lnTo>
                    <a:pt x="32" y="308"/>
                  </a:lnTo>
                  <a:lnTo>
                    <a:pt x="23" y="291"/>
                  </a:lnTo>
                  <a:lnTo>
                    <a:pt x="15" y="273"/>
                  </a:lnTo>
                  <a:lnTo>
                    <a:pt x="8" y="255"/>
                  </a:lnTo>
                  <a:lnTo>
                    <a:pt x="4" y="237"/>
                  </a:lnTo>
                  <a:lnTo>
                    <a:pt x="1" y="218"/>
                  </a:lnTo>
                  <a:lnTo>
                    <a:pt x="0" y="199"/>
                  </a:lnTo>
                  <a:lnTo>
                    <a:pt x="1" y="180"/>
                  </a:lnTo>
                  <a:lnTo>
                    <a:pt x="4" y="160"/>
                  </a:lnTo>
                  <a:lnTo>
                    <a:pt x="8" y="142"/>
                  </a:lnTo>
                  <a:lnTo>
                    <a:pt x="15" y="124"/>
                  </a:lnTo>
                  <a:lnTo>
                    <a:pt x="23" y="106"/>
                  </a:lnTo>
                  <a:lnTo>
                    <a:pt x="32" y="89"/>
                  </a:lnTo>
                  <a:lnTo>
                    <a:pt x="45" y="74"/>
                  </a:lnTo>
                  <a:lnTo>
                    <a:pt x="58" y="59"/>
                  </a:lnTo>
                  <a:lnTo>
                    <a:pt x="58" y="59"/>
                  </a:lnTo>
                  <a:lnTo>
                    <a:pt x="73" y="45"/>
                  </a:lnTo>
                  <a:lnTo>
                    <a:pt x="89" y="34"/>
                  </a:lnTo>
                  <a:lnTo>
                    <a:pt x="105" y="23"/>
                  </a:lnTo>
                  <a:lnTo>
                    <a:pt x="122" y="15"/>
                  </a:lnTo>
                  <a:lnTo>
                    <a:pt x="141" y="10"/>
                  </a:lnTo>
                  <a:lnTo>
                    <a:pt x="159" y="4"/>
                  </a:lnTo>
                  <a:lnTo>
                    <a:pt x="179" y="1"/>
                  </a:lnTo>
                  <a:lnTo>
                    <a:pt x="198" y="0"/>
                  </a:lnTo>
                  <a:lnTo>
                    <a:pt x="198" y="0"/>
                  </a:lnTo>
                  <a:lnTo>
                    <a:pt x="218" y="1"/>
                  </a:lnTo>
                  <a:lnTo>
                    <a:pt x="237" y="4"/>
                  </a:lnTo>
                  <a:lnTo>
                    <a:pt x="256" y="10"/>
                  </a:lnTo>
                  <a:lnTo>
                    <a:pt x="274" y="15"/>
                  </a:lnTo>
                  <a:lnTo>
                    <a:pt x="292" y="23"/>
                  </a:lnTo>
                  <a:lnTo>
                    <a:pt x="309" y="34"/>
                  </a:lnTo>
                  <a:lnTo>
                    <a:pt x="324" y="45"/>
                  </a:lnTo>
                  <a:lnTo>
                    <a:pt x="339" y="59"/>
                  </a:lnTo>
                  <a:lnTo>
                    <a:pt x="339" y="59"/>
                  </a:lnTo>
                  <a:lnTo>
                    <a:pt x="353" y="74"/>
                  </a:lnTo>
                  <a:lnTo>
                    <a:pt x="364" y="89"/>
                  </a:lnTo>
                  <a:lnTo>
                    <a:pt x="373" y="106"/>
                  </a:lnTo>
                  <a:lnTo>
                    <a:pt x="383" y="124"/>
                  </a:lnTo>
                  <a:lnTo>
                    <a:pt x="388" y="142"/>
                  </a:lnTo>
                  <a:lnTo>
                    <a:pt x="393" y="160"/>
                  </a:lnTo>
                  <a:lnTo>
                    <a:pt x="395" y="180"/>
                  </a:lnTo>
                  <a:lnTo>
                    <a:pt x="396" y="199"/>
                  </a:lnTo>
                  <a:lnTo>
                    <a:pt x="395" y="218"/>
                  </a:lnTo>
                  <a:lnTo>
                    <a:pt x="393" y="237"/>
                  </a:lnTo>
                  <a:lnTo>
                    <a:pt x="388" y="255"/>
                  </a:lnTo>
                  <a:lnTo>
                    <a:pt x="383" y="273"/>
                  </a:lnTo>
                  <a:lnTo>
                    <a:pt x="373" y="291"/>
                  </a:lnTo>
                  <a:lnTo>
                    <a:pt x="364" y="308"/>
                  </a:lnTo>
                  <a:lnTo>
                    <a:pt x="353" y="324"/>
                  </a:lnTo>
                  <a:lnTo>
                    <a:pt x="339" y="339"/>
                  </a:lnTo>
                  <a:lnTo>
                    <a:pt x="339" y="339"/>
                  </a:lnTo>
                  <a:lnTo>
                    <a:pt x="324" y="352"/>
                  </a:lnTo>
                  <a:lnTo>
                    <a:pt x="309" y="363"/>
                  </a:lnTo>
                  <a:lnTo>
                    <a:pt x="292" y="374"/>
                  </a:lnTo>
                  <a:lnTo>
                    <a:pt x="274" y="382"/>
                  </a:lnTo>
                  <a:lnTo>
                    <a:pt x="256" y="389"/>
                  </a:lnTo>
                  <a:lnTo>
                    <a:pt x="237" y="393"/>
                  </a:lnTo>
                  <a:lnTo>
                    <a:pt x="218" y="396"/>
                  </a:lnTo>
                  <a:lnTo>
                    <a:pt x="198" y="397"/>
                  </a:lnTo>
                  <a:lnTo>
                    <a:pt x="198" y="397"/>
                  </a:lnTo>
                  <a:close/>
                  <a:moveTo>
                    <a:pt x="198" y="11"/>
                  </a:moveTo>
                  <a:lnTo>
                    <a:pt x="198" y="11"/>
                  </a:lnTo>
                  <a:lnTo>
                    <a:pt x="180" y="12"/>
                  </a:lnTo>
                  <a:lnTo>
                    <a:pt x="161" y="15"/>
                  </a:lnTo>
                  <a:lnTo>
                    <a:pt x="144" y="19"/>
                  </a:lnTo>
                  <a:lnTo>
                    <a:pt x="127" y="26"/>
                  </a:lnTo>
                  <a:lnTo>
                    <a:pt x="111" y="34"/>
                  </a:lnTo>
                  <a:lnTo>
                    <a:pt x="95" y="43"/>
                  </a:lnTo>
                  <a:lnTo>
                    <a:pt x="80" y="53"/>
                  </a:lnTo>
                  <a:lnTo>
                    <a:pt x="66" y="66"/>
                  </a:lnTo>
                  <a:lnTo>
                    <a:pt x="66" y="66"/>
                  </a:lnTo>
                  <a:lnTo>
                    <a:pt x="53" y="80"/>
                  </a:lnTo>
                  <a:lnTo>
                    <a:pt x="42" y="96"/>
                  </a:lnTo>
                  <a:lnTo>
                    <a:pt x="32" y="111"/>
                  </a:lnTo>
                  <a:lnTo>
                    <a:pt x="24" y="128"/>
                  </a:lnTo>
                  <a:lnTo>
                    <a:pt x="19" y="146"/>
                  </a:lnTo>
                  <a:lnTo>
                    <a:pt x="14" y="163"/>
                  </a:lnTo>
                  <a:lnTo>
                    <a:pt x="12" y="181"/>
                  </a:lnTo>
                  <a:lnTo>
                    <a:pt x="12" y="199"/>
                  </a:lnTo>
                  <a:lnTo>
                    <a:pt x="12" y="217"/>
                  </a:lnTo>
                  <a:lnTo>
                    <a:pt x="14" y="234"/>
                  </a:lnTo>
                  <a:lnTo>
                    <a:pt x="19" y="253"/>
                  </a:lnTo>
                  <a:lnTo>
                    <a:pt x="24" y="269"/>
                  </a:lnTo>
                  <a:lnTo>
                    <a:pt x="32" y="286"/>
                  </a:lnTo>
                  <a:lnTo>
                    <a:pt x="42" y="302"/>
                  </a:lnTo>
                  <a:lnTo>
                    <a:pt x="53" y="317"/>
                  </a:lnTo>
                  <a:lnTo>
                    <a:pt x="66" y="331"/>
                  </a:lnTo>
                  <a:lnTo>
                    <a:pt x="66" y="331"/>
                  </a:lnTo>
                  <a:lnTo>
                    <a:pt x="80" y="344"/>
                  </a:lnTo>
                  <a:lnTo>
                    <a:pt x="95" y="355"/>
                  </a:lnTo>
                  <a:lnTo>
                    <a:pt x="111" y="364"/>
                  </a:lnTo>
                  <a:lnTo>
                    <a:pt x="127" y="372"/>
                  </a:lnTo>
                  <a:lnTo>
                    <a:pt x="144" y="378"/>
                  </a:lnTo>
                  <a:lnTo>
                    <a:pt x="161" y="383"/>
                  </a:lnTo>
                  <a:lnTo>
                    <a:pt x="180" y="385"/>
                  </a:lnTo>
                  <a:lnTo>
                    <a:pt x="198" y="386"/>
                  </a:lnTo>
                  <a:lnTo>
                    <a:pt x="198" y="386"/>
                  </a:lnTo>
                  <a:lnTo>
                    <a:pt x="217" y="385"/>
                  </a:lnTo>
                  <a:lnTo>
                    <a:pt x="235" y="383"/>
                  </a:lnTo>
                  <a:lnTo>
                    <a:pt x="254" y="378"/>
                  </a:lnTo>
                  <a:lnTo>
                    <a:pt x="270" y="372"/>
                  </a:lnTo>
                  <a:lnTo>
                    <a:pt x="287" y="364"/>
                  </a:lnTo>
                  <a:lnTo>
                    <a:pt x="302" y="355"/>
                  </a:lnTo>
                  <a:lnTo>
                    <a:pt x="317" y="344"/>
                  </a:lnTo>
                  <a:lnTo>
                    <a:pt x="331" y="331"/>
                  </a:lnTo>
                  <a:lnTo>
                    <a:pt x="331" y="331"/>
                  </a:lnTo>
                  <a:lnTo>
                    <a:pt x="343" y="317"/>
                  </a:lnTo>
                  <a:lnTo>
                    <a:pt x="355" y="302"/>
                  </a:lnTo>
                  <a:lnTo>
                    <a:pt x="364" y="286"/>
                  </a:lnTo>
                  <a:lnTo>
                    <a:pt x="372" y="269"/>
                  </a:lnTo>
                  <a:lnTo>
                    <a:pt x="378" y="253"/>
                  </a:lnTo>
                  <a:lnTo>
                    <a:pt x="383" y="234"/>
                  </a:lnTo>
                  <a:lnTo>
                    <a:pt x="385" y="217"/>
                  </a:lnTo>
                  <a:lnTo>
                    <a:pt x="386" y="199"/>
                  </a:lnTo>
                  <a:lnTo>
                    <a:pt x="385" y="181"/>
                  </a:lnTo>
                  <a:lnTo>
                    <a:pt x="383" y="163"/>
                  </a:lnTo>
                  <a:lnTo>
                    <a:pt x="378" y="146"/>
                  </a:lnTo>
                  <a:lnTo>
                    <a:pt x="372" y="128"/>
                  </a:lnTo>
                  <a:lnTo>
                    <a:pt x="364" y="111"/>
                  </a:lnTo>
                  <a:lnTo>
                    <a:pt x="355" y="96"/>
                  </a:lnTo>
                  <a:lnTo>
                    <a:pt x="343" y="80"/>
                  </a:lnTo>
                  <a:lnTo>
                    <a:pt x="331" y="66"/>
                  </a:lnTo>
                  <a:lnTo>
                    <a:pt x="331" y="66"/>
                  </a:lnTo>
                  <a:lnTo>
                    <a:pt x="317" y="53"/>
                  </a:lnTo>
                  <a:lnTo>
                    <a:pt x="302" y="43"/>
                  </a:lnTo>
                  <a:lnTo>
                    <a:pt x="287" y="34"/>
                  </a:lnTo>
                  <a:lnTo>
                    <a:pt x="270" y="26"/>
                  </a:lnTo>
                  <a:lnTo>
                    <a:pt x="254" y="19"/>
                  </a:lnTo>
                  <a:lnTo>
                    <a:pt x="235" y="15"/>
                  </a:lnTo>
                  <a:lnTo>
                    <a:pt x="217" y="12"/>
                  </a:lnTo>
                  <a:lnTo>
                    <a:pt x="198" y="11"/>
                  </a:lnTo>
                  <a:lnTo>
                    <a:pt x="19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p:cNvSpPr>
              <a:spLocks noEditPoints="1"/>
            </p:cNvSpPr>
            <p:nvPr userDrawn="1"/>
          </p:nvSpPr>
          <p:spPr bwMode="auto">
            <a:xfrm>
              <a:off x="2688" y="1981"/>
              <a:ext cx="167" cy="167"/>
            </a:xfrm>
            <a:custGeom>
              <a:avLst/>
              <a:gdLst>
                <a:gd name="T0" fmla="*/ 151 w 334"/>
                <a:gd name="T1" fmla="*/ 335 h 335"/>
                <a:gd name="T2" fmla="*/ 104 w 334"/>
                <a:gd name="T3" fmla="*/ 322 h 335"/>
                <a:gd name="T4" fmla="*/ 61 w 334"/>
                <a:gd name="T5" fmla="*/ 298 h 335"/>
                <a:gd name="T6" fmla="*/ 38 w 334"/>
                <a:gd name="T7" fmla="*/ 274 h 335"/>
                <a:gd name="T8" fmla="*/ 13 w 334"/>
                <a:gd name="T9" fmla="*/ 232 h 335"/>
                <a:gd name="T10" fmla="*/ 1 w 334"/>
                <a:gd name="T11" fmla="*/ 185 h 335"/>
                <a:gd name="T12" fmla="*/ 1 w 334"/>
                <a:gd name="T13" fmla="*/ 151 h 335"/>
                <a:gd name="T14" fmla="*/ 13 w 334"/>
                <a:gd name="T15" fmla="*/ 104 h 335"/>
                <a:gd name="T16" fmla="*/ 38 w 334"/>
                <a:gd name="T17" fmla="*/ 61 h 335"/>
                <a:gd name="T18" fmla="*/ 61 w 334"/>
                <a:gd name="T19" fmla="*/ 38 h 335"/>
                <a:gd name="T20" fmla="*/ 104 w 334"/>
                <a:gd name="T21" fmla="*/ 13 h 335"/>
                <a:gd name="T22" fmla="*/ 151 w 334"/>
                <a:gd name="T23" fmla="*/ 2 h 335"/>
                <a:gd name="T24" fmla="*/ 185 w 334"/>
                <a:gd name="T25" fmla="*/ 2 h 335"/>
                <a:gd name="T26" fmla="*/ 232 w 334"/>
                <a:gd name="T27" fmla="*/ 13 h 335"/>
                <a:gd name="T28" fmla="*/ 273 w 334"/>
                <a:gd name="T29" fmla="*/ 38 h 335"/>
                <a:gd name="T30" fmla="*/ 297 w 334"/>
                <a:gd name="T31" fmla="*/ 61 h 335"/>
                <a:gd name="T32" fmla="*/ 322 w 334"/>
                <a:gd name="T33" fmla="*/ 104 h 335"/>
                <a:gd name="T34" fmla="*/ 334 w 334"/>
                <a:gd name="T35" fmla="*/ 151 h 335"/>
                <a:gd name="T36" fmla="*/ 334 w 334"/>
                <a:gd name="T37" fmla="*/ 185 h 335"/>
                <a:gd name="T38" fmla="*/ 322 w 334"/>
                <a:gd name="T39" fmla="*/ 232 h 335"/>
                <a:gd name="T40" fmla="*/ 297 w 334"/>
                <a:gd name="T41" fmla="*/ 274 h 335"/>
                <a:gd name="T42" fmla="*/ 273 w 334"/>
                <a:gd name="T43" fmla="*/ 298 h 335"/>
                <a:gd name="T44" fmla="*/ 232 w 334"/>
                <a:gd name="T45" fmla="*/ 322 h 335"/>
                <a:gd name="T46" fmla="*/ 185 w 334"/>
                <a:gd name="T47" fmla="*/ 335 h 335"/>
                <a:gd name="T48" fmla="*/ 167 w 334"/>
                <a:gd name="T49" fmla="*/ 11 h 335"/>
                <a:gd name="T50" fmla="*/ 136 w 334"/>
                <a:gd name="T51" fmla="*/ 14 h 335"/>
                <a:gd name="T52" fmla="*/ 94 w 334"/>
                <a:gd name="T53" fmla="*/ 29 h 335"/>
                <a:gd name="T54" fmla="*/ 57 w 334"/>
                <a:gd name="T55" fmla="*/ 57 h 335"/>
                <a:gd name="T56" fmla="*/ 37 w 334"/>
                <a:gd name="T57" fmla="*/ 81 h 335"/>
                <a:gd name="T58" fmla="*/ 18 w 334"/>
                <a:gd name="T59" fmla="*/ 123 h 335"/>
                <a:gd name="T60" fmla="*/ 11 w 334"/>
                <a:gd name="T61" fmla="*/ 168 h 335"/>
                <a:gd name="T62" fmla="*/ 14 w 334"/>
                <a:gd name="T63" fmla="*/ 199 h 335"/>
                <a:gd name="T64" fmla="*/ 29 w 334"/>
                <a:gd name="T65" fmla="*/ 241 h 335"/>
                <a:gd name="T66" fmla="*/ 57 w 334"/>
                <a:gd name="T67" fmla="*/ 278 h 335"/>
                <a:gd name="T68" fmla="*/ 81 w 334"/>
                <a:gd name="T69" fmla="*/ 298 h 335"/>
                <a:gd name="T70" fmla="*/ 122 w 334"/>
                <a:gd name="T71" fmla="*/ 317 h 335"/>
                <a:gd name="T72" fmla="*/ 167 w 334"/>
                <a:gd name="T73" fmla="*/ 324 h 335"/>
                <a:gd name="T74" fmla="*/ 198 w 334"/>
                <a:gd name="T75" fmla="*/ 321 h 335"/>
                <a:gd name="T76" fmla="*/ 241 w 334"/>
                <a:gd name="T77" fmla="*/ 306 h 335"/>
                <a:gd name="T78" fmla="*/ 278 w 334"/>
                <a:gd name="T79" fmla="*/ 278 h 335"/>
                <a:gd name="T80" fmla="*/ 297 w 334"/>
                <a:gd name="T81" fmla="*/ 255 h 335"/>
                <a:gd name="T82" fmla="*/ 317 w 334"/>
                <a:gd name="T83" fmla="*/ 214 h 335"/>
                <a:gd name="T84" fmla="*/ 324 w 334"/>
                <a:gd name="T85" fmla="*/ 168 h 335"/>
                <a:gd name="T86" fmla="*/ 320 w 334"/>
                <a:gd name="T87" fmla="*/ 136 h 335"/>
                <a:gd name="T88" fmla="*/ 306 w 334"/>
                <a:gd name="T89" fmla="*/ 94 h 335"/>
                <a:gd name="T90" fmla="*/ 278 w 334"/>
                <a:gd name="T91" fmla="*/ 57 h 335"/>
                <a:gd name="T92" fmla="*/ 254 w 334"/>
                <a:gd name="T93" fmla="*/ 37 h 335"/>
                <a:gd name="T94" fmla="*/ 213 w 334"/>
                <a:gd name="T95" fmla="*/ 18 h 335"/>
                <a:gd name="T96" fmla="*/ 167 w 334"/>
                <a:gd name="T97" fmla="*/ 1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35">
                  <a:moveTo>
                    <a:pt x="167" y="335"/>
                  </a:moveTo>
                  <a:lnTo>
                    <a:pt x="167" y="335"/>
                  </a:lnTo>
                  <a:lnTo>
                    <a:pt x="151" y="335"/>
                  </a:lnTo>
                  <a:lnTo>
                    <a:pt x="135" y="332"/>
                  </a:lnTo>
                  <a:lnTo>
                    <a:pt x="119" y="328"/>
                  </a:lnTo>
                  <a:lnTo>
                    <a:pt x="104" y="322"/>
                  </a:lnTo>
                  <a:lnTo>
                    <a:pt x="89" y="315"/>
                  </a:lnTo>
                  <a:lnTo>
                    <a:pt x="75" y="307"/>
                  </a:lnTo>
                  <a:lnTo>
                    <a:pt x="61" y="298"/>
                  </a:lnTo>
                  <a:lnTo>
                    <a:pt x="49" y="286"/>
                  </a:lnTo>
                  <a:lnTo>
                    <a:pt x="49" y="286"/>
                  </a:lnTo>
                  <a:lnTo>
                    <a:pt x="38" y="274"/>
                  </a:lnTo>
                  <a:lnTo>
                    <a:pt x="28" y="261"/>
                  </a:lnTo>
                  <a:lnTo>
                    <a:pt x="20" y="247"/>
                  </a:lnTo>
                  <a:lnTo>
                    <a:pt x="13" y="232"/>
                  </a:lnTo>
                  <a:lnTo>
                    <a:pt x="7" y="216"/>
                  </a:lnTo>
                  <a:lnTo>
                    <a:pt x="4" y="201"/>
                  </a:lnTo>
                  <a:lnTo>
                    <a:pt x="1" y="185"/>
                  </a:lnTo>
                  <a:lnTo>
                    <a:pt x="0" y="168"/>
                  </a:lnTo>
                  <a:lnTo>
                    <a:pt x="0" y="168"/>
                  </a:lnTo>
                  <a:lnTo>
                    <a:pt x="1" y="151"/>
                  </a:lnTo>
                  <a:lnTo>
                    <a:pt x="4" y="135"/>
                  </a:lnTo>
                  <a:lnTo>
                    <a:pt x="7" y="119"/>
                  </a:lnTo>
                  <a:lnTo>
                    <a:pt x="13" y="104"/>
                  </a:lnTo>
                  <a:lnTo>
                    <a:pt x="20" y="89"/>
                  </a:lnTo>
                  <a:lnTo>
                    <a:pt x="28" y="75"/>
                  </a:lnTo>
                  <a:lnTo>
                    <a:pt x="38" y="61"/>
                  </a:lnTo>
                  <a:lnTo>
                    <a:pt x="49" y="49"/>
                  </a:lnTo>
                  <a:lnTo>
                    <a:pt x="49" y="49"/>
                  </a:lnTo>
                  <a:lnTo>
                    <a:pt x="61" y="38"/>
                  </a:lnTo>
                  <a:lnTo>
                    <a:pt x="75" y="28"/>
                  </a:lnTo>
                  <a:lnTo>
                    <a:pt x="89" y="20"/>
                  </a:lnTo>
                  <a:lnTo>
                    <a:pt x="104" y="13"/>
                  </a:lnTo>
                  <a:lnTo>
                    <a:pt x="119" y="7"/>
                  </a:lnTo>
                  <a:lnTo>
                    <a:pt x="135" y="4"/>
                  </a:lnTo>
                  <a:lnTo>
                    <a:pt x="151" y="2"/>
                  </a:lnTo>
                  <a:lnTo>
                    <a:pt x="167" y="0"/>
                  </a:lnTo>
                  <a:lnTo>
                    <a:pt x="167" y="0"/>
                  </a:lnTo>
                  <a:lnTo>
                    <a:pt x="185" y="2"/>
                  </a:lnTo>
                  <a:lnTo>
                    <a:pt x="201" y="4"/>
                  </a:lnTo>
                  <a:lnTo>
                    <a:pt x="216" y="7"/>
                  </a:lnTo>
                  <a:lnTo>
                    <a:pt x="232" y="13"/>
                  </a:lnTo>
                  <a:lnTo>
                    <a:pt x="247" y="20"/>
                  </a:lnTo>
                  <a:lnTo>
                    <a:pt x="261" y="28"/>
                  </a:lnTo>
                  <a:lnTo>
                    <a:pt x="273" y="38"/>
                  </a:lnTo>
                  <a:lnTo>
                    <a:pt x="286" y="49"/>
                  </a:lnTo>
                  <a:lnTo>
                    <a:pt x="286" y="49"/>
                  </a:lnTo>
                  <a:lnTo>
                    <a:pt x="297" y="61"/>
                  </a:lnTo>
                  <a:lnTo>
                    <a:pt x="307" y="75"/>
                  </a:lnTo>
                  <a:lnTo>
                    <a:pt x="315" y="89"/>
                  </a:lnTo>
                  <a:lnTo>
                    <a:pt x="322" y="104"/>
                  </a:lnTo>
                  <a:lnTo>
                    <a:pt x="327" y="119"/>
                  </a:lnTo>
                  <a:lnTo>
                    <a:pt x="332" y="135"/>
                  </a:lnTo>
                  <a:lnTo>
                    <a:pt x="334" y="151"/>
                  </a:lnTo>
                  <a:lnTo>
                    <a:pt x="334" y="168"/>
                  </a:lnTo>
                  <a:lnTo>
                    <a:pt x="334" y="168"/>
                  </a:lnTo>
                  <a:lnTo>
                    <a:pt x="334" y="185"/>
                  </a:lnTo>
                  <a:lnTo>
                    <a:pt x="332" y="201"/>
                  </a:lnTo>
                  <a:lnTo>
                    <a:pt x="327" y="216"/>
                  </a:lnTo>
                  <a:lnTo>
                    <a:pt x="322" y="232"/>
                  </a:lnTo>
                  <a:lnTo>
                    <a:pt x="315" y="247"/>
                  </a:lnTo>
                  <a:lnTo>
                    <a:pt x="307" y="261"/>
                  </a:lnTo>
                  <a:lnTo>
                    <a:pt x="297" y="274"/>
                  </a:lnTo>
                  <a:lnTo>
                    <a:pt x="286" y="286"/>
                  </a:lnTo>
                  <a:lnTo>
                    <a:pt x="286" y="286"/>
                  </a:lnTo>
                  <a:lnTo>
                    <a:pt x="273" y="298"/>
                  </a:lnTo>
                  <a:lnTo>
                    <a:pt x="261" y="307"/>
                  </a:lnTo>
                  <a:lnTo>
                    <a:pt x="247" y="315"/>
                  </a:lnTo>
                  <a:lnTo>
                    <a:pt x="232" y="322"/>
                  </a:lnTo>
                  <a:lnTo>
                    <a:pt x="216" y="328"/>
                  </a:lnTo>
                  <a:lnTo>
                    <a:pt x="201" y="332"/>
                  </a:lnTo>
                  <a:lnTo>
                    <a:pt x="185" y="335"/>
                  </a:lnTo>
                  <a:lnTo>
                    <a:pt x="167" y="335"/>
                  </a:lnTo>
                  <a:lnTo>
                    <a:pt x="167" y="335"/>
                  </a:lnTo>
                  <a:close/>
                  <a:moveTo>
                    <a:pt x="167" y="11"/>
                  </a:moveTo>
                  <a:lnTo>
                    <a:pt x="167" y="11"/>
                  </a:lnTo>
                  <a:lnTo>
                    <a:pt x="152" y="12"/>
                  </a:lnTo>
                  <a:lnTo>
                    <a:pt x="136" y="14"/>
                  </a:lnTo>
                  <a:lnTo>
                    <a:pt x="122" y="18"/>
                  </a:lnTo>
                  <a:lnTo>
                    <a:pt x="107" y="23"/>
                  </a:lnTo>
                  <a:lnTo>
                    <a:pt x="94" y="29"/>
                  </a:lnTo>
                  <a:lnTo>
                    <a:pt x="81" y="37"/>
                  </a:lnTo>
                  <a:lnTo>
                    <a:pt x="68" y="47"/>
                  </a:lnTo>
                  <a:lnTo>
                    <a:pt x="57" y="57"/>
                  </a:lnTo>
                  <a:lnTo>
                    <a:pt x="57" y="57"/>
                  </a:lnTo>
                  <a:lnTo>
                    <a:pt x="46" y="68"/>
                  </a:lnTo>
                  <a:lnTo>
                    <a:pt x="37" y="81"/>
                  </a:lnTo>
                  <a:lnTo>
                    <a:pt x="29" y="94"/>
                  </a:lnTo>
                  <a:lnTo>
                    <a:pt x="23" y="108"/>
                  </a:lnTo>
                  <a:lnTo>
                    <a:pt x="18" y="123"/>
                  </a:lnTo>
                  <a:lnTo>
                    <a:pt x="14" y="136"/>
                  </a:lnTo>
                  <a:lnTo>
                    <a:pt x="12" y="153"/>
                  </a:lnTo>
                  <a:lnTo>
                    <a:pt x="11" y="168"/>
                  </a:lnTo>
                  <a:lnTo>
                    <a:pt x="11" y="168"/>
                  </a:lnTo>
                  <a:lnTo>
                    <a:pt x="12" y="184"/>
                  </a:lnTo>
                  <a:lnTo>
                    <a:pt x="14" y="199"/>
                  </a:lnTo>
                  <a:lnTo>
                    <a:pt x="18" y="214"/>
                  </a:lnTo>
                  <a:lnTo>
                    <a:pt x="23" y="227"/>
                  </a:lnTo>
                  <a:lnTo>
                    <a:pt x="29" y="241"/>
                  </a:lnTo>
                  <a:lnTo>
                    <a:pt x="37" y="255"/>
                  </a:lnTo>
                  <a:lnTo>
                    <a:pt x="46" y="267"/>
                  </a:lnTo>
                  <a:lnTo>
                    <a:pt x="57" y="278"/>
                  </a:lnTo>
                  <a:lnTo>
                    <a:pt x="57" y="278"/>
                  </a:lnTo>
                  <a:lnTo>
                    <a:pt x="68" y="288"/>
                  </a:lnTo>
                  <a:lnTo>
                    <a:pt x="81" y="298"/>
                  </a:lnTo>
                  <a:lnTo>
                    <a:pt x="94" y="306"/>
                  </a:lnTo>
                  <a:lnTo>
                    <a:pt x="107" y="313"/>
                  </a:lnTo>
                  <a:lnTo>
                    <a:pt x="122" y="317"/>
                  </a:lnTo>
                  <a:lnTo>
                    <a:pt x="136" y="321"/>
                  </a:lnTo>
                  <a:lnTo>
                    <a:pt x="152" y="323"/>
                  </a:lnTo>
                  <a:lnTo>
                    <a:pt x="167" y="324"/>
                  </a:lnTo>
                  <a:lnTo>
                    <a:pt x="167" y="324"/>
                  </a:lnTo>
                  <a:lnTo>
                    <a:pt x="183" y="323"/>
                  </a:lnTo>
                  <a:lnTo>
                    <a:pt x="198" y="321"/>
                  </a:lnTo>
                  <a:lnTo>
                    <a:pt x="213" y="317"/>
                  </a:lnTo>
                  <a:lnTo>
                    <a:pt x="227" y="313"/>
                  </a:lnTo>
                  <a:lnTo>
                    <a:pt x="241" y="306"/>
                  </a:lnTo>
                  <a:lnTo>
                    <a:pt x="254" y="298"/>
                  </a:lnTo>
                  <a:lnTo>
                    <a:pt x="266" y="288"/>
                  </a:lnTo>
                  <a:lnTo>
                    <a:pt x="278" y="278"/>
                  </a:lnTo>
                  <a:lnTo>
                    <a:pt x="278" y="278"/>
                  </a:lnTo>
                  <a:lnTo>
                    <a:pt x="288" y="267"/>
                  </a:lnTo>
                  <a:lnTo>
                    <a:pt x="297" y="255"/>
                  </a:lnTo>
                  <a:lnTo>
                    <a:pt x="306" y="241"/>
                  </a:lnTo>
                  <a:lnTo>
                    <a:pt x="312" y="227"/>
                  </a:lnTo>
                  <a:lnTo>
                    <a:pt x="317" y="214"/>
                  </a:lnTo>
                  <a:lnTo>
                    <a:pt x="320" y="199"/>
                  </a:lnTo>
                  <a:lnTo>
                    <a:pt x="323" y="184"/>
                  </a:lnTo>
                  <a:lnTo>
                    <a:pt x="324" y="168"/>
                  </a:lnTo>
                  <a:lnTo>
                    <a:pt x="324" y="168"/>
                  </a:lnTo>
                  <a:lnTo>
                    <a:pt x="323" y="153"/>
                  </a:lnTo>
                  <a:lnTo>
                    <a:pt x="320" y="136"/>
                  </a:lnTo>
                  <a:lnTo>
                    <a:pt x="317" y="123"/>
                  </a:lnTo>
                  <a:lnTo>
                    <a:pt x="312" y="108"/>
                  </a:lnTo>
                  <a:lnTo>
                    <a:pt x="306" y="94"/>
                  </a:lnTo>
                  <a:lnTo>
                    <a:pt x="297" y="81"/>
                  </a:lnTo>
                  <a:lnTo>
                    <a:pt x="288" y="68"/>
                  </a:lnTo>
                  <a:lnTo>
                    <a:pt x="278" y="57"/>
                  </a:lnTo>
                  <a:lnTo>
                    <a:pt x="278" y="57"/>
                  </a:lnTo>
                  <a:lnTo>
                    <a:pt x="266" y="47"/>
                  </a:lnTo>
                  <a:lnTo>
                    <a:pt x="254" y="37"/>
                  </a:lnTo>
                  <a:lnTo>
                    <a:pt x="241" y="29"/>
                  </a:lnTo>
                  <a:lnTo>
                    <a:pt x="227" y="23"/>
                  </a:lnTo>
                  <a:lnTo>
                    <a:pt x="213" y="18"/>
                  </a:lnTo>
                  <a:lnTo>
                    <a:pt x="198" y="14"/>
                  </a:lnTo>
                  <a:lnTo>
                    <a:pt x="183" y="12"/>
                  </a:lnTo>
                  <a:lnTo>
                    <a:pt x="167" y="11"/>
                  </a:lnTo>
                  <a:lnTo>
                    <a:pt x="16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p:cNvSpPr>
              <a:spLocks/>
            </p:cNvSpPr>
            <p:nvPr userDrawn="1"/>
          </p:nvSpPr>
          <p:spPr bwMode="auto">
            <a:xfrm>
              <a:off x="2684" y="2133"/>
              <a:ext cx="19" cy="19"/>
            </a:xfrm>
            <a:custGeom>
              <a:avLst/>
              <a:gdLst>
                <a:gd name="T0" fmla="*/ 8 w 39"/>
                <a:gd name="T1" fmla="*/ 40 h 40"/>
                <a:gd name="T2" fmla="*/ 0 w 39"/>
                <a:gd name="T3" fmla="*/ 33 h 40"/>
                <a:gd name="T4" fmla="*/ 32 w 39"/>
                <a:gd name="T5" fmla="*/ 0 h 40"/>
                <a:gd name="T6" fmla="*/ 39 w 39"/>
                <a:gd name="T7" fmla="*/ 9 h 40"/>
                <a:gd name="T8" fmla="*/ 8 w 39"/>
                <a:gd name="T9" fmla="*/ 40 h 40"/>
              </a:gdLst>
              <a:ahLst/>
              <a:cxnLst>
                <a:cxn ang="0">
                  <a:pos x="T0" y="T1"/>
                </a:cxn>
                <a:cxn ang="0">
                  <a:pos x="T2" y="T3"/>
                </a:cxn>
                <a:cxn ang="0">
                  <a:pos x="T4" y="T5"/>
                </a:cxn>
                <a:cxn ang="0">
                  <a:pos x="T6" y="T7"/>
                </a:cxn>
                <a:cxn ang="0">
                  <a:pos x="T8" y="T9"/>
                </a:cxn>
              </a:cxnLst>
              <a:rect l="0" t="0" r="r" b="b"/>
              <a:pathLst>
                <a:path w="39" h="40">
                  <a:moveTo>
                    <a:pt x="8" y="40"/>
                  </a:moveTo>
                  <a:lnTo>
                    <a:pt x="0" y="33"/>
                  </a:lnTo>
                  <a:lnTo>
                    <a:pt x="32" y="0"/>
                  </a:lnTo>
                  <a:lnTo>
                    <a:pt x="39" y="9"/>
                  </a:lnTo>
                  <a:lnTo>
                    <a:pt x="8"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p:cNvSpPr>
              <a:spLocks noEditPoints="1"/>
            </p:cNvSpPr>
            <p:nvPr userDrawn="1"/>
          </p:nvSpPr>
          <p:spPr bwMode="auto">
            <a:xfrm>
              <a:off x="2553" y="2144"/>
              <a:ext cx="139" cy="139"/>
            </a:xfrm>
            <a:custGeom>
              <a:avLst/>
              <a:gdLst>
                <a:gd name="T0" fmla="*/ 27 w 278"/>
                <a:gd name="T1" fmla="*/ 279 h 279"/>
                <a:gd name="T2" fmla="*/ 27 w 278"/>
                <a:gd name="T3" fmla="*/ 279 h 279"/>
                <a:gd name="T4" fmla="*/ 20 w 278"/>
                <a:gd name="T5" fmla="*/ 278 h 279"/>
                <a:gd name="T6" fmla="*/ 15 w 278"/>
                <a:gd name="T7" fmla="*/ 275 h 279"/>
                <a:gd name="T8" fmla="*/ 4 w 278"/>
                <a:gd name="T9" fmla="*/ 264 h 279"/>
                <a:gd name="T10" fmla="*/ 4 w 278"/>
                <a:gd name="T11" fmla="*/ 264 h 279"/>
                <a:gd name="T12" fmla="*/ 1 w 278"/>
                <a:gd name="T13" fmla="*/ 258 h 279"/>
                <a:gd name="T14" fmla="*/ 0 w 278"/>
                <a:gd name="T15" fmla="*/ 253 h 279"/>
                <a:gd name="T16" fmla="*/ 0 w 278"/>
                <a:gd name="T17" fmla="*/ 253 h 279"/>
                <a:gd name="T18" fmla="*/ 1 w 278"/>
                <a:gd name="T19" fmla="*/ 246 h 279"/>
                <a:gd name="T20" fmla="*/ 4 w 278"/>
                <a:gd name="T21" fmla="*/ 240 h 279"/>
                <a:gd name="T22" fmla="*/ 239 w 278"/>
                <a:gd name="T23" fmla="*/ 5 h 279"/>
                <a:gd name="T24" fmla="*/ 239 w 278"/>
                <a:gd name="T25" fmla="*/ 5 h 279"/>
                <a:gd name="T26" fmla="*/ 245 w 278"/>
                <a:gd name="T27" fmla="*/ 2 h 279"/>
                <a:gd name="T28" fmla="*/ 252 w 278"/>
                <a:gd name="T29" fmla="*/ 0 h 279"/>
                <a:gd name="T30" fmla="*/ 252 w 278"/>
                <a:gd name="T31" fmla="*/ 0 h 279"/>
                <a:gd name="T32" fmla="*/ 258 w 278"/>
                <a:gd name="T33" fmla="*/ 2 h 279"/>
                <a:gd name="T34" fmla="*/ 263 w 278"/>
                <a:gd name="T35" fmla="*/ 5 h 279"/>
                <a:gd name="T36" fmla="*/ 274 w 278"/>
                <a:gd name="T37" fmla="*/ 15 h 279"/>
                <a:gd name="T38" fmla="*/ 274 w 278"/>
                <a:gd name="T39" fmla="*/ 15 h 279"/>
                <a:gd name="T40" fmla="*/ 276 w 278"/>
                <a:gd name="T41" fmla="*/ 18 h 279"/>
                <a:gd name="T42" fmla="*/ 277 w 278"/>
                <a:gd name="T43" fmla="*/ 21 h 279"/>
                <a:gd name="T44" fmla="*/ 278 w 278"/>
                <a:gd name="T45" fmla="*/ 28 h 279"/>
                <a:gd name="T46" fmla="*/ 277 w 278"/>
                <a:gd name="T47" fmla="*/ 34 h 279"/>
                <a:gd name="T48" fmla="*/ 276 w 278"/>
                <a:gd name="T49" fmla="*/ 37 h 279"/>
                <a:gd name="T50" fmla="*/ 274 w 278"/>
                <a:gd name="T51" fmla="*/ 40 h 279"/>
                <a:gd name="T52" fmla="*/ 39 w 278"/>
                <a:gd name="T53" fmla="*/ 275 h 279"/>
                <a:gd name="T54" fmla="*/ 39 w 278"/>
                <a:gd name="T55" fmla="*/ 275 h 279"/>
                <a:gd name="T56" fmla="*/ 33 w 278"/>
                <a:gd name="T57" fmla="*/ 278 h 279"/>
                <a:gd name="T58" fmla="*/ 27 w 278"/>
                <a:gd name="T59" fmla="*/ 279 h 279"/>
                <a:gd name="T60" fmla="*/ 27 w 278"/>
                <a:gd name="T61" fmla="*/ 279 h 279"/>
                <a:gd name="T62" fmla="*/ 252 w 278"/>
                <a:gd name="T63" fmla="*/ 11 h 279"/>
                <a:gd name="T64" fmla="*/ 252 w 278"/>
                <a:gd name="T65" fmla="*/ 11 h 279"/>
                <a:gd name="T66" fmla="*/ 250 w 278"/>
                <a:gd name="T67" fmla="*/ 12 h 279"/>
                <a:gd name="T68" fmla="*/ 247 w 278"/>
                <a:gd name="T69" fmla="*/ 13 h 279"/>
                <a:gd name="T70" fmla="*/ 12 w 278"/>
                <a:gd name="T71" fmla="*/ 248 h 279"/>
                <a:gd name="T72" fmla="*/ 12 w 278"/>
                <a:gd name="T73" fmla="*/ 248 h 279"/>
                <a:gd name="T74" fmla="*/ 11 w 278"/>
                <a:gd name="T75" fmla="*/ 250 h 279"/>
                <a:gd name="T76" fmla="*/ 10 w 278"/>
                <a:gd name="T77" fmla="*/ 253 h 279"/>
                <a:gd name="T78" fmla="*/ 10 w 278"/>
                <a:gd name="T79" fmla="*/ 253 h 279"/>
                <a:gd name="T80" fmla="*/ 11 w 278"/>
                <a:gd name="T81" fmla="*/ 255 h 279"/>
                <a:gd name="T82" fmla="*/ 12 w 278"/>
                <a:gd name="T83" fmla="*/ 257 h 279"/>
                <a:gd name="T84" fmla="*/ 23 w 278"/>
                <a:gd name="T85" fmla="*/ 267 h 279"/>
                <a:gd name="T86" fmla="*/ 23 w 278"/>
                <a:gd name="T87" fmla="*/ 267 h 279"/>
                <a:gd name="T88" fmla="*/ 25 w 278"/>
                <a:gd name="T89" fmla="*/ 269 h 279"/>
                <a:gd name="T90" fmla="*/ 27 w 278"/>
                <a:gd name="T91" fmla="*/ 269 h 279"/>
                <a:gd name="T92" fmla="*/ 30 w 278"/>
                <a:gd name="T93" fmla="*/ 269 h 279"/>
                <a:gd name="T94" fmla="*/ 31 w 278"/>
                <a:gd name="T95" fmla="*/ 267 h 279"/>
                <a:gd name="T96" fmla="*/ 267 w 278"/>
                <a:gd name="T97" fmla="*/ 31 h 279"/>
                <a:gd name="T98" fmla="*/ 267 w 278"/>
                <a:gd name="T99" fmla="*/ 31 h 279"/>
                <a:gd name="T100" fmla="*/ 268 w 278"/>
                <a:gd name="T101" fmla="*/ 30 h 279"/>
                <a:gd name="T102" fmla="*/ 268 w 278"/>
                <a:gd name="T103" fmla="*/ 28 h 279"/>
                <a:gd name="T104" fmla="*/ 268 w 278"/>
                <a:gd name="T105" fmla="*/ 25 h 279"/>
                <a:gd name="T106" fmla="*/ 267 w 278"/>
                <a:gd name="T107" fmla="*/ 23 h 279"/>
                <a:gd name="T108" fmla="*/ 257 w 278"/>
                <a:gd name="T109" fmla="*/ 13 h 279"/>
                <a:gd name="T110" fmla="*/ 257 w 278"/>
                <a:gd name="T111" fmla="*/ 13 h 279"/>
                <a:gd name="T112" fmla="*/ 254 w 278"/>
                <a:gd name="T113" fmla="*/ 12 h 279"/>
                <a:gd name="T114" fmla="*/ 252 w 278"/>
                <a:gd name="T115" fmla="*/ 11 h 279"/>
                <a:gd name="T116" fmla="*/ 252 w 278"/>
                <a:gd name="T117" fmla="*/ 1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8" h="279">
                  <a:moveTo>
                    <a:pt x="27" y="279"/>
                  </a:moveTo>
                  <a:lnTo>
                    <a:pt x="27" y="279"/>
                  </a:lnTo>
                  <a:lnTo>
                    <a:pt x="20" y="278"/>
                  </a:lnTo>
                  <a:lnTo>
                    <a:pt x="15" y="275"/>
                  </a:lnTo>
                  <a:lnTo>
                    <a:pt x="4" y="264"/>
                  </a:lnTo>
                  <a:lnTo>
                    <a:pt x="4" y="264"/>
                  </a:lnTo>
                  <a:lnTo>
                    <a:pt x="1" y="258"/>
                  </a:lnTo>
                  <a:lnTo>
                    <a:pt x="0" y="253"/>
                  </a:lnTo>
                  <a:lnTo>
                    <a:pt x="0" y="253"/>
                  </a:lnTo>
                  <a:lnTo>
                    <a:pt x="1" y="246"/>
                  </a:lnTo>
                  <a:lnTo>
                    <a:pt x="4" y="240"/>
                  </a:lnTo>
                  <a:lnTo>
                    <a:pt x="239" y="5"/>
                  </a:lnTo>
                  <a:lnTo>
                    <a:pt x="239" y="5"/>
                  </a:lnTo>
                  <a:lnTo>
                    <a:pt x="245" y="2"/>
                  </a:lnTo>
                  <a:lnTo>
                    <a:pt x="252" y="0"/>
                  </a:lnTo>
                  <a:lnTo>
                    <a:pt x="252" y="0"/>
                  </a:lnTo>
                  <a:lnTo>
                    <a:pt x="258" y="2"/>
                  </a:lnTo>
                  <a:lnTo>
                    <a:pt x="263" y="5"/>
                  </a:lnTo>
                  <a:lnTo>
                    <a:pt x="274" y="15"/>
                  </a:lnTo>
                  <a:lnTo>
                    <a:pt x="274" y="15"/>
                  </a:lnTo>
                  <a:lnTo>
                    <a:pt x="276" y="18"/>
                  </a:lnTo>
                  <a:lnTo>
                    <a:pt x="277" y="21"/>
                  </a:lnTo>
                  <a:lnTo>
                    <a:pt x="278" y="28"/>
                  </a:lnTo>
                  <a:lnTo>
                    <a:pt x="277" y="34"/>
                  </a:lnTo>
                  <a:lnTo>
                    <a:pt x="276" y="37"/>
                  </a:lnTo>
                  <a:lnTo>
                    <a:pt x="274" y="40"/>
                  </a:lnTo>
                  <a:lnTo>
                    <a:pt x="39" y="275"/>
                  </a:lnTo>
                  <a:lnTo>
                    <a:pt x="39" y="275"/>
                  </a:lnTo>
                  <a:lnTo>
                    <a:pt x="33" y="278"/>
                  </a:lnTo>
                  <a:lnTo>
                    <a:pt x="27" y="279"/>
                  </a:lnTo>
                  <a:lnTo>
                    <a:pt x="27" y="279"/>
                  </a:lnTo>
                  <a:close/>
                  <a:moveTo>
                    <a:pt x="252" y="11"/>
                  </a:moveTo>
                  <a:lnTo>
                    <a:pt x="252" y="11"/>
                  </a:lnTo>
                  <a:lnTo>
                    <a:pt x="250" y="12"/>
                  </a:lnTo>
                  <a:lnTo>
                    <a:pt x="247" y="13"/>
                  </a:lnTo>
                  <a:lnTo>
                    <a:pt x="12" y="248"/>
                  </a:lnTo>
                  <a:lnTo>
                    <a:pt x="12" y="248"/>
                  </a:lnTo>
                  <a:lnTo>
                    <a:pt x="11" y="250"/>
                  </a:lnTo>
                  <a:lnTo>
                    <a:pt x="10" y="253"/>
                  </a:lnTo>
                  <a:lnTo>
                    <a:pt x="10" y="253"/>
                  </a:lnTo>
                  <a:lnTo>
                    <a:pt x="11" y="255"/>
                  </a:lnTo>
                  <a:lnTo>
                    <a:pt x="12" y="257"/>
                  </a:lnTo>
                  <a:lnTo>
                    <a:pt x="23" y="267"/>
                  </a:lnTo>
                  <a:lnTo>
                    <a:pt x="23" y="267"/>
                  </a:lnTo>
                  <a:lnTo>
                    <a:pt x="25" y="269"/>
                  </a:lnTo>
                  <a:lnTo>
                    <a:pt x="27" y="269"/>
                  </a:lnTo>
                  <a:lnTo>
                    <a:pt x="30" y="269"/>
                  </a:lnTo>
                  <a:lnTo>
                    <a:pt x="31" y="267"/>
                  </a:lnTo>
                  <a:lnTo>
                    <a:pt x="267" y="31"/>
                  </a:lnTo>
                  <a:lnTo>
                    <a:pt x="267" y="31"/>
                  </a:lnTo>
                  <a:lnTo>
                    <a:pt x="268" y="30"/>
                  </a:lnTo>
                  <a:lnTo>
                    <a:pt x="268" y="28"/>
                  </a:lnTo>
                  <a:lnTo>
                    <a:pt x="268" y="25"/>
                  </a:lnTo>
                  <a:lnTo>
                    <a:pt x="267" y="23"/>
                  </a:lnTo>
                  <a:lnTo>
                    <a:pt x="257" y="13"/>
                  </a:lnTo>
                  <a:lnTo>
                    <a:pt x="257" y="13"/>
                  </a:lnTo>
                  <a:lnTo>
                    <a:pt x="254" y="12"/>
                  </a:lnTo>
                  <a:lnTo>
                    <a:pt x="252" y="11"/>
                  </a:lnTo>
                  <a:lnTo>
                    <a:pt x="252"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p:cNvSpPr>
              <a:spLocks noEditPoints="1"/>
            </p:cNvSpPr>
            <p:nvPr userDrawn="1"/>
          </p:nvSpPr>
          <p:spPr bwMode="auto">
            <a:xfrm>
              <a:off x="3802" y="1982"/>
              <a:ext cx="224" cy="303"/>
            </a:xfrm>
            <a:custGeom>
              <a:avLst/>
              <a:gdLst>
                <a:gd name="T0" fmla="*/ 225 w 448"/>
                <a:gd name="T1" fmla="*/ 0 h 607"/>
                <a:gd name="T2" fmla="*/ 180 w 448"/>
                <a:gd name="T3" fmla="*/ 4 h 607"/>
                <a:gd name="T4" fmla="*/ 137 w 448"/>
                <a:gd name="T5" fmla="*/ 17 h 607"/>
                <a:gd name="T6" fmla="*/ 99 w 448"/>
                <a:gd name="T7" fmla="*/ 38 h 607"/>
                <a:gd name="T8" fmla="*/ 66 w 448"/>
                <a:gd name="T9" fmla="*/ 65 h 607"/>
                <a:gd name="T10" fmla="*/ 40 w 448"/>
                <a:gd name="T11" fmla="*/ 99 h 607"/>
                <a:gd name="T12" fmla="*/ 19 w 448"/>
                <a:gd name="T13" fmla="*/ 137 h 607"/>
                <a:gd name="T14" fmla="*/ 5 w 448"/>
                <a:gd name="T15" fmla="*/ 178 h 607"/>
                <a:gd name="T16" fmla="*/ 0 w 448"/>
                <a:gd name="T17" fmla="*/ 223 h 607"/>
                <a:gd name="T18" fmla="*/ 2 w 448"/>
                <a:gd name="T19" fmla="*/ 236 h 607"/>
                <a:gd name="T20" fmla="*/ 6 w 448"/>
                <a:gd name="T21" fmla="*/ 261 h 607"/>
                <a:gd name="T22" fmla="*/ 15 w 448"/>
                <a:gd name="T23" fmla="*/ 290 h 607"/>
                <a:gd name="T24" fmla="*/ 36 w 448"/>
                <a:gd name="T25" fmla="*/ 335 h 607"/>
                <a:gd name="T26" fmla="*/ 72 w 448"/>
                <a:gd name="T27" fmla="*/ 399 h 607"/>
                <a:gd name="T28" fmla="*/ 113 w 448"/>
                <a:gd name="T29" fmla="*/ 462 h 607"/>
                <a:gd name="T30" fmla="*/ 154 w 448"/>
                <a:gd name="T31" fmla="*/ 518 h 607"/>
                <a:gd name="T32" fmla="*/ 215 w 448"/>
                <a:gd name="T33" fmla="*/ 596 h 607"/>
                <a:gd name="T34" fmla="*/ 225 w 448"/>
                <a:gd name="T35" fmla="*/ 607 h 607"/>
                <a:gd name="T36" fmla="*/ 260 w 448"/>
                <a:gd name="T37" fmla="*/ 564 h 607"/>
                <a:gd name="T38" fmla="*/ 316 w 448"/>
                <a:gd name="T39" fmla="*/ 492 h 607"/>
                <a:gd name="T40" fmla="*/ 357 w 448"/>
                <a:gd name="T41" fmla="*/ 431 h 607"/>
                <a:gd name="T42" fmla="*/ 397 w 448"/>
                <a:gd name="T43" fmla="*/ 367 h 607"/>
                <a:gd name="T44" fmla="*/ 428 w 448"/>
                <a:gd name="T45" fmla="*/ 305 h 607"/>
                <a:gd name="T46" fmla="*/ 438 w 448"/>
                <a:gd name="T47" fmla="*/ 275 h 607"/>
                <a:gd name="T48" fmla="*/ 446 w 448"/>
                <a:gd name="T49" fmla="*/ 248 h 607"/>
                <a:gd name="T50" fmla="*/ 448 w 448"/>
                <a:gd name="T51" fmla="*/ 223 h 607"/>
                <a:gd name="T52" fmla="*/ 447 w 448"/>
                <a:gd name="T53" fmla="*/ 200 h 607"/>
                <a:gd name="T54" fmla="*/ 438 w 448"/>
                <a:gd name="T55" fmla="*/ 156 h 607"/>
                <a:gd name="T56" fmla="*/ 421 w 448"/>
                <a:gd name="T57" fmla="*/ 117 h 607"/>
                <a:gd name="T58" fmla="*/ 397 w 448"/>
                <a:gd name="T59" fmla="*/ 81 h 607"/>
                <a:gd name="T60" fmla="*/ 367 w 448"/>
                <a:gd name="T61" fmla="*/ 50 h 607"/>
                <a:gd name="T62" fmla="*/ 331 w 448"/>
                <a:gd name="T63" fmla="*/ 26 h 607"/>
                <a:gd name="T64" fmla="*/ 291 w 448"/>
                <a:gd name="T65" fmla="*/ 10 h 607"/>
                <a:gd name="T66" fmla="*/ 247 w 448"/>
                <a:gd name="T67" fmla="*/ 1 h 607"/>
                <a:gd name="T68" fmla="*/ 225 w 448"/>
                <a:gd name="T69" fmla="*/ 0 h 607"/>
                <a:gd name="T70" fmla="*/ 225 w 448"/>
                <a:gd name="T71" fmla="*/ 288 h 607"/>
                <a:gd name="T72" fmla="*/ 210 w 448"/>
                <a:gd name="T73" fmla="*/ 286 h 607"/>
                <a:gd name="T74" fmla="*/ 197 w 448"/>
                <a:gd name="T75" fmla="*/ 282 h 607"/>
                <a:gd name="T76" fmla="*/ 174 w 448"/>
                <a:gd name="T77" fmla="*/ 267 h 607"/>
                <a:gd name="T78" fmla="*/ 158 w 448"/>
                <a:gd name="T79" fmla="*/ 244 h 607"/>
                <a:gd name="T80" fmla="*/ 155 w 448"/>
                <a:gd name="T81" fmla="*/ 230 h 607"/>
                <a:gd name="T82" fmla="*/ 152 w 448"/>
                <a:gd name="T83" fmla="*/ 216 h 607"/>
                <a:gd name="T84" fmla="*/ 154 w 448"/>
                <a:gd name="T85" fmla="*/ 208 h 607"/>
                <a:gd name="T86" fmla="*/ 156 w 448"/>
                <a:gd name="T87" fmla="*/ 194 h 607"/>
                <a:gd name="T88" fmla="*/ 165 w 448"/>
                <a:gd name="T89" fmla="*/ 176 h 607"/>
                <a:gd name="T90" fmla="*/ 185 w 448"/>
                <a:gd name="T91" fmla="*/ 156 h 607"/>
                <a:gd name="T92" fmla="*/ 203 w 448"/>
                <a:gd name="T93" fmla="*/ 147 h 607"/>
                <a:gd name="T94" fmla="*/ 217 w 448"/>
                <a:gd name="T95" fmla="*/ 145 h 607"/>
                <a:gd name="T96" fmla="*/ 225 w 448"/>
                <a:gd name="T97" fmla="*/ 144 h 607"/>
                <a:gd name="T98" fmla="*/ 239 w 448"/>
                <a:gd name="T99" fmla="*/ 146 h 607"/>
                <a:gd name="T100" fmla="*/ 253 w 448"/>
                <a:gd name="T101" fmla="*/ 149 h 607"/>
                <a:gd name="T102" fmla="*/ 276 w 448"/>
                <a:gd name="T103" fmla="*/ 164 h 607"/>
                <a:gd name="T104" fmla="*/ 291 w 448"/>
                <a:gd name="T105" fmla="*/ 187 h 607"/>
                <a:gd name="T106" fmla="*/ 295 w 448"/>
                <a:gd name="T107" fmla="*/ 201 h 607"/>
                <a:gd name="T108" fmla="*/ 296 w 448"/>
                <a:gd name="T109" fmla="*/ 216 h 607"/>
                <a:gd name="T110" fmla="*/ 296 w 448"/>
                <a:gd name="T111" fmla="*/ 223 h 607"/>
                <a:gd name="T112" fmla="*/ 293 w 448"/>
                <a:gd name="T113" fmla="*/ 237 h 607"/>
                <a:gd name="T114" fmla="*/ 284 w 448"/>
                <a:gd name="T115" fmla="*/ 255 h 607"/>
                <a:gd name="T116" fmla="*/ 265 w 448"/>
                <a:gd name="T117" fmla="*/ 275 h 607"/>
                <a:gd name="T118" fmla="*/ 246 w 448"/>
                <a:gd name="T119" fmla="*/ 284 h 607"/>
                <a:gd name="T120" fmla="*/ 232 w 448"/>
                <a:gd name="T121" fmla="*/ 288 h 607"/>
                <a:gd name="T122" fmla="*/ 225 w 448"/>
                <a:gd name="T123" fmla="*/ 288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8" h="607">
                  <a:moveTo>
                    <a:pt x="225" y="0"/>
                  </a:moveTo>
                  <a:lnTo>
                    <a:pt x="225" y="0"/>
                  </a:lnTo>
                  <a:lnTo>
                    <a:pt x="202" y="1"/>
                  </a:lnTo>
                  <a:lnTo>
                    <a:pt x="180" y="4"/>
                  </a:lnTo>
                  <a:lnTo>
                    <a:pt x="158" y="10"/>
                  </a:lnTo>
                  <a:lnTo>
                    <a:pt x="137" y="17"/>
                  </a:lnTo>
                  <a:lnTo>
                    <a:pt x="118" y="26"/>
                  </a:lnTo>
                  <a:lnTo>
                    <a:pt x="99" y="38"/>
                  </a:lnTo>
                  <a:lnTo>
                    <a:pt x="82" y="50"/>
                  </a:lnTo>
                  <a:lnTo>
                    <a:pt x="66" y="65"/>
                  </a:lnTo>
                  <a:lnTo>
                    <a:pt x="52" y="81"/>
                  </a:lnTo>
                  <a:lnTo>
                    <a:pt x="40" y="99"/>
                  </a:lnTo>
                  <a:lnTo>
                    <a:pt x="28" y="117"/>
                  </a:lnTo>
                  <a:lnTo>
                    <a:pt x="19" y="137"/>
                  </a:lnTo>
                  <a:lnTo>
                    <a:pt x="11" y="156"/>
                  </a:lnTo>
                  <a:lnTo>
                    <a:pt x="5" y="178"/>
                  </a:lnTo>
                  <a:lnTo>
                    <a:pt x="2" y="200"/>
                  </a:lnTo>
                  <a:lnTo>
                    <a:pt x="0" y="223"/>
                  </a:lnTo>
                  <a:lnTo>
                    <a:pt x="0" y="223"/>
                  </a:lnTo>
                  <a:lnTo>
                    <a:pt x="2" y="236"/>
                  </a:lnTo>
                  <a:lnTo>
                    <a:pt x="4" y="248"/>
                  </a:lnTo>
                  <a:lnTo>
                    <a:pt x="6" y="261"/>
                  </a:lnTo>
                  <a:lnTo>
                    <a:pt x="11" y="275"/>
                  </a:lnTo>
                  <a:lnTo>
                    <a:pt x="15" y="290"/>
                  </a:lnTo>
                  <a:lnTo>
                    <a:pt x="21" y="305"/>
                  </a:lnTo>
                  <a:lnTo>
                    <a:pt x="36" y="335"/>
                  </a:lnTo>
                  <a:lnTo>
                    <a:pt x="53" y="367"/>
                  </a:lnTo>
                  <a:lnTo>
                    <a:pt x="72" y="399"/>
                  </a:lnTo>
                  <a:lnTo>
                    <a:pt x="91" y="431"/>
                  </a:lnTo>
                  <a:lnTo>
                    <a:pt x="113" y="462"/>
                  </a:lnTo>
                  <a:lnTo>
                    <a:pt x="134" y="492"/>
                  </a:lnTo>
                  <a:lnTo>
                    <a:pt x="154" y="518"/>
                  </a:lnTo>
                  <a:lnTo>
                    <a:pt x="189" y="564"/>
                  </a:lnTo>
                  <a:lnTo>
                    <a:pt x="215" y="596"/>
                  </a:lnTo>
                  <a:lnTo>
                    <a:pt x="225" y="607"/>
                  </a:lnTo>
                  <a:lnTo>
                    <a:pt x="225" y="607"/>
                  </a:lnTo>
                  <a:lnTo>
                    <a:pt x="234" y="596"/>
                  </a:lnTo>
                  <a:lnTo>
                    <a:pt x="260" y="564"/>
                  </a:lnTo>
                  <a:lnTo>
                    <a:pt x="295" y="518"/>
                  </a:lnTo>
                  <a:lnTo>
                    <a:pt x="316" y="492"/>
                  </a:lnTo>
                  <a:lnTo>
                    <a:pt x="337" y="462"/>
                  </a:lnTo>
                  <a:lnTo>
                    <a:pt x="357" y="431"/>
                  </a:lnTo>
                  <a:lnTo>
                    <a:pt x="377" y="399"/>
                  </a:lnTo>
                  <a:lnTo>
                    <a:pt x="397" y="367"/>
                  </a:lnTo>
                  <a:lnTo>
                    <a:pt x="413" y="335"/>
                  </a:lnTo>
                  <a:lnTo>
                    <a:pt x="428" y="305"/>
                  </a:lnTo>
                  <a:lnTo>
                    <a:pt x="434" y="290"/>
                  </a:lnTo>
                  <a:lnTo>
                    <a:pt x="438" y="275"/>
                  </a:lnTo>
                  <a:lnTo>
                    <a:pt x="443" y="261"/>
                  </a:lnTo>
                  <a:lnTo>
                    <a:pt x="446" y="248"/>
                  </a:lnTo>
                  <a:lnTo>
                    <a:pt x="447" y="236"/>
                  </a:lnTo>
                  <a:lnTo>
                    <a:pt x="448" y="223"/>
                  </a:lnTo>
                  <a:lnTo>
                    <a:pt x="448" y="223"/>
                  </a:lnTo>
                  <a:lnTo>
                    <a:pt x="447" y="200"/>
                  </a:lnTo>
                  <a:lnTo>
                    <a:pt x="444" y="178"/>
                  </a:lnTo>
                  <a:lnTo>
                    <a:pt x="438" y="156"/>
                  </a:lnTo>
                  <a:lnTo>
                    <a:pt x="430" y="137"/>
                  </a:lnTo>
                  <a:lnTo>
                    <a:pt x="421" y="117"/>
                  </a:lnTo>
                  <a:lnTo>
                    <a:pt x="410" y="99"/>
                  </a:lnTo>
                  <a:lnTo>
                    <a:pt x="397" y="81"/>
                  </a:lnTo>
                  <a:lnTo>
                    <a:pt x="383" y="65"/>
                  </a:lnTo>
                  <a:lnTo>
                    <a:pt x="367" y="50"/>
                  </a:lnTo>
                  <a:lnTo>
                    <a:pt x="349" y="38"/>
                  </a:lnTo>
                  <a:lnTo>
                    <a:pt x="331" y="26"/>
                  </a:lnTo>
                  <a:lnTo>
                    <a:pt x="311" y="17"/>
                  </a:lnTo>
                  <a:lnTo>
                    <a:pt x="291" y="10"/>
                  </a:lnTo>
                  <a:lnTo>
                    <a:pt x="270" y="4"/>
                  </a:lnTo>
                  <a:lnTo>
                    <a:pt x="247" y="1"/>
                  </a:lnTo>
                  <a:lnTo>
                    <a:pt x="225" y="0"/>
                  </a:lnTo>
                  <a:lnTo>
                    <a:pt x="225" y="0"/>
                  </a:lnTo>
                  <a:close/>
                  <a:moveTo>
                    <a:pt x="225" y="288"/>
                  </a:moveTo>
                  <a:lnTo>
                    <a:pt x="225" y="288"/>
                  </a:lnTo>
                  <a:lnTo>
                    <a:pt x="217" y="288"/>
                  </a:lnTo>
                  <a:lnTo>
                    <a:pt x="210" y="286"/>
                  </a:lnTo>
                  <a:lnTo>
                    <a:pt x="203" y="284"/>
                  </a:lnTo>
                  <a:lnTo>
                    <a:pt x="197" y="282"/>
                  </a:lnTo>
                  <a:lnTo>
                    <a:pt x="185" y="275"/>
                  </a:lnTo>
                  <a:lnTo>
                    <a:pt x="174" y="267"/>
                  </a:lnTo>
                  <a:lnTo>
                    <a:pt x="165" y="255"/>
                  </a:lnTo>
                  <a:lnTo>
                    <a:pt x="158" y="244"/>
                  </a:lnTo>
                  <a:lnTo>
                    <a:pt x="156" y="237"/>
                  </a:lnTo>
                  <a:lnTo>
                    <a:pt x="155" y="230"/>
                  </a:lnTo>
                  <a:lnTo>
                    <a:pt x="154" y="223"/>
                  </a:lnTo>
                  <a:lnTo>
                    <a:pt x="152" y="216"/>
                  </a:lnTo>
                  <a:lnTo>
                    <a:pt x="152" y="216"/>
                  </a:lnTo>
                  <a:lnTo>
                    <a:pt x="154" y="208"/>
                  </a:lnTo>
                  <a:lnTo>
                    <a:pt x="155" y="201"/>
                  </a:lnTo>
                  <a:lnTo>
                    <a:pt x="156" y="194"/>
                  </a:lnTo>
                  <a:lnTo>
                    <a:pt x="158" y="187"/>
                  </a:lnTo>
                  <a:lnTo>
                    <a:pt x="165" y="176"/>
                  </a:lnTo>
                  <a:lnTo>
                    <a:pt x="174" y="164"/>
                  </a:lnTo>
                  <a:lnTo>
                    <a:pt x="185" y="156"/>
                  </a:lnTo>
                  <a:lnTo>
                    <a:pt x="197" y="149"/>
                  </a:lnTo>
                  <a:lnTo>
                    <a:pt x="203" y="147"/>
                  </a:lnTo>
                  <a:lnTo>
                    <a:pt x="210" y="146"/>
                  </a:lnTo>
                  <a:lnTo>
                    <a:pt x="217" y="145"/>
                  </a:lnTo>
                  <a:lnTo>
                    <a:pt x="225" y="144"/>
                  </a:lnTo>
                  <a:lnTo>
                    <a:pt x="225" y="144"/>
                  </a:lnTo>
                  <a:lnTo>
                    <a:pt x="232" y="145"/>
                  </a:lnTo>
                  <a:lnTo>
                    <a:pt x="239" y="146"/>
                  </a:lnTo>
                  <a:lnTo>
                    <a:pt x="246" y="147"/>
                  </a:lnTo>
                  <a:lnTo>
                    <a:pt x="253" y="149"/>
                  </a:lnTo>
                  <a:lnTo>
                    <a:pt x="265" y="156"/>
                  </a:lnTo>
                  <a:lnTo>
                    <a:pt x="276" y="164"/>
                  </a:lnTo>
                  <a:lnTo>
                    <a:pt x="284" y="176"/>
                  </a:lnTo>
                  <a:lnTo>
                    <a:pt x="291" y="187"/>
                  </a:lnTo>
                  <a:lnTo>
                    <a:pt x="293" y="194"/>
                  </a:lnTo>
                  <a:lnTo>
                    <a:pt x="295" y="201"/>
                  </a:lnTo>
                  <a:lnTo>
                    <a:pt x="296" y="208"/>
                  </a:lnTo>
                  <a:lnTo>
                    <a:pt x="296" y="216"/>
                  </a:lnTo>
                  <a:lnTo>
                    <a:pt x="296" y="216"/>
                  </a:lnTo>
                  <a:lnTo>
                    <a:pt x="296" y="223"/>
                  </a:lnTo>
                  <a:lnTo>
                    <a:pt x="295" y="230"/>
                  </a:lnTo>
                  <a:lnTo>
                    <a:pt x="293" y="237"/>
                  </a:lnTo>
                  <a:lnTo>
                    <a:pt x="291" y="244"/>
                  </a:lnTo>
                  <a:lnTo>
                    <a:pt x="284" y="255"/>
                  </a:lnTo>
                  <a:lnTo>
                    <a:pt x="276" y="267"/>
                  </a:lnTo>
                  <a:lnTo>
                    <a:pt x="265" y="275"/>
                  </a:lnTo>
                  <a:lnTo>
                    <a:pt x="253" y="282"/>
                  </a:lnTo>
                  <a:lnTo>
                    <a:pt x="246" y="284"/>
                  </a:lnTo>
                  <a:lnTo>
                    <a:pt x="239" y="286"/>
                  </a:lnTo>
                  <a:lnTo>
                    <a:pt x="232" y="288"/>
                  </a:lnTo>
                  <a:lnTo>
                    <a:pt x="225" y="288"/>
                  </a:lnTo>
                  <a:lnTo>
                    <a:pt x="225" y="288"/>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4"/>
            <p:cNvSpPr>
              <a:spLocks/>
            </p:cNvSpPr>
            <p:nvPr userDrawn="1"/>
          </p:nvSpPr>
          <p:spPr bwMode="auto">
            <a:xfrm>
              <a:off x="3179" y="2138"/>
              <a:ext cx="294" cy="123"/>
            </a:xfrm>
            <a:custGeom>
              <a:avLst/>
              <a:gdLst>
                <a:gd name="T0" fmla="*/ 587 w 587"/>
                <a:gd name="T1" fmla="*/ 242 h 244"/>
                <a:gd name="T2" fmla="*/ 577 w 587"/>
                <a:gd name="T3" fmla="*/ 226 h 244"/>
                <a:gd name="T4" fmla="*/ 570 w 587"/>
                <a:gd name="T5" fmla="*/ 207 h 244"/>
                <a:gd name="T6" fmla="*/ 562 w 587"/>
                <a:gd name="T7" fmla="*/ 169 h 244"/>
                <a:gd name="T8" fmla="*/ 561 w 587"/>
                <a:gd name="T9" fmla="*/ 138 h 244"/>
                <a:gd name="T10" fmla="*/ 561 w 587"/>
                <a:gd name="T11" fmla="*/ 82 h 244"/>
                <a:gd name="T12" fmla="*/ 560 w 587"/>
                <a:gd name="T13" fmla="*/ 74 h 244"/>
                <a:gd name="T14" fmla="*/ 557 w 587"/>
                <a:gd name="T15" fmla="*/ 58 h 244"/>
                <a:gd name="T16" fmla="*/ 551 w 587"/>
                <a:gd name="T17" fmla="*/ 43 h 244"/>
                <a:gd name="T18" fmla="*/ 541 w 587"/>
                <a:gd name="T19" fmla="*/ 30 h 244"/>
                <a:gd name="T20" fmla="*/ 531 w 587"/>
                <a:gd name="T21" fmla="*/ 18 h 244"/>
                <a:gd name="T22" fmla="*/ 517 w 587"/>
                <a:gd name="T23" fmla="*/ 9 h 244"/>
                <a:gd name="T24" fmla="*/ 502 w 587"/>
                <a:gd name="T25" fmla="*/ 3 h 244"/>
                <a:gd name="T26" fmla="*/ 486 w 587"/>
                <a:gd name="T27" fmla="*/ 0 h 244"/>
                <a:gd name="T28" fmla="*/ 82 w 587"/>
                <a:gd name="T29" fmla="*/ 0 h 244"/>
                <a:gd name="T30" fmla="*/ 74 w 587"/>
                <a:gd name="T31" fmla="*/ 0 h 244"/>
                <a:gd name="T32" fmla="*/ 57 w 587"/>
                <a:gd name="T33" fmla="*/ 3 h 244"/>
                <a:gd name="T34" fmla="*/ 43 w 587"/>
                <a:gd name="T35" fmla="*/ 9 h 244"/>
                <a:gd name="T36" fmla="*/ 30 w 587"/>
                <a:gd name="T37" fmla="*/ 18 h 244"/>
                <a:gd name="T38" fmla="*/ 18 w 587"/>
                <a:gd name="T39" fmla="*/ 30 h 244"/>
                <a:gd name="T40" fmla="*/ 9 w 587"/>
                <a:gd name="T41" fmla="*/ 43 h 244"/>
                <a:gd name="T42" fmla="*/ 3 w 587"/>
                <a:gd name="T43" fmla="*/ 58 h 244"/>
                <a:gd name="T44" fmla="*/ 0 w 587"/>
                <a:gd name="T45" fmla="*/ 74 h 244"/>
                <a:gd name="T46" fmla="*/ 0 w 587"/>
                <a:gd name="T47" fmla="*/ 124 h 244"/>
                <a:gd name="T48" fmla="*/ 0 w 587"/>
                <a:gd name="T49" fmla="*/ 134 h 244"/>
                <a:gd name="T50" fmla="*/ 3 w 587"/>
                <a:gd name="T51" fmla="*/ 150 h 244"/>
                <a:gd name="T52" fmla="*/ 9 w 587"/>
                <a:gd name="T53" fmla="*/ 165 h 244"/>
                <a:gd name="T54" fmla="*/ 18 w 587"/>
                <a:gd name="T55" fmla="*/ 177 h 244"/>
                <a:gd name="T56" fmla="*/ 30 w 587"/>
                <a:gd name="T57" fmla="*/ 189 h 244"/>
                <a:gd name="T58" fmla="*/ 43 w 587"/>
                <a:gd name="T59" fmla="*/ 197 h 244"/>
                <a:gd name="T60" fmla="*/ 57 w 587"/>
                <a:gd name="T61" fmla="*/ 204 h 244"/>
                <a:gd name="T62" fmla="*/ 74 w 587"/>
                <a:gd name="T63" fmla="*/ 207 h 244"/>
                <a:gd name="T64" fmla="*/ 478 w 587"/>
                <a:gd name="T65" fmla="*/ 207 h 244"/>
                <a:gd name="T66" fmla="*/ 486 w 587"/>
                <a:gd name="T67" fmla="*/ 207 h 244"/>
                <a:gd name="T68" fmla="*/ 502 w 587"/>
                <a:gd name="T69" fmla="*/ 204 h 244"/>
                <a:gd name="T70" fmla="*/ 509 w 587"/>
                <a:gd name="T71" fmla="*/ 202 h 244"/>
                <a:gd name="T72" fmla="*/ 531 w 587"/>
                <a:gd name="T73" fmla="*/ 210 h 244"/>
                <a:gd name="T74" fmla="*/ 568 w 587"/>
                <a:gd name="T75" fmla="*/ 230 h 244"/>
                <a:gd name="T76" fmla="*/ 586 w 587"/>
                <a:gd name="T77" fmla="*/ 244 h 244"/>
                <a:gd name="T78" fmla="*/ 587 w 587"/>
                <a:gd name="T79" fmla="*/ 244 h 244"/>
                <a:gd name="T80" fmla="*/ 587 w 587"/>
                <a:gd name="T81" fmla="*/ 24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587" y="242"/>
                  </a:moveTo>
                  <a:lnTo>
                    <a:pt x="587" y="242"/>
                  </a:lnTo>
                  <a:lnTo>
                    <a:pt x="582" y="235"/>
                  </a:lnTo>
                  <a:lnTo>
                    <a:pt x="577" y="226"/>
                  </a:lnTo>
                  <a:lnTo>
                    <a:pt x="574" y="217"/>
                  </a:lnTo>
                  <a:lnTo>
                    <a:pt x="570" y="207"/>
                  </a:lnTo>
                  <a:lnTo>
                    <a:pt x="566" y="188"/>
                  </a:lnTo>
                  <a:lnTo>
                    <a:pt x="562" y="169"/>
                  </a:lnTo>
                  <a:lnTo>
                    <a:pt x="561" y="152"/>
                  </a:lnTo>
                  <a:lnTo>
                    <a:pt x="561" y="138"/>
                  </a:lnTo>
                  <a:lnTo>
                    <a:pt x="561" y="124"/>
                  </a:lnTo>
                  <a:lnTo>
                    <a:pt x="561" y="82"/>
                  </a:lnTo>
                  <a:lnTo>
                    <a:pt x="561" y="82"/>
                  </a:lnTo>
                  <a:lnTo>
                    <a:pt x="560" y="74"/>
                  </a:lnTo>
                  <a:lnTo>
                    <a:pt x="559" y="66"/>
                  </a:lnTo>
                  <a:lnTo>
                    <a:pt x="557" y="58"/>
                  </a:lnTo>
                  <a:lnTo>
                    <a:pt x="554" y="50"/>
                  </a:lnTo>
                  <a:lnTo>
                    <a:pt x="551" y="43"/>
                  </a:lnTo>
                  <a:lnTo>
                    <a:pt x="547" y="36"/>
                  </a:lnTo>
                  <a:lnTo>
                    <a:pt x="541" y="30"/>
                  </a:lnTo>
                  <a:lnTo>
                    <a:pt x="537" y="24"/>
                  </a:lnTo>
                  <a:lnTo>
                    <a:pt x="531" y="18"/>
                  </a:lnTo>
                  <a:lnTo>
                    <a:pt x="524" y="14"/>
                  </a:lnTo>
                  <a:lnTo>
                    <a:pt x="517" y="9"/>
                  </a:lnTo>
                  <a:lnTo>
                    <a:pt x="510" y="6"/>
                  </a:lnTo>
                  <a:lnTo>
                    <a:pt x="502" y="3"/>
                  </a:lnTo>
                  <a:lnTo>
                    <a:pt x="495" y="1"/>
                  </a:lnTo>
                  <a:lnTo>
                    <a:pt x="486" y="0"/>
                  </a:lnTo>
                  <a:lnTo>
                    <a:pt x="478" y="0"/>
                  </a:lnTo>
                  <a:lnTo>
                    <a:pt x="82" y="0"/>
                  </a:lnTo>
                  <a:lnTo>
                    <a:pt x="82" y="0"/>
                  </a:lnTo>
                  <a:lnTo>
                    <a:pt x="74" y="0"/>
                  </a:lnTo>
                  <a:lnTo>
                    <a:pt x="66" y="1"/>
                  </a:lnTo>
                  <a:lnTo>
                    <a:pt x="57" y="3"/>
                  </a:lnTo>
                  <a:lnTo>
                    <a:pt x="49" y="6"/>
                  </a:lnTo>
                  <a:lnTo>
                    <a:pt x="43" y="9"/>
                  </a:lnTo>
                  <a:lnTo>
                    <a:pt x="36" y="14"/>
                  </a:lnTo>
                  <a:lnTo>
                    <a:pt x="30" y="18"/>
                  </a:lnTo>
                  <a:lnTo>
                    <a:pt x="24" y="24"/>
                  </a:lnTo>
                  <a:lnTo>
                    <a:pt x="18" y="30"/>
                  </a:lnTo>
                  <a:lnTo>
                    <a:pt x="14" y="36"/>
                  </a:lnTo>
                  <a:lnTo>
                    <a:pt x="9" y="43"/>
                  </a:lnTo>
                  <a:lnTo>
                    <a:pt x="6" y="50"/>
                  </a:lnTo>
                  <a:lnTo>
                    <a:pt x="3" y="58"/>
                  </a:lnTo>
                  <a:lnTo>
                    <a:pt x="1" y="66"/>
                  </a:lnTo>
                  <a:lnTo>
                    <a:pt x="0" y="74"/>
                  </a:lnTo>
                  <a:lnTo>
                    <a:pt x="0" y="82"/>
                  </a:lnTo>
                  <a:lnTo>
                    <a:pt x="0" y="124"/>
                  </a:lnTo>
                  <a:lnTo>
                    <a:pt x="0" y="124"/>
                  </a:lnTo>
                  <a:lnTo>
                    <a:pt x="0" y="134"/>
                  </a:lnTo>
                  <a:lnTo>
                    <a:pt x="1" y="142"/>
                  </a:lnTo>
                  <a:lnTo>
                    <a:pt x="3" y="150"/>
                  </a:lnTo>
                  <a:lnTo>
                    <a:pt x="6" y="157"/>
                  </a:lnTo>
                  <a:lnTo>
                    <a:pt x="9" y="165"/>
                  </a:lnTo>
                  <a:lnTo>
                    <a:pt x="14" y="171"/>
                  </a:lnTo>
                  <a:lnTo>
                    <a:pt x="18" y="177"/>
                  </a:lnTo>
                  <a:lnTo>
                    <a:pt x="24" y="183"/>
                  </a:lnTo>
                  <a:lnTo>
                    <a:pt x="30" y="189"/>
                  </a:lnTo>
                  <a:lnTo>
                    <a:pt x="36" y="194"/>
                  </a:lnTo>
                  <a:lnTo>
                    <a:pt x="43" y="197"/>
                  </a:lnTo>
                  <a:lnTo>
                    <a:pt x="49" y="200"/>
                  </a:lnTo>
                  <a:lnTo>
                    <a:pt x="57" y="204"/>
                  </a:lnTo>
                  <a:lnTo>
                    <a:pt x="66" y="206"/>
                  </a:lnTo>
                  <a:lnTo>
                    <a:pt x="74" y="207"/>
                  </a:lnTo>
                  <a:lnTo>
                    <a:pt x="82" y="207"/>
                  </a:lnTo>
                  <a:lnTo>
                    <a:pt x="478" y="207"/>
                  </a:lnTo>
                  <a:lnTo>
                    <a:pt x="478" y="207"/>
                  </a:lnTo>
                  <a:lnTo>
                    <a:pt x="486" y="207"/>
                  </a:lnTo>
                  <a:lnTo>
                    <a:pt x="494" y="206"/>
                  </a:lnTo>
                  <a:lnTo>
                    <a:pt x="502" y="204"/>
                  </a:lnTo>
                  <a:lnTo>
                    <a:pt x="509" y="202"/>
                  </a:lnTo>
                  <a:lnTo>
                    <a:pt x="509" y="202"/>
                  </a:lnTo>
                  <a:lnTo>
                    <a:pt x="521" y="205"/>
                  </a:lnTo>
                  <a:lnTo>
                    <a:pt x="531" y="210"/>
                  </a:lnTo>
                  <a:lnTo>
                    <a:pt x="549" y="219"/>
                  </a:lnTo>
                  <a:lnTo>
                    <a:pt x="568" y="230"/>
                  </a:lnTo>
                  <a:lnTo>
                    <a:pt x="586" y="244"/>
                  </a:lnTo>
                  <a:lnTo>
                    <a:pt x="586" y="244"/>
                  </a:lnTo>
                  <a:lnTo>
                    <a:pt x="587" y="244"/>
                  </a:lnTo>
                  <a:lnTo>
                    <a:pt x="587" y="244"/>
                  </a:lnTo>
                  <a:lnTo>
                    <a:pt x="587" y="242"/>
                  </a:lnTo>
                  <a:lnTo>
                    <a:pt x="587" y="242"/>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5"/>
            <p:cNvSpPr>
              <a:spLocks/>
            </p:cNvSpPr>
            <p:nvPr userDrawn="1"/>
          </p:nvSpPr>
          <p:spPr bwMode="auto">
            <a:xfrm>
              <a:off x="3159" y="2004"/>
              <a:ext cx="294" cy="122"/>
            </a:xfrm>
            <a:custGeom>
              <a:avLst/>
              <a:gdLst>
                <a:gd name="T0" fmla="*/ 0 w 587"/>
                <a:gd name="T1" fmla="*/ 243 h 244"/>
                <a:gd name="T2" fmla="*/ 10 w 587"/>
                <a:gd name="T3" fmla="*/ 227 h 244"/>
                <a:gd name="T4" fmla="*/ 17 w 587"/>
                <a:gd name="T5" fmla="*/ 208 h 244"/>
                <a:gd name="T6" fmla="*/ 25 w 587"/>
                <a:gd name="T7" fmla="*/ 170 h 244"/>
                <a:gd name="T8" fmla="*/ 26 w 587"/>
                <a:gd name="T9" fmla="*/ 139 h 244"/>
                <a:gd name="T10" fmla="*/ 26 w 587"/>
                <a:gd name="T11" fmla="*/ 82 h 244"/>
                <a:gd name="T12" fmla="*/ 27 w 587"/>
                <a:gd name="T13" fmla="*/ 74 h 244"/>
                <a:gd name="T14" fmla="*/ 30 w 587"/>
                <a:gd name="T15" fmla="*/ 58 h 244"/>
                <a:gd name="T16" fmla="*/ 36 w 587"/>
                <a:gd name="T17" fmla="*/ 43 h 244"/>
                <a:gd name="T18" fmla="*/ 46 w 587"/>
                <a:gd name="T19" fmla="*/ 29 h 244"/>
                <a:gd name="T20" fmla="*/ 56 w 587"/>
                <a:gd name="T21" fmla="*/ 19 h 244"/>
                <a:gd name="T22" fmla="*/ 70 w 587"/>
                <a:gd name="T23" fmla="*/ 10 h 244"/>
                <a:gd name="T24" fmla="*/ 85 w 587"/>
                <a:gd name="T25" fmla="*/ 4 h 244"/>
                <a:gd name="T26" fmla="*/ 101 w 587"/>
                <a:gd name="T27" fmla="*/ 1 h 244"/>
                <a:gd name="T28" fmla="*/ 505 w 587"/>
                <a:gd name="T29" fmla="*/ 0 h 244"/>
                <a:gd name="T30" fmla="*/ 513 w 587"/>
                <a:gd name="T31" fmla="*/ 1 h 244"/>
                <a:gd name="T32" fmla="*/ 529 w 587"/>
                <a:gd name="T33" fmla="*/ 4 h 244"/>
                <a:gd name="T34" fmla="*/ 544 w 587"/>
                <a:gd name="T35" fmla="*/ 10 h 244"/>
                <a:gd name="T36" fmla="*/ 557 w 587"/>
                <a:gd name="T37" fmla="*/ 19 h 244"/>
                <a:gd name="T38" fmla="*/ 569 w 587"/>
                <a:gd name="T39" fmla="*/ 29 h 244"/>
                <a:gd name="T40" fmla="*/ 578 w 587"/>
                <a:gd name="T41" fmla="*/ 43 h 244"/>
                <a:gd name="T42" fmla="*/ 584 w 587"/>
                <a:gd name="T43" fmla="*/ 58 h 244"/>
                <a:gd name="T44" fmla="*/ 587 w 587"/>
                <a:gd name="T45" fmla="*/ 74 h 244"/>
                <a:gd name="T46" fmla="*/ 587 w 587"/>
                <a:gd name="T47" fmla="*/ 125 h 244"/>
                <a:gd name="T48" fmla="*/ 587 w 587"/>
                <a:gd name="T49" fmla="*/ 133 h 244"/>
                <a:gd name="T50" fmla="*/ 584 w 587"/>
                <a:gd name="T51" fmla="*/ 149 h 244"/>
                <a:gd name="T52" fmla="*/ 578 w 587"/>
                <a:gd name="T53" fmla="*/ 164 h 244"/>
                <a:gd name="T54" fmla="*/ 569 w 587"/>
                <a:gd name="T55" fmla="*/ 178 h 244"/>
                <a:gd name="T56" fmla="*/ 557 w 587"/>
                <a:gd name="T57" fmla="*/ 188 h 244"/>
                <a:gd name="T58" fmla="*/ 544 w 587"/>
                <a:gd name="T59" fmla="*/ 198 h 244"/>
                <a:gd name="T60" fmla="*/ 529 w 587"/>
                <a:gd name="T61" fmla="*/ 205 h 244"/>
                <a:gd name="T62" fmla="*/ 513 w 587"/>
                <a:gd name="T63" fmla="*/ 207 h 244"/>
                <a:gd name="T64" fmla="*/ 109 w 587"/>
                <a:gd name="T65" fmla="*/ 208 h 244"/>
                <a:gd name="T66" fmla="*/ 101 w 587"/>
                <a:gd name="T67" fmla="*/ 207 h 244"/>
                <a:gd name="T68" fmla="*/ 85 w 587"/>
                <a:gd name="T69" fmla="*/ 205 h 244"/>
                <a:gd name="T70" fmla="*/ 78 w 587"/>
                <a:gd name="T71" fmla="*/ 202 h 244"/>
                <a:gd name="T72" fmla="*/ 56 w 587"/>
                <a:gd name="T73" fmla="*/ 209 h 244"/>
                <a:gd name="T74" fmla="*/ 19 w 587"/>
                <a:gd name="T75" fmla="*/ 231 h 244"/>
                <a:gd name="T76" fmla="*/ 1 w 587"/>
                <a:gd name="T77" fmla="*/ 244 h 244"/>
                <a:gd name="T78" fmla="*/ 0 w 587"/>
                <a:gd name="T79" fmla="*/ 244 h 244"/>
                <a:gd name="T80" fmla="*/ 0 w 587"/>
                <a:gd name="T81" fmla="*/ 243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0" y="243"/>
                  </a:moveTo>
                  <a:lnTo>
                    <a:pt x="0" y="243"/>
                  </a:lnTo>
                  <a:lnTo>
                    <a:pt x="5" y="235"/>
                  </a:lnTo>
                  <a:lnTo>
                    <a:pt x="10" y="227"/>
                  </a:lnTo>
                  <a:lnTo>
                    <a:pt x="13" y="217"/>
                  </a:lnTo>
                  <a:lnTo>
                    <a:pt x="17" y="208"/>
                  </a:lnTo>
                  <a:lnTo>
                    <a:pt x="21" y="188"/>
                  </a:lnTo>
                  <a:lnTo>
                    <a:pt x="25" y="170"/>
                  </a:lnTo>
                  <a:lnTo>
                    <a:pt x="26" y="153"/>
                  </a:lnTo>
                  <a:lnTo>
                    <a:pt x="26" y="139"/>
                  </a:lnTo>
                  <a:lnTo>
                    <a:pt x="26" y="125"/>
                  </a:lnTo>
                  <a:lnTo>
                    <a:pt x="26" y="82"/>
                  </a:lnTo>
                  <a:lnTo>
                    <a:pt x="26" y="82"/>
                  </a:lnTo>
                  <a:lnTo>
                    <a:pt x="27" y="74"/>
                  </a:lnTo>
                  <a:lnTo>
                    <a:pt x="28" y="66"/>
                  </a:lnTo>
                  <a:lnTo>
                    <a:pt x="30" y="58"/>
                  </a:lnTo>
                  <a:lnTo>
                    <a:pt x="33" y="50"/>
                  </a:lnTo>
                  <a:lnTo>
                    <a:pt x="36" y="43"/>
                  </a:lnTo>
                  <a:lnTo>
                    <a:pt x="40" y="36"/>
                  </a:lnTo>
                  <a:lnTo>
                    <a:pt x="46" y="29"/>
                  </a:lnTo>
                  <a:lnTo>
                    <a:pt x="50" y="24"/>
                  </a:lnTo>
                  <a:lnTo>
                    <a:pt x="56" y="19"/>
                  </a:lnTo>
                  <a:lnTo>
                    <a:pt x="63" y="14"/>
                  </a:lnTo>
                  <a:lnTo>
                    <a:pt x="70" y="10"/>
                  </a:lnTo>
                  <a:lnTo>
                    <a:pt x="77" y="6"/>
                  </a:lnTo>
                  <a:lnTo>
                    <a:pt x="85" y="4"/>
                  </a:lnTo>
                  <a:lnTo>
                    <a:pt x="92" y="2"/>
                  </a:lnTo>
                  <a:lnTo>
                    <a:pt x="101" y="1"/>
                  </a:lnTo>
                  <a:lnTo>
                    <a:pt x="109" y="0"/>
                  </a:lnTo>
                  <a:lnTo>
                    <a:pt x="505" y="0"/>
                  </a:lnTo>
                  <a:lnTo>
                    <a:pt x="505" y="0"/>
                  </a:lnTo>
                  <a:lnTo>
                    <a:pt x="513" y="1"/>
                  </a:lnTo>
                  <a:lnTo>
                    <a:pt x="521" y="2"/>
                  </a:lnTo>
                  <a:lnTo>
                    <a:pt x="529" y="4"/>
                  </a:lnTo>
                  <a:lnTo>
                    <a:pt x="538" y="6"/>
                  </a:lnTo>
                  <a:lnTo>
                    <a:pt x="544" y="10"/>
                  </a:lnTo>
                  <a:lnTo>
                    <a:pt x="551" y="14"/>
                  </a:lnTo>
                  <a:lnTo>
                    <a:pt x="557" y="19"/>
                  </a:lnTo>
                  <a:lnTo>
                    <a:pt x="563" y="24"/>
                  </a:lnTo>
                  <a:lnTo>
                    <a:pt x="569" y="29"/>
                  </a:lnTo>
                  <a:lnTo>
                    <a:pt x="573" y="36"/>
                  </a:lnTo>
                  <a:lnTo>
                    <a:pt x="578" y="43"/>
                  </a:lnTo>
                  <a:lnTo>
                    <a:pt x="581" y="50"/>
                  </a:lnTo>
                  <a:lnTo>
                    <a:pt x="584" y="58"/>
                  </a:lnTo>
                  <a:lnTo>
                    <a:pt x="586" y="66"/>
                  </a:lnTo>
                  <a:lnTo>
                    <a:pt x="587" y="74"/>
                  </a:lnTo>
                  <a:lnTo>
                    <a:pt x="587" y="82"/>
                  </a:lnTo>
                  <a:lnTo>
                    <a:pt x="587" y="125"/>
                  </a:lnTo>
                  <a:lnTo>
                    <a:pt x="587" y="125"/>
                  </a:lnTo>
                  <a:lnTo>
                    <a:pt x="587" y="133"/>
                  </a:lnTo>
                  <a:lnTo>
                    <a:pt x="586" y="142"/>
                  </a:lnTo>
                  <a:lnTo>
                    <a:pt x="584" y="149"/>
                  </a:lnTo>
                  <a:lnTo>
                    <a:pt x="581" y="157"/>
                  </a:lnTo>
                  <a:lnTo>
                    <a:pt x="578" y="164"/>
                  </a:lnTo>
                  <a:lnTo>
                    <a:pt x="573" y="171"/>
                  </a:lnTo>
                  <a:lnTo>
                    <a:pt x="569" y="178"/>
                  </a:lnTo>
                  <a:lnTo>
                    <a:pt x="563" y="184"/>
                  </a:lnTo>
                  <a:lnTo>
                    <a:pt x="557" y="188"/>
                  </a:lnTo>
                  <a:lnTo>
                    <a:pt x="551" y="194"/>
                  </a:lnTo>
                  <a:lnTo>
                    <a:pt x="544" y="198"/>
                  </a:lnTo>
                  <a:lnTo>
                    <a:pt x="538" y="201"/>
                  </a:lnTo>
                  <a:lnTo>
                    <a:pt x="529" y="205"/>
                  </a:lnTo>
                  <a:lnTo>
                    <a:pt x="521" y="206"/>
                  </a:lnTo>
                  <a:lnTo>
                    <a:pt x="513" y="207"/>
                  </a:lnTo>
                  <a:lnTo>
                    <a:pt x="505" y="208"/>
                  </a:lnTo>
                  <a:lnTo>
                    <a:pt x="109" y="208"/>
                  </a:lnTo>
                  <a:lnTo>
                    <a:pt x="109" y="208"/>
                  </a:lnTo>
                  <a:lnTo>
                    <a:pt x="101" y="207"/>
                  </a:lnTo>
                  <a:lnTo>
                    <a:pt x="93" y="206"/>
                  </a:lnTo>
                  <a:lnTo>
                    <a:pt x="85" y="205"/>
                  </a:lnTo>
                  <a:lnTo>
                    <a:pt x="78" y="202"/>
                  </a:lnTo>
                  <a:lnTo>
                    <a:pt x="78" y="202"/>
                  </a:lnTo>
                  <a:lnTo>
                    <a:pt x="66" y="206"/>
                  </a:lnTo>
                  <a:lnTo>
                    <a:pt x="56" y="209"/>
                  </a:lnTo>
                  <a:lnTo>
                    <a:pt x="38" y="220"/>
                  </a:lnTo>
                  <a:lnTo>
                    <a:pt x="19" y="231"/>
                  </a:lnTo>
                  <a:lnTo>
                    <a:pt x="1" y="244"/>
                  </a:lnTo>
                  <a:lnTo>
                    <a:pt x="1" y="244"/>
                  </a:lnTo>
                  <a:lnTo>
                    <a:pt x="0" y="244"/>
                  </a:lnTo>
                  <a:lnTo>
                    <a:pt x="0" y="244"/>
                  </a:lnTo>
                  <a:lnTo>
                    <a:pt x="0" y="243"/>
                  </a:lnTo>
                  <a:lnTo>
                    <a:pt x="0" y="243"/>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6"/>
            <p:cNvSpPr>
              <a:spLocks/>
            </p:cNvSpPr>
            <p:nvPr userDrawn="1"/>
          </p:nvSpPr>
          <p:spPr bwMode="auto">
            <a:xfrm>
              <a:off x="3276" y="2180"/>
              <a:ext cx="26" cy="26"/>
            </a:xfrm>
            <a:custGeom>
              <a:avLst/>
              <a:gdLst>
                <a:gd name="T0" fmla="*/ 51 w 51"/>
                <a:gd name="T1" fmla="*/ 26 h 52"/>
                <a:gd name="T2" fmla="*/ 51 w 51"/>
                <a:gd name="T3" fmla="*/ 26 h 52"/>
                <a:gd name="T4" fmla="*/ 51 w 51"/>
                <a:gd name="T5" fmla="*/ 31 h 52"/>
                <a:gd name="T6" fmla="*/ 49 w 51"/>
                <a:gd name="T7" fmla="*/ 36 h 52"/>
                <a:gd name="T8" fmla="*/ 47 w 51"/>
                <a:gd name="T9" fmla="*/ 40 h 52"/>
                <a:gd name="T10" fmla="*/ 45 w 51"/>
                <a:gd name="T11" fmla="*/ 44 h 52"/>
                <a:gd name="T12" fmla="*/ 40 w 51"/>
                <a:gd name="T13" fmla="*/ 47 h 52"/>
                <a:gd name="T14" fmla="*/ 36 w 51"/>
                <a:gd name="T15" fmla="*/ 49 h 52"/>
                <a:gd name="T16" fmla="*/ 31 w 51"/>
                <a:gd name="T17" fmla="*/ 52 h 52"/>
                <a:gd name="T18" fmla="*/ 26 w 51"/>
                <a:gd name="T19" fmla="*/ 52 h 52"/>
                <a:gd name="T20" fmla="*/ 26 w 51"/>
                <a:gd name="T21" fmla="*/ 52 h 52"/>
                <a:gd name="T22" fmla="*/ 20 w 51"/>
                <a:gd name="T23" fmla="*/ 52 h 52"/>
                <a:gd name="T24" fmla="*/ 16 w 51"/>
                <a:gd name="T25" fmla="*/ 49 h 52"/>
                <a:gd name="T26" fmla="*/ 11 w 51"/>
                <a:gd name="T27" fmla="*/ 47 h 52"/>
                <a:gd name="T28" fmla="*/ 8 w 51"/>
                <a:gd name="T29" fmla="*/ 44 h 52"/>
                <a:gd name="T30" fmla="*/ 4 w 51"/>
                <a:gd name="T31" fmla="*/ 40 h 52"/>
                <a:gd name="T32" fmla="*/ 2 w 51"/>
                <a:gd name="T33" fmla="*/ 36 h 52"/>
                <a:gd name="T34" fmla="*/ 1 w 51"/>
                <a:gd name="T35" fmla="*/ 31 h 52"/>
                <a:gd name="T36" fmla="*/ 0 w 51"/>
                <a:gd name="T37" fmla="*/ 26 h 52"/>
                <a:gd name="T38" fmla="*/ 0 w 51"/>
                <a:gd name="T39" fmla="*/ 26 h 52"/>
                <a:gd name="T40" fmla="*/ 1 w 51"/>
                <a:gd name="T41" fmla="*/ 21 h 52"/>
                <a:gd name="T42" fmla="*/ 2 w 51"/>
                <a:gd name="T43" fmla="*/ 16 h 52"/>
                <a:gd name="T44" fmla="*/ 4 w 51"/>
                <a:gd name="T45" fmla="*/ 11 h 52"/>
                <a:gd name="T46" fmla="*/ 8 w 51"/>
                <a:gd name="T47" fmla="*/ 8 h 52"/>
                <a:gd name="T48" fmla="*/ 11 w 51"/>
                <a:gd name="T49" fmla="*/ 5 h 52"/>
                <a:gd name="T50" fmla="*/ 16 w 51"/>
                <a:gd name="T51" fmla="*/ 2 h 52"/>
                <a:gd name="T52" fmla="*/ 20 w 51"/>
                <a:gd name="T53" fmla="*/ 1 h 52"/>
                <a:gd name="T54" fmla="*/ 26 w 51"/>
                <a:gd name="T55" fmla="*/ 0 h 52"/>
                <a:gd name="T56" fmla="*/ 26 w 51"/>
                <a:gd name="T57" fmla="*/ 0 h 52"/>
                <a:gd name="T58" fmla="*/ 31 w 51"/>
                <a:gd name="T59" fmla="*/ 1 h 52"/>
                <a:gd name="T60" fmla="*/ 36 w 51"/>
                <a:gd name="T61" fmla="*/ 2 h 52"/>
                <a:gd name="T62" fmla="*/ 40 w 51"/>
                <a:gd name="T63" fmla="*/ 5 h 52"/>
                <a:gd name="T64" fmla="*/ 45 w 51"/>
                <a:gd name="T65" fmla="*/ 8 h 52"/>
                <a:gd name="T66" fmla="*/ 47 w 51"/>
                <a:gd name="T67" fmla="*/ 11 h 52"/>
                <a:gd name="T68" fmla="*/ 49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49" y="36"/>
                  </a:lnTo>
                  <a:lnTo>
                    <a:pt x="47" y="40"/>
                  </a:lnTo>
                  <a:lnTo>
                    <a:pt x="45" y="44"/>
                  </a:lnTo>
                  <a:lnTo>
                    <a:pt x="40" y="47"/>
                  </a:lnTo>
                  <a:lnTo>
                    <a:pt x="36" y="49"/>
                  </a:lnTo>
                  <a:lnTo>
                    <a:pt x="31" y="52"/>
                  </a:lnTo>
                  <a:lnTo>
                    <a:pt x="26" y="52"/>
                  </a:lnTo>
                  <a:lnTo>
                    <a:pt x="26" y="52"/>
                  </a:lnTo>
                  <a:lnTo>
                    <a:pt x="20" y="52"/>
                  </a:lnTo>
                  <a:lnTo>
                    <a:pt x="16" y="49"/>
                  </a:lnTo>
                  <a:lnTo>
                    <a:pt x="11" y="47"/>
                  </a:lnTo>
                  <a:lnTo>
                    <a:pt x="8" y="44"/>
                  </a:lnTo>
                  <a:lnTo>
                    <a:pt x="4" y="40"/>
                  </a:lnTo>
                  <a:lnTo>
                    <a:pt x="2" y="36"/>
                  </a:lnTo>
                  <a:lnTo>
                    <a:pt x="1" y="31"/>
                  </a:lnTo>
                  <a:lnTo>
                    <a:pt x="0" y="26"/>
                  </a:lnTo>
                  <a:lnTo>
                    <a:pt x="0" y="26"/>
                  </a:lnTo>
                  <a:lnTo>
                    <a:pt x="1" y="21"/>
                  </a:lnTo>
                  <a:lnTo>
                    <a:pt x="2" y="16"/>
                  </a:lnTo>
                  <a:lnTo>
                    <a:pt x="4" y="11"/>
                  </a:lnTo>
                  <a:lnTo>
                    <a:pt x="8" y="8"/>
                  </a:lnTo>
                  <a:lnTo>
                    <a:pt x="11" y="5"/>
                  </a:lnTo>
                  <a:lnTo>
                    <a:pt x="16" y="2"/>
                  </a:lnTo>
                  <a:lnTo>
                    <a:pt x="20" y="1"/>
                  </a:lnTo>
                  <a:lnTo>
                    <a:pt x="26" y="0"/>
                  </a:lnTo>
                  <a:lnTo>
                    <a:pt x="26" y="0"/>
                  </a:lnTo>
                  <a:lnTo>
                    <a:pt x="31" y="1"/>
                  </a:lnTo>
                  <a:lnTo>
                    <a:pt x="36" y="2"/>
                  </a:lnTo>
                  <a:lnTo>
                    <a:pt x="40" y="5"/>
                  </a:lnTo>
                  <a:lnTo>
                    <a:pt x="45" y="8"/>
                  </a:lnTo>
                  <a:lnTo>
                    <a:pt x="47" y="11"/>
                  </a:lnTo>
                  <a:lnTo>
                    <a:pt x="49"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7"/>
            <p:cNvSpPr>
              <a:spLocks/>
            </p:cNvSpPr>
            <p:nvPr userDrawn="1"/>
          </p:nvSpPr>
          <p:spPr bwMode="auto">
            <a:xfrm>
              <a:off x="3313" y="2180"/>
              <a:ext cx="25" cy="26"/>
            </a:xfrm>
            <a:custGeom>
              <a:avLst/>
              <a:gdLst>
                <a:gd name="T0" fmla="*/ 51 w 51"/>
                <a:gd name="T1" fmla="*/ 26 h 52"/>
                <a:gd name="T2" fmla="*/ 51 w 51"/>
                <a:gd name="T3" fmla="*/ 26 h 52"/>
                <a:gd name="T4" fmla="*/ 51 w 51"/>
                <a:gd name="T5" fmla="*/ 31 h 52"/>
                <a:gd name="T6" fmla="*/ 50 w 51"/>
                <a:gd name="T7" fmla="*/ 36 h 52"/>
                <a:gd name="T8" fmla="*/ 48 w 51"/>
                <a:gd name="T9" fmla="*/ 40 h 52"/>
                <a:gd name="T10" fmla="*/ 44 w 51"/>
                <a:gd name="T11" fmla="*/ 44 h 52"/>
                <a:gd name="T12" fmla="*/ 41 w 51"/>
                <a:gd name="T13" fmla="*/ 47 h 52"/>
                <a:gd name="T14" fmla="*/ 36 w 51"/>
                <a:gd name="T15" fmla="*/ 49 h 52"/>
                <a:gd name="T16" fmla="*/ 31 w 51"/>
                <a:gd name="T17" fmla="*/ 52 h 52"/>
                <a:gd name="T18" fmla="*/ 26 w 51"/>
                <a:gd name="T19" fmla="*/ 52 h 52"/>
                <a:gd name="T20" fmla="*/ 26 w 51"/>
                <a:gd name="T21" fmla="*/ 52 h 52"/>
                <a:gd name="T22" fmla="*/ 21 w 51"/>
                <a:gd name="T23" fmla="*/ 52 h 52"/>
                <a:gd name="T24" fmla="*/ 15 w 51"/>
                <a:gd name="T25" fmla="*/ 49 h 52"/>
                <a:gd name="T26" fmla="*/ 12 w 51"/>
                <a:gd name="T27" fmla="*/ 47 h 52"/>
                <a:gd name="T28" fmla="*/ 7 w 51"/>
                <a:gd name="T29" fmla="*/ 44 h 52"/>
                <a:gd name="T30" fmla="*/ 4 w 51"/>
                <a:gd name="T31" fmla="*/ 40 h 52"/>
                <a:gd name="T32" fmla="*/ 1 w 51"/>
                <a:gd name="T33" fmla="*/ 36 h 52"/>
                <a:gd name="T34" fmla="*/ 0 w 51"/>
                <a:gd name="T35" fmla="*/ 31 h 52"/>
                <a:gd name="T36" fmla="*/ 0 w 51"/>
                <a:gd name="T37" fmla="*/ 26 h 52"/>
                <a:gd name="T38" fmla="*/ 0 w 51"/>
                <a:gd name="T39" fmla="*/ 26 h 52"/>
                <a:gd name="T40" fmla="*/ 0 w 51"/>
                <a:gd name="T41" fmla="*/ 21 h 52"/>
                <a:gd name="T42" fmla="*/ 1 w 51"/>
                <a:gd name="T43" fmla="*/ 16 h 52"/>
                <a:gd name="T44" fmla="*/ 4 w 51"/>
                <a:gd name="T45" fmla="*/ 11 h 52"/>
                <a:gd name="T46" fmla="*/ 7 w 51"/>
                <a:gd name="T47" fmla="*/ 8 h 52"/>
                <a:gd name="T48" fmla="*/ 12 w 51"/>
                <a:gd name="T49" fmla="*/ 5 h 52"/>
                <a:gd name="T50" fmla="*/ 15 w 51"/>
                <a:gd name="T51" fmla="*/ 2 h 52"/>
                <a:gd name="T52" fmla="*/ 21 w 51"/>
                <a:gd name="T53" fmla="*/ 1 h 52"/>
                <a:gd name="T54" fmla="*/ 26 w 51"/>
                <a:gd name="T55" fmla="*/ 0 h 52"/>
                <a:gd name="T56" fmla="*/ 26 w 51"/>
                <a:gd name="T57" fmla="*/ 0 h 52"/>
                <a:gd name="T58" fmla="*/ 31 w 51"/>
                <a:gd name="T59" fmla="*/ 1 h 52"/>
                <a:gd name="T60" fmla="*/ 36 w 51"/>
                <a:gd name="T61" fmla="*/ 2 h 52"/>
                <a:gd name="T62" fmla="*/ 41 w 51"/>
                <a:gd name="T63" fmla="*/ 5 h 52"/>
                <a:gd name="T64" fmla="*/ 44 w 51"/>
                <a:gd name="T65" fmla="*/ 8 h 52"/>
                <a:gd name="T66" fmla="*/ 48 w 51"/>
                <a:gd name="T67" fmla="*/ 11 h 52"/>
                <a:gd name="T68" fmla="*/ 50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50" y="36"/>
                  </a:lnTo>
                  <a:lnTo>
                    <a:pt x="48" y="40"/>
                  </a:lnTo>
                  <a:lnTo>
                    <a:pt x="44" y="44"/>
                  </a:lnTo>
                  <a:lnTo>
                    <a:pt x="41" y="47"/>
                  </a:lnTo>
                  <a:lnTo>
                    <a:pt x="36" y="49"/>
                  </a:lnTo>
                  <a:lnTo>
                    <a:pt x="31" y="52"/>
                  </a:lnTo>
                  <a:lnTo>
                    <a:pt x="26" y="52"/>
                  </a:lnTo>
                  <a:lnTo>
                    <a:pt x="26" y="52"/>
                  </a:lnTo>
                  <a:lnTo>
                    <a:pt x="21" y="52"/>
                  </a:lnTo>
                  <a:lnTo>
                    <a:pt x="15" y="49"/>
                  </a:lnTo>
                  <a:lnTo>
                    <a:pt x="12" y="47"/>
                  </a:lnTo>
                  <a:lnTo>
                    <a:pt x="7" y="44"/>
                  </a:lnTo>
                  <a:lnTo>
                    <a:pt x="4" y="40"/>
                  </a:lnTo>
                  <a:lnTo>
                    <a:pt x="1" y="36"/>
                  </a:lnTo>
                  <a:lnTo>
                    <a:pt x="0" y="31"/>
                  </a:lnTo>
                  <a:lnTo>
                    <a:pt x="0" y="26"/>
                  </a:lnTo>
                  <a:lnTo>
                    <a:pt x="0" y="26"/>
                  </a:lnTo>
                  <a:lnTo>
                    <a:pt x="0" y="21"/>
                  </a:lnTo>
                  <a:lnTo>
                    <a:pt x="1" y="16"/>
                  </a:lnTo>
                  <a:lnTo>
                    <a:pt x="4" y="11"/>
                  </a:lnTo>
                  <a:lnTo>
                    <a:pt x="7" y="8"/>
                  </a:lnTo>
                  <a:lnTo>
                    <a:pt x="12" y="5"/>
                  </a:lnTo>
                  <a:lnTo>
                    <a:pt x="15" y="2"/>
                  </a:lnTo>
                  <a:lnTo>
                    <a:pt x="21" y="1"/>
                  </a:lnTo>
                  <a:lnTo>
                    <a:pt x="26" y="0"/>
                  </a:lnTo>
                  <a:lnTo>
                    <a:pt x="26" y="0"/>
                  </a:lnTo>
                  <a:lnTo>
                    <a:pt x="31" y="1"/>
                  </a:lnTo>
                  <a:lnTo>
                    <a:pt x="36" y="2"/>
                  </a:lnTo>
                  <a:lnTo>
                    <a:pt x="41" y="5"/>
                  </a:lnTo>
                  <a:lnTo>
                    <a:pt x="44" y="8"/>
                  </a:lnTo>
                  <a:lnTo>
                    <a:pt x="48" y="11"/>
                  </a:lnTo>
                  <a:lnTo>
                    <a:pt x="50"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8"/>
            <p:cNvSpPr>
              <a:spLocks/>
            </p:cNvSpPr>
            <p:nvPr userDrawn="1"/>
          </p:nvSpPr>
          <p:spPr bwMode="auto">
            <a:xfrm>
              <a:off x="3349" y="2180"/>
              <a:ext cx="26" cy="26"/>
            </a:xfrm>
            <a:custGeom>
              <a:avLst/>
              <a:gdLst>
                <a:gd name="T0" fmla="*/ 52 w 52"/>
                <a:gd name="T1" fmla="*/ 26 h 52"/>
                <a:gd name="T2" fmla="*/ 52 w 52"/>
                <a:gd name="T3" fmla="*/ 26 h 52"/>
                <a:gd name="T4" fmla="*/ 51 w 52"/>
                <a:gd name="T5" fmla="*/ 31 h 52"/>
                <a:gd name="T6" fmla="*/ 49 w 52"/>
                <a:gd name="T7" fmla="*/ 36 h 52"/>
                <a:gd name="T8" fmla="*/ 47 w 52"/>
                <a:gd name="T9" fmla="*/ 40 h 52"/>
                <a:gd name="T10" fmla="*/ 44 w 52"/>
                <a:gd name="T11" fmla="*/ 44 h 52"/>
                <a:gd name="T12" fmla="*/ 40 w 52"/>
                <a:gd name="T13" fmla="*/ 47 h 52"/>
                <a:gd name="T14" fmla="*/ 36 w 52"/>
                <a:gd name="T15" fmla="*/ 49 h 52"/>
                <a:gd name="T16" fmla="*/ 31 w 52"/>
                <a:gd name="T17" fmla="*/ 52 h 52"/>
                <a:gd name="T18" fmla="*/ 25 w 52"/>
                <a:gd name="T19" fmla="*/ 52 h 52"/>
                <a:gd name="T20" fmla="*/ 25 w 52"/>
                <a:gd name="T21" fmla="*/ 52 h 52"/>
                <a:gd name="T22" fmla="*/ 21 w 52"/>
                <a:gd name="T23" fmla="*/ 52 h 52"/>
                <a:gd name="T24" fmla="*/ 16 w 52"/>
                <a:gd name="T25" fmla="*/ 49 h 52"/>
                <a:gd name="T26" fmla="*/ 11 w 52"/>
                <a:gd name="T27" fmla="*/ 47 h 52"/>
                <a:gd name="T28" fmla="*/ 7 w 52"/>
                <a:gd name="T29" fmla="*/ 44 h 52"/>
                <a:gd name="T30" fmla="*/ 4 w 52"/>
                <a:gd name="T31" fmla="*/ 40 h 52"/>
                <a:gd name="T32" fmla="*/ 2 w 52"/>
                <a:gd name="T33" fmla="*/ 36 h 52"/>
                <a:gd name="T34" fmla="*/ 0 w 52"/>
                <a:gd name="T35" fmla="*/ 31 h 52"/>
                <a:gd name="T36" fmla="*/ 0 w 52"/>
                <a:gd name="T37" fmla="*/ 26 h 52"/>
                <a:gd name="T38" fmla="*/ 0 w 52"/>
                <a:gd name="T39" fmla="*/ 26 h 52"/>
                <a:gd name="T40" fmla="*/ 0 w 52"/>
                <a:gd name="T41" fmla="*/ 21 h 52"/>
                <a:gd name="T42" fmla="*/ 2 w 52"/>
                <a:gd name="T43" fmla="*/ 16 h 52"/>
                <a:gd name="T44" fmla="*/ 4 w 52"/>
                <a:gd name="T45" fmla="*/ 11 h 52"/>
                <a:gd name="T46" fmla="*/ 7 w 52"/>
                <a:gd name="T47" fmla="*/ 8 h 52"/>
                <a:gd name="T48" fmla="*/ 11 w 52"/>
                <a:gd name="T49" fmla="*/ 5 h 52"/>
                <a:gd name="T50" fmla="*/ 16 w 52"/>
                <a:gd name="T51" fmla="*/ 2 h 52"/>
                <a:gd name="T52" fmla="*/ 21 w 52"/>
                <a:gd name="T53" fmla="*/ 1 h 52"/>
                <a:gd name="T54" fmla="*/ 25 w 52"/>
                <a:gd name="T55" fmla="*/ 0 h 52"/>
                <a:gd name="T56" fmla="*/ 25 w 52"/>
                <a:gd name="T57" fmla="*/ 0 h 52"/>
                <a:gd name="T58" fmla="*/ 31 w 52"/>
                <a:gd name="T59" fmla="*/ 1 h 52"/>
                <a:gd name="T60" fmla="*/ 36 w 52"/>
                <a:gd name="T61" fmla="*/ 2 h 52"/>
                <a:gd name="T62" fmla="*/ 40 w 52"/>
                <a:gd name="T63" fmla="*/ 5 h 52"/>
                <a:gd name="T64" fmla="*/ 44 w 52"/>
                <a:gd name="T65" fmla="*/ 8 h 52"/>
                <a:gd name="T66" fmla="*/ 47 w 52"/>
                <a:gd name="T67" fmla="*/ 11 h 52"/>
                <a:gd name="T68" fmla="*/ 49 w 52"/>
                <a:gd name="T69" fmla="*/ 16 h 52"/>
                <a:gd name="T70" fmla="*/ 51 w 52"/>
                <a:gd name="T71" fmla="*/ 21 h 52"/>
                <a:gd name="T72" fmla="*/ 52 w 52"/>
                <a:gd name="T73" fmla="*/ 26 h 52"/>
                <a:gd name="T74" fmla="*/ 52 w 52"/>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2" h="52">
                  <a:moveTo>
                    <a:pt x="52" y="26"/>
                  </a:moveTo>
                  <a:lnTo>
                    <a:pt x="52" y="26"/>
                  </a:lnTo>
                  <a:lnTo>
                    <a:pt x="51" y="31"/>
                  </a:lnTo>
                  <a:lnTo>
                    <a:pt x="49" y="36"/>
                  </a:lnTo>
                  <a:lnTo>
                    <a:pt x="47" y="40"/>
                  </a:lnTo>
                  <a:lnTo>
                    <a:pt x="44" y="44"/>
                  </a:lnTo>
                  <a:lnTo>
                    <a:pt x="40" y="47"/>
                  </a:lnTo>
                  <a:lnTo>
                    <a:pt x="36" y="49"/>
                  </a:lnTo>
                  <a:lnTo>
                    <a:pt x="31" y="52"/>
                  </a:lnTo>
                  <a:lnTo>
                    <a:pt x="25" y="52"/>
                  </a:lnTo>
                  <a:lnTo>
                    <a:pt x="25" y="52"/>
                  </a:lnTo>
                  <a:lnTo>
                    <a:pt x="21" y="52"/>
                  </a:lnTo>
                  <a:lnTo>
                    <a:pt x="16" y="49"/>
                  </a:lnTo>
                  <a:lnTo>
                    <a:pt x="11" y="47"/>
                  </a:lnTo>
                  <a:lnTo>
                    <a:pt x="7" y="44"/>
                  </a:lnTo>
                  <a:lnTo>
                    <a:pt x="4" y="40"/>
                  </a:lnTo>
                  <a:lnTo>
                    <a:pt x="2" y="36"/>
                  </a:lnTo>
                  <a:lnTo>
                    <a:pt x="0" y="31"/>
                  </a:lnTo>
                  <a:lnTo>
                    <a:pt x="0" y="26"/>
                  </a:lnTo>
                  <a:lnTo>
                    <a:pt x="0" y="26"/>
                  </a:lnTo>
                  <a:lnTo>
                    <a:pt x="0" y="21"/>
                  </a:lnTo>
                  <a:lnTo>
                    <a:pt x="2" y="16"/>
                  </a:lnTo>
                  <a:lnTo>
                    <a:pt x="4" y="11"/>
                  </a:lnTo>
                  <a:lnTo>
                    <a:pt x="7" y="8"/>
                  </a:lnTo>
                  <a:lnTo>
                    <a:pt x="11" y="5"/>
                  </a:lnTo>
                  <a:lnTo>
                    <a:pt x="16" y="2"/>
                  </a:lnTo>
                  <a:lnTo>
                    <a:pt x="21" y="1"/>
                  </a:lnTo>
                  <a:lnTo>
                    <a:pt x="25" y="0"/>
                  </a:lnTo>
                  <a:lnTo>
                    <a:pt x="25" y="0"/>
                  </a:lnTo>
                  <a:lnTo>
                    <a:pt x="31" y="1"/>
                  </a:lnTo>
                  <a:lnTo>
                    <a:pt x="36" y="2"/>
                  </a:lnTo>
                  <a:lnTo>
                    <a:pt x="40" y="5"/>
                  </a:lnTo>
                  <a:lnTo>
                    <a:pt x="44" y="8"/>
                  </a:lnTo>
                  <a:lnTo>
                    <a:pt x="47" y="11"/>
                  </a:lnTo>
                  <a:lnTo>
                    <a:pt x="49" y="16"/>
                  </a:lnTo>
                  <a:lnTo>
                    <a:pt x="51" y="21"/>
                  </a:lnTo>
                  <a:lnTo>
                    <a:pt x="52" y="26"/>
                  </a:lnTo>
                  <a:lnTo>
                    <a:pt x="5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Line 19"/>
            <p:cNvSpPr>
              <a:spLocks noChangeShapeType="1"/>
            </p:cNvSpPr>
            <p:nvPr userDrawn="1"/>
          </p:nvSpPr>
          <p:spPr bwMode="auto">
            <a:xfrm>
              <a:off x="3211" y="2046"/>
              <a:ext cx="206"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20"/>
            <p:cNvSpPr>
              <a:spLocks noChangeShapeType="1"/>
            </p:cNvSpPr>
            <p:nvPr userDrawn="1"/>
          </p:nvSpPr>
          <p:spPr bwMode="auto">
            <a:xfrm>
              <a:off x="3211" y="2075"/>
              <a:ext cx="107"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4" name="Freeform 12"/>
          <p:cNvSpPr>
            <a:spLocks/>
          </p:cNvSpPr>
          <p:nvPr userDrawn="1"/>
        </p:nvSpPr>
        <p:spPr bwMode="auto">
          <a:xfrm>
            <a:off x="0" y="5870877"/>
            <a:ext cx="9144000" cy="988713"/>
          </a:xfrm>
          <a:custGeom>
            <a:avLst/>
            <a:gdLst>
              <a:gd name="T0" fmla="*/ 11520 w 11520"/>
              <a:gd name="T1" fmla="*/ 0 h 933"/>
              <a:gd name="T2" fmla="*/ 0 w 11520"/>
              <a:gd name="T3" fmla="*/ 507 h 933"/>
              <a:gd name="T4" fmla="*/ 0 w 11520"/>
              <a:gd name="T5" fmla="*/ 933 h 933"/>
              <a:gd name="T6" fmla="*/ 11520 w 11520"/>
              <a:gd name="T7" fmla="*/ 933 h 933"/>
              <a:gd name="T8" fmla="*/ 11520 w 11520"/>
              <a:gd name="T9" fmla="*/ 0 h 933"/>
            </a:gdLst>
            <a:ahLst/>
            <a:cxnLst>
              <a:cxn ang="0">
                <a:pos x="T0" y="T1"/>
              </a:cxn>
              <a:cxn ang="0">
                <a:pos x="T2" y="T3"/>
              </a:cxn>
              <a:cxn ang="0">
                <a:pos x="T4" y="T5"/>
              </a:cxn>
              <a:cxn ang="0">
                <a:pos x="T6" y="T7"/>
              </a:cxn>
              <a:cxn ang="0">
                <a:pos x="T8" y="T9"/>
              </a:cxn>
            </a:cxnLst>
            <a:rect l="0" t="0" r="r" b="b"/>
            <a:pathLst>
              <a:path w="11520" h="933">
                <a:moveTo>
                  <a:pt x="11520" y="0"/>
                </a:moveTo>
                <a:lnTo>
                  <a:pt x="0" y="507"/>
                </a:lnTo>
                <a:lnTo>
                  <a:pt x="0" y="933"/>
                </a:lnTo>
                <a:lnTo>
                  <a:pt x="11520" y="933"/>
                </a:lnTo>
                <a:lnTo>
                  <a:pt x="11520" y="0"/>
                </a:lnTo>
                <a:close/>
              </a:path>
            </a:pathLst>
          </a:custGeom>
          <a:solidFill>
            <a:srgbClr val="F3BC21"/>
          </a:solidFill>
          <a:ln>
            <a:noFill/>
          </a:ln>
        </p:spPr>
        <p:txBody>
          <a:bodyPr vert="horz" wrap="square" lIns="91440" tIns="45720" rIns="91440" bIns="45720" numCol="1" anchor="t" anchorCtr="0" compatLnSpc="1">
            <a:prstTxWarp prst="textNoShape">
              <a:avLst/>
            </a:prstTxWarp>
          </a:bodyPr>
          <a:lstStyle/>
          <a:p>
            <a:endParaRPr lang="en-US"/>
          </a:p>
        </p:txBody>
      </p:sp>
      <p:pic>
        <p:nvPicPr>
          <p:cNvPr id="7" name="Picture 3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4941168"/>
            <a:ext cx="2555639" cy="1916832"/>
          </a:xfrm>
          <a:prstGeom prst="rect">
            <a:avLst/>
          </a:prstGeom>
        </p:spPr>
      </p:pic>
      <p:pic>
        <p:nvPicPr>
          <p:cNvPr id="25" name="Picture 2"/>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424737" y="6453336"/>
            <a:ext cx="1719263" cy="41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035187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8" name="Picture 2"/>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7424737" y="6453336"/>
            <a:ext cx="1719263" cy="41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標題版面配置區 1"/>
          <p:cNvSpPr>
            <a:spLocks noGrp="1"/>
          </p:cNvSpPr>
          <p:nvPr>
            <p:ph type="title"/>
          </p:nvPr>
        </p:nvSpPr>
        <p:spPr>
          <a:xfrm>
            <a:off x="457200" y="274638"/>
            <a:ext cx="8229600" cy="922114"/>
          </a:xfrm>
          <a:prstGeom prst="rect">
            <a:avLst/>
          </a:prstGeom>
        </p:spPr>
        <p:txBody>
          <a:bodyPr vert="horz" lIns="0" rIns="0" bIns="0" anchor="b">
            <a:normAutofit/>
          </a:bodyPr>
          <a:lstStyle/>
          <a:p>
            <a:pPr lvl="0" algn="l"/>
            <a:r>
              <a:rPr lang="zh-TW" altLang="en-US" dirty="0"/>
              <a:t>按一下以編輯母片標題樣式</a:t>
            </a:r>
          </a:p>
        </p:txBody>
      </p:sp>
      <p:sp>
        <p:nvSpPr>
          <p:cNvPr id="3" name="文字版面配置區 2"/>
          <p:cNvSpPr>
            <a:spLocks noGrp="1"/>
          </p:cNvSpPr>
          <p:nvPr>
            <p:ph type="body" idx="1"/>
          </p:nvPr>
        </p:nvSpPr>
        <p:spPr>
          <a:xfrm>
            <a:off x="457200" y="1772816"/>
            <a:ext cx="8229600" cy="4353347"/>
          </a:xfrm>
          <a:prstGeom prst="rect">
            <a:avLst/>
          </a:prstGeom>
        </p:spPr>
        <p:txBody>
          <a:bodyPr vert="horz" lIns="91440" tIns="45720" rIns="91440" bIns="45720" rtlCol="0">
            <a:normAutofit/>
          </a:body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8A1790-F87D-46C3-8A9A-A39F51776E2B}" type="datetimeFigureOut">
              <a:rPr lang="zh-TW" altLang="en-US" smtClean="0"/>
              <a:t>2022/3/20</a:t>
            </a:fld>
            <a:endParaRPr lang="zh-TW" altLang="en-US"/>
          </a:p>
        </p:txBody>
      </p:sp>
      <p:sp>
        <p:nvSpPr>
          <p:cNvPr id="5" name="頁尾版面配置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EF44F1-1257-4C25-AB8A-807CA769B911}" type="slidenum">
              <a:rPr lang="zh-TW" altLang="en-US" smtClean="0"/>
              <a:t>‹#›</a:t>
            </a:fld>
            <a:endParaRPr lang="zh-TW" altLang="en-US"/>
          </a:p>
        </p:txBody>
      </p:sp>
      <p:cxnSp>
        <p:nvCxnSpPr>
          <p:cNvPr id="9" name="直線接點 8"/>
          <p:cNvCxnSpPr/>
          <p:nvPr userDrawn="1"/>
        </p:nvCxnSpPr>
        <p:spPr>
          <a:xfrm>
            <a:off x="408236" y="1412776"/>
            <a:ext cx="5891956" cy="0"/>
          </a:xfrm>
          <a:prstGeom prst="line">
            <a:avLst/>
          </a:prstGeom>
          <a:ln/>
        </p:spPr>
        <p:style>
          <a:lnRef idx="3">
            <a:schemeClr val="accent6"/>
          </a:lnRef>
          <a:fillRef idx="0">
            <a:schemeClr val="accent6"/>
          </a:fillRef>
          <a:effectRef idx="2">
            <a:schemeClr val="accent6"/>
          </a:effectRef>
          <a:fontRef idx="minor">
            <a:schemeClr val="tx1"/>
          </a:fontRef>
        </p:style>
      </p:cxnSp>
      <p:sp>
        <p:nvSpPr>
          <p:cNvPr id="11" name="Freeform 12"/>
          <p:cNvSpPr>
            <a:spLocks/>
          </p:cNvSpPr>
          <p:nvPr userDrawn="1"/>
        </p:nvSpPr>
        <p:spPr bwMode="auto">
          <a:xfrm>
            <a:off x="0" y="5870877"/>
            <a:ext cx="9144000" cy="988713"/>
          </a:xfrm>
          <a:custGeom>
            <a:avLst/>
            <a:gdLst>
              <a:gd name="T0" fmla="*/ 11520 w 11520"/>
              <a:gd name="T1" fmla="*/ 0 h 933"/>
              <a:gd name="T2" fmla="*/ 0 w 11520"/>
              <a:gd name="T3" fmla="*/ 507 h 933"/>
              <a:gd name="T4" fmla="*/ 0 w 11520"/>
              <a:gd name="T5" fmla="*/ 933 h 933"/>
              <a:gd name="T6" fmla="*/ 11520 w 11520"/>
              <a:gd name="T7" fmla="*/ 933 h 933"/>
              <a:gd name="T8" fmla="*/ 11520 w 11520"/>
              <a:gd name="T9" fmla="*/ 0 h 933"/>
            </a:gdLst>
            <a:ahLst/>
            <a:cxnLst>
              <a:cxn ang="0">
                <a:pos x="T0" y="T1"/>
              </a:cxn>
              <a:cxn ang="0">
                <a:pos x="T2" y="T3"/>
              </a:cxn>
              <a:cxn ang="0">
                <a:pos x="T4" y="T5"/>
              </a:cxn>
              <a:cxn ang="0">
                <a:pos x="T6" y="T7"/>
              </a:cxn>
              <a:cxn ang="0">
                <a:pos x="T8" y="T9"/>
              </a:cxn>
            </a:cxnLst>
            <a:rect l="0" t="0" r="r" b="b"/>
            <a:pathLst>
              <a:path w="11520" h="933">
                <a:moveTo>
                  <a:pt x="11520" y="0"/>
                </a:moveTo>
                <a:lnTo>
                  <a:pt x="0" y="507"/>
                </a:lnTo>
                <a:lnTo>
                  <a:pt x="0" y="933"/>
                </a:lnTo>
                <a:lnTo>
                  <a:pt x="11520" y="933"/>
                </a:lnTo>
                <a:lnTo>
                  <a:pt x="11520" y="0"/>
                </a:lnTo>
                <a:close/>
              </a:path>
            </a:pathLst>
          </a:custGeom>
          <a:solidFill>
            <a:srgbClr val="F3BC2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2" name="Group 4"/>
          <p:cNvGrpSpPr>
            <a:grpSpLocks noChangeAspect="1"/>
          </p:cNvGrpSpPr>
          <p:nvPr userDrawn="1"/>
        </p:nvGrpSpPr>
        <p:grpSpPr bwMode="auto">
          <a:xfrm>
            <a:off x="6815519" y="114489"/>
            <a:ext cx="2076961" cy="794231"/>
            <a:chOff x="2474" y="1891"/>
            <a:chExt cx="1681" cy="482"/>
          </a:xfrm>
        </p:grpSpPr>
        <p:sp>
          <p:nvSpPr>
            <p:cNvPr id="13" name="Freeform 6"/>
            <p:cNvSpPr>
              <a:spLocks/>
            </p:cNvSpPr>
            <p:nvPr userDrawn="1"/>
          </p:nvSpPr>
          <p:spPr bwMode="auto">
            <a:xfrm>
              <a:off x="3074" y="1891"/>
              <a:ext cx="482" cy="482"/>
            </a:xfrm>
            <a:custGeom>
              <a:avLst/>
              <a:gdLst>
                <a:gd name="T0" fmla="*/ 963 w 964"/>
                <a:gd name="T1" fmla="*/ 507 h 964"/>
                <a:gd name="T2" fmla="*/ 954 w 964"/>
                <a:gd name="T3" fmla="*/ 579 h 964"/>
                <a:gd name="T4" fmla="*/ 934 w 964"/>
                <a:gd name="T5" fmla="*/ 647 h 964"/>
                <a:gd name="T6" fmla="*/ 906 w 964"/>
                <a:gd name="T7" fmla="*/ 712 h 964"/>
                <a:gd name="T8" fmla="*/ 868 w 964"/>
                <a:gd name="T9" fmla="*/ 770 h 964"/>
                <a:gd name="T10" fmla="*/ 823 w 964"/>
                <a:gd name="T11" fmla="*/ 822 h 964"/>
                <a:gd name="T12" fmla="*/ 771 w 964"/>
                <a:gd name="T13" fmla="*/ 868 h 964"/>
                <a:gd name="T14" fmla="*/ 712 w 964"/>
                <a:gd name="T15" fmla="*/ 905 h 964"/>
                <a:gd name="T16" fmla="*/ 647 w 964"/>
                <a:gd name="T17" fmla="*/ 934 h 964"/>
                <a:gd name="T18" fmla="*/ 580 w 964"/>
                <a:gd name="T19" fmla="*/ 954 h 964"/>
                <a:gd name="T20" fmla="*/ 507 w 964"/>
                <a:gd name="T21" fmla="*/ 963 h 964"/>
                <a:gd name="T22" fmla="*/ 457 w 964"/>
                <a:gd name="T23" fmla="*/ 963 h 964"/>
                <a:gd name="T24" fmla="*/ 385 w 964"/>
                <a:gd name="T25" fmla="*/ 954 h 964"/>
                <a:gd name="T26" fmla="*/ 317 w 964"/>
                <a:gd name="T27" fmla="*/ 934 h 964"/>
                <a:gd name="T28" fmla="*/ 252 w 964"/>
                <a:gd name="T29" fmla="*/ 905 h 964"/>
                <a:gd name="T30" fmla="*/ 194 w 964"/>
                <a:gd name="T31" fmla="*/ 868 h 964"/>
                <a:gd name="T32" fmla="*/ 142 w 964"/>
                <a:gd name="T33" fmla="*/ 822 h 964"/>
                <a:gd name="T34" fmla="*/ 96 w 964"/>
                <a:gd name="T35" fmla="*/ 770 h 964"/>
                <a:gd name="T36" fmla="*/ 59 w 964"/>
                <a:gd name="T37" fmla="*/ 712 h 964"/>
                <a:gd name="T38" fmla="*/ 29 w 964"/>
                <a:gd name="T39" fmla="*/ 647 h 964"/>
                <a:gd name="T40" fmla="*/ 10 w 964"/>
                <a:gd name="T41" fmla="*/ 579 h 964"/>
                <a:gd name="T42" fmla="*/ 1 w 964"/>
                <a:gd name="T43" fmla="*/ 507 h 964"/>
                <a:gd name="T44" fmla="*/ 1 w 964"/>
                <a:gd name="T45" fmla="*/ 457 h 964"/>
                <a:gd name="T46" fmla="*/ 10 w 964"/>
                <a:gd name="T47" fmla="*/ 384 h 964"/>
                <a:gd name="T48" fmla="*/ 29 w 964"/>
                <a:gd name="T49" fmla="*/ 316 h 964"/>
                <a:gd name="T50" fmla="*/ 59 w 964"/>
                <a:gd name="T51" fmla="*/ 252 h 964"/>
                <a:gd name="T52" fmla="*/ 96 w 964"/>
                <a:gd name="T53" fmla="*/ 193 h 964"/>
                <a:gd name="T54" fmla="*/ 142 w 964"/>
                <a:gd name="T55" fmla="*/ 141 h 964"/>
                <a:gd name="T56" fmla="*/ 194 w 964"/>
                <a:gd name="T57" fmla="*/ 95 h 964"/>
                <a:gd name="T58" fmla="*/ 252 w 964"/>
                <a:gd name="T59" fmla="*/ 58 h 964"/>
                <a:gd name="T60" fmla="*/ 317 w 964"/>
                <a:gd name="T61" fmla="*/ 29 h 964"/>
                <a:gd name="T62" fmla="*/ 385 w 964"/>
                <a:gd name="T63" fmla="*/ 10 h 964"/>
                <a:gd name="T64" fmla="*/ 457 w 964"/>
                <a:gd name="T65" fmla="*/ 1 h 964"/>
                <a:gd name="T66" fmla="*/ 507 w 964"/>
                <a:gd name="T67" fmla="*/ 1 h 964"/>
                <a:gd name="T68" fmla="*/ 580 w 964"/>
                <a:gd name="T69" fmla="*/ 10 h 964"/>
                <a:gd name="T70" fmla="*/ 647 w 964"/>
                <a:gd name="T71" fmla="*/ 29 h 964"/>
                <a:gd name="T72" fmla="*/ 712 w 964"/>
                <a:gd name="T73" fmla="*/ 58 h 964"/>
                <a:gd name="T74" fmla="*/ 771 w 964"/>
                <a:gd name="T75" fmla="*/ 95 h 964"/>
                <a:gd name="T76" fmla="*/ 823 w 964"/>
                <a:gd name="T77" fmla="*/ 141 h 964"/>
                <a:gd name="T78" fmla="*/ 868 w 964"/>
                <a:gd name="T79" fmla="*/ 193 h 964"/>
                <a:gd name="T80" fmla="*/ 906 w 964"/>
                <a:gd name="T81" fmla="*/ 252 h 964"/>
                <a:gd name="T82" fmla="*/ 934 w 964"/>
                <a:gd name="T83" fmla="*/ 316 h 964"/>
                <a:gd name="T84" fmla="*/ 954 w 964"/>
                <a:gd name="T85" fmla="*/ 384 h 964"/>
                <a:gd name="T86" fmla="*/ 963 w 964"/>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4" h="964">
                  <a:moveTo>
                    <a:pt x="964" y="482"/>
                  </a:moveTo>
                  <a:lnTo>
                    <a:pt x="964" y="482"/>
                  </a:lnTo>
                  <a:lnTo>
                    <a:pt x="963" y="507"/>
                  </a:lnTo>
                  <a:lnTo>
                    <a:pt x="961" y="531"/>
                  </a:lnTo>
                  <a:lnTo>
                    <a:pt x="959" y="555"/>
                  </a:lnTo>
                  <a:lnTo>
                    <a:pt x="954" y="579"/>
                  </a:lnTo>
                  <a:lnTo>
                    <a:pt x="948" y="602"/>
                  </a:lnTo>
                  <a:lnTo>
                    <a:pt x="942" y="625"/>
                  </a:lnTo>
                  <a:lnTo>
                    <a:pt x="934" y="647"/>
                  </a:lnTo>
                  <a:lnTo>
                    <a:pt x="926" y="669"/>
                  </a:lnTo>
                  <a:lnTo>
                    <a:pt x="916" y="691"/>
                  </a:lnTo>
                  <a:lnTo>
                    <a:pt x="906" y="712"/>
                  </a:lnTo>
                  <a:lnTo>
                    <a:pt x="894" y="731"/>
                  </a:lnTo>
                  <a:lnTo>
                    <a:pt x="881" y="751"/>
                  </a:lnTo>
                  <a:lnTo>
                    <a:pt x="868" y="770"/>
                  </a:lnTo>
                  <a:lnTo>
                    <a:pt x="854" y="789"/>
                  </a:lnTo>
                  <a:lnTo>
                    <a:pt x="839" y="806"/>
                  </a:lnTo>
                  <a:lnTo>
                    <a:pt x="823" y="822"/>
                  </a:lnTo>
                  <a:lnTo>
                    <a:pt x="806" y="838"/>
                  </a:lnTo>
                  <a:lnTo>
                    <a:pt x="788" y="853"/>
                  </a:lnTo>
                  <a:lnTo>
                    <a:pt x="771" y="868"/>
                  </a:lnTo>
                  <a:lnTo>
                    <a:pt x="751" y="881"/>
                  </a:lnTo>
                  <a:lnTo>
                    <a:pt x="732" y="894"/>
                  </a:lnTo>
                  <a:lnTo>
                    <a:pt x="712" y="905"/>
                  </a:lnTo>
                  <a:lnTo>
                    <a:pt x="691" y="917"/>
                  </a:lnTo>
                  <a:lnTo>
                    <a:pt x="669" y="926"/>
                  </a:lnTo>
                  <a:lnTo>
                    <a:pt x="647" y="934"/>
                  </a:lnTo>
                  <a:lnTo>
                    <a:pt x="626" y="942"/>
                  </a:lnTo>
                  <a:lnTo>
                    <a:pt x="603" y="949"/>
                  </a:lnTo>
                  <a:lnTo>
                    <a:pt x="580" y="954"/>
                  </a:lnTo>
                  <a:lnTo>
                    <a:pt x="555" y="958"/>
                  </a:lnTo>
                  <a:lnTo>
                    <a:pt x="531" y="962"/>
                  </a:lnTo>
                  <a:lnTo>
                    <a:pt x="507" y="963"/>
                  </a:lnTo>
                  <a:lnTo>
                    <a:pt x="482" y="964"/>
                  </a:lnTo>
                  <a:lnTo>
                    <a:pt x="482" y="964"/>
                  </a:lnTo>
                  <a:lnTo>
                    <a:pt x="457" y="963"/>
                  </a:lnTo>
                  <a:lnTo>
                    <a:pt x="433" y="962"/>
                  </a:lnTo>
                  <a:lnTo>
                    <a:pt x="409" y="958"/>
                  </a:lnTo>
                  <a:lnTo>
                    <a:pt x="385" y="954"/>
                  </a:lnTo>
                  <a:lnTo>
                    <a:pt x="362" y="949"/>
                  </a:lnTo>
                  <a:lnTo>
                    <a:pt x="339" y="942"/>
                  </a:lnTo>
                  <a:lnTo>
                    <a:pt x="317" y="934"/>
                  </a:lnTo>
                  <a:lnTo>
                    <a:pt x="295" y="926"/>
                  </a:lnTo>
                  <a:lnTo>
                    <a:pt x="273" y="917"/>
                  </a:lnTo>
                  <a:lnTo>
                    <a:pt x="252" y="905"/>
                  </a:lnTo>
                  <a:lnTo>
                    <a:pt x="232" y="894"/>
                  </a:lnTo>
                  <a:lnTo>
                    <a:pt x="212" y="881"/>
                  </a:lnTo>
                  <a:lnTo>
                    <a:pt x="194" y="868"/>
                  </a:lnTo>
                  <a:lnTo>
                    <a:pt x="175" y="853"/>
                  </a:lnTo>
                  <a:lnTo>
                    <a:pt x="158" y="838"/>
                  </a:lnTo>
                  <a:lnTo>
                    <a:pt x="142" y="822"/>
                  </a:lnTo>
                  <a:lnTo>
                    <a:pt x="126" y="806"/>
                  </a:lnTo>
                  <a:lnTo>
                    <a:pt x="111" y="789"/>
                  </a:lnTo>
                  <a:lnTo>
                    <a:pt x="96" y="770"/>
                  </a:lnTo>
                  <a:lnTo>
                    <a:pt x="83" y="751"/>
                  </a:lnTo>
                  <a:lnTo>
                    <a:pt x="70" y="731"/>
                  </a:lnTo>
                  <a:lnTo>
                    <a:pt x="59" y="712"/>
                  </a:lnTo>
                  <a:lnTo>
                    <a:pt x="47" y="691"/>
                  </a:lnTo>
                  <a:lnTo>
                    <a:pt x="38" y="669"/>
                  </a:lnTo>
                  <a:lnTo>
                    <a:pt x="29" y="647"/>
                  </a:lnTo>
                  <a:lnTo>
                    <a:pt x="22" y="625"/>
                  </a:lnTo>
                  <a:lnTo>
                    <a:pt x="15" y="602"/>
                  </a:lnTo>
                  <a:lnTo>
                    <a:pt x="10" y="579"/>
                  </a:lnTo>
                  <a:lnTo>
                    <a:pt x="6" y="555"/>
                  </a:lnTo>
                  <a:lnTo>
                    <a:pt x="2" y="531"/>
                  </a:lnTo>
                  <a:lnTo>
                    <a:pt x="1" y="507"/>
                  </a:lnTo>
                  <a:lnTo>
                    <a:pt x="0" y="482"/>
                  </a:lnTo>
                  <a:lnTo>
                    <a:pt x="0" y="482"/>
                  </a:lnTo>
                  <a:lnTo>
                    <a:pt x="1" y="457"/>
                  </a:lnTo>
                  <a:lnTo>
                    <a:pt x="2" y="433"/>
                  </a:lnTo>
                  <a:lnTo>
                    <a:pt x="6" y="409"/>
                  </a:lnTo>
                  <a:lnTo>
                    <a:pt x="10" y="384"/>
                  </a:lnTo>
                  <a:lnTo>
                    <a:pt x="15" y="361"/>
                  </a:lnTo>
                  <a:lnTo>
                    <a:pt x="22" y="338"/>
                  </a:lnTo>
                  <a:lnTo>
                    <a:pt x="29" y="316"/>
                  </a:lnTo>
                  <a:lnTo>
                    <a:pt x="38" y="295"/>
                  </a:lnTo>
                  <a:lnTo>
                    <a:pt x="47" y="273"/>
                  </a:lnTo>
                  <a:lnTo>
                    <a:pt x="59" y="252"/>
                  </a:lnTo>
                  <a:lnTo>
                    <a:pt x="70" y="232"/>
                  </a:lnTo>
                  <a:lnTo>
                    <a:pt x="83" y="213"/>
                  </a:lnTo>
                  <a:lnTo>
                    <a:pt x="96" y="193"/>
                  </a:lnTo>
                  <a:lnTo>
                    <a:pt x="111" y="176"/>
                  </a:lnTo>
                  <a:lnTo>
                    <a:pt x="126" y="157"/>
                  </a:lnTo>
                  <a:lnTo>
                    <a:pt x="142" y="141"/>
                  </a:lnTo>
                  <a:lnTo>
                    <a:pt x="158" y="125"/>
                  </a:lnTo>
                  <a:lnTo>
                    <a:pt x="175" y="110"/>
                  </a:lnTo>
                  <a:lnTo>
                    <a:pt x="194" y="95"/>
                  </a:lnTo>
                  <a:lnTo>
                    <a:pt x="212" y="82"/>
                  </a:lnTo>
                  <a:lnTo>
                    <a:pt x="232" y="70"/>
                  </a:lnTo>
                  <a:lnTo>
                    <a:pt x="252" y="58"/>
                  </a:lnTo>
                  <a:lnTo>
                    <a:pt x="273" y="48"/>
                  </a:lnTo>
                  <a:lnTo>
                    <a:pt x="295" y="38"/>
                  </a:lnTo>
                  <a:lnTo>
                    <a:pt x="317" y="29"/>
                  </a:lnTo>
                  <a:lnTo>
                    <a:pt x="339" y="21"/>
                  </a:lnTo>
                  <a:lnTo>
                    <a:pt x="362" y="16"/>
                  </a:lnTo>
                  <a:lnTo>
                    <a:pt x="385" y="10"/>
                  </a:lnTo>
                  <a:lnTo>
                    <a:pt x="409" y="5"/>
                  </a:lnTo>
                  <a:lnTo>
                    <a:pt x="433" y="3"/>
                  </a:lnTo>
                  <a:lnTo>
                    <a:pt x="457" y="1"/>
                  </a:lnTo>
                  <a:lnTo>
                    <a:pt x="482" y="0"/>
                  </a:lnTo>
                  <a:lnTo>
                    <a:pt x="482" y="0"/>
                  </a:lnTo>
                  <a:lnTo>
                    <a:pt x="507" y="1"/>
                  </a:lnTo>
                  <a:lnTo>
                    <a:pt x="531" y="3"/>
                  </a:lnTo>
                  <a:lnTo>
                    <a:pt x="555" y="5"/>
                  </a:lnTo>
                  <a:lnTo>
                    <a:pt x="580" y="10"/>
                  </a:lnTo>
                  <a:lnTo>
                    <a:pt x="603" y="16"/>
                  </a:lnTo>
                  <a:lnTo>
                    <a:pt x="626" y="21"/>
                  </a:lnTo>
                  <a:lnTo>
                    <a:pt x="647" y="29"/>
                  </a:lnTo>
                  <a:lnTo>
                    <a:pt x="669" y="38"/>
                  </a:lnTo>
                  <a:lnTo>
                    <a:pt x="691" y="48"/>
                  </a:lnTo>
                  <a:lnTo>
                    <a:pt x="712" y="58"/>
                  </a:lnTo>
                  <a:lnTo>
                    <a:pt x="732" y="70"/>
                  </a:lnTo>
                  <a:lnTo>
                    <a:pt x="751" y="82"/>
                  </a:lnTo>
                  <a:lnTo>
                    <a:pt x="771" y="95"/>
                  </a:lnTo>
                  <a:lnTo>
                    <a:pt x="788" y="110"/>
                  </a:lnTo>
                  <a:lnTo>
                    <a:pt x="806" y="125"/>
                  </a:lnTo>
                  <a:lnTo>
                    <a:pt x="823" y="141"/>
                  </a:lnTo>
                  <a:lnTo>
                    <a:pt x="839" y="157"/>
                  </a:lnTo>
                  <a:lnTo>
                    <a:pt x="854" y="176"/>
                  </a:lnTo>
                  <a:lnTo>
                    <a:pt x="868" y="193"/>
                  </a:lnTo>
                  <a:lnTo>
                    <a:pt x="881" y="213"/>
                  </a:lnTo>
                  <a:lnTo>
                    <a:pt x="894" y="232"/>
                  </a:lnTo>
                  <a:lnTo>
                    <a:pt x="906" y="252"/>
                  </a:lnTo>
                  <a:lnTo>
                    <a:pt x="916" y="273"/>
                  </a:lnTo>
                  <a:lnTo>
                    <a:pt x="926" y="295"/>
                  </a:lnTo>
                  <a:lnTo>
                    <a:pt x="934" y="316"/>
                  </a:lnTo>
                  <a:lnTo>
                    <a:pt x="942" y="338"/>
                  </a:lnTo>
                  <a:lnTo>
                    <a:pt x="948" y="361"/>
                  </a:lnTo>
                  <a:lnTo>
                    <a:pt x="954" y="384"/>
                  </a:lnTo>
                  <a:lnTo>
                    <a:pt x="959" y="409"/>
                  </a:lnTo>
                  <a:lnTo>
                    <a:pt x="961" y="433"/>
                  </a:lnTo>
                  <a:lnTo>
                    <a:pt x="963" y="457"/>
                  </a:lnTo>
                  <a:lnTo>
                    <a:pt x="964" y="482"/>
                  </a:lnTo>
                  <a:lnTo>
                    <a:pt x="964"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7"/>
            <p:cNvSpPr>
              <a:spLocks/>
            </p:cNvSpPr>
            <p:nvPr userDrawn="1"/>
          </p:nvSpPr>
          <p:spPr bwMode="auto">
            <a:xfrm>
              <a:off x="2474" y="1891"/>
              <a:ext cx="481" cy="482"/>
            </a:xfrm>
            <a:custGeom>
              <a:avLst/>
              <a:gdLst>
                <a:gd name="T0" fmla="*/ 963 w 963"/>
                <a:gd name="T1" fmla="*/ 507 h 964"/>
                <a:gd name="T2" fmla="*/ 954 w 963"/>
                <a:gd name="T3" fmla="*/ 579 h 964"/>
                <a:gd name="T4" fmla="*/ 934 w 963"/>
                <a:gd name="T5" fmla="*/ 647 h 964"/>
                <a:gd name="T6" fmla="*/ 905 w 963"/>
                <a:gd name="T7" fmla="*/ 712 h 964"/>
                <a:gd name="T8" fmla="*/ 867 w 963"/>
                <a:gd name="T9" fmla="*/ 770 h 964"/>
                <a:gd name="T10" fmla="*/ 822 w 963"/>
                <a:gd name="T11" fmla="*/ 822 h 964"/>
                <a:gd name="T12" fmla="*/ 769 w 963"/>
                <a:gd name="T13" fmla="*/ 868 h 964"/>
                <a:gd name="T14" fmla="*/ 711 w 963"/>
                <a:gd name="T15" fmla="*/ 905 h 964"/>
                <a:gd name="T16" fmla="*/ 647 w 963"/>
                <a:gd name="T17" fmla="*/ 934 h 964"/>
                <a:gd name="T18" fmla="*/ 578 w 963"/>
                <a:gd name="T19" fmla="*/ 954 h 964"/>
                <a:gd name="T20" fmla="*/ 507 w 963"/>
                <a:gd name="T21" fmla="*/ 963 h 964"/>
                <a:gd name="T22" fmla="*/ 456 w 963"/>
                <a:gd name="T23" fmla="*/ 963 h 964"/>
                <a:gd name="T24" fmla="*/ 385 w 963"/>
                <a:gd name="T25" fmla="*/ 954 h 964"/>
                <a:gd name="T26" fmla="*/ 315 w 963"/>
                <a:gd name="T27" fmla="*/ 934 h 964"/>
                <a:gd name="T28" fmla="*/ 252 w 963"/>
                <a:gd name="T29" fmla="*/ 905 h 964"/>
                <a:gd name="T30" fmla="*/ 193 w 963"/>
                <a:gd name="T31" fmla="*/ 868 h 964"/>
                <a:gd name="T32" fmla="*/ 140 w 963"/>
                <a:gd name="T33" fmla="*/ 822 h 964"/>
                <a:gd name="T34" fmla="*/ 95 w 963"/>
                <a:gd name="T35" fmla="*/ 770 h 964"/>
                <a:gd name="T36" fmla="*/ 57 w 963"/>
                <a:gd name="T37" fmla="*/ 712 h 964"/>
                <a:gd name="T38" fmla="*/ 29 w 963"/>
                <a:gd name="T39" fmla="*/ 647 h 964"/>
                <a:gd name="T40" fmla="*/ 9 w 963"/>
                <a:gd name="T41" fmla="*/ 579 h 964"/>
                <a:gd name="T42" fmla="*/ 0 w 963"/>
                <a:gd name="T43" fmla="*/ 507 h 964"/>
                <a:gd name="T44" fmla="*/ 0 w 963"/>
                <a:gd name="T45" fmla="*/ 457 h 964"/>
                <a:gd name="T46" fmla="*/ 9 w 963"/>
                <a:gd name="T47" fmla="*/ 384 h 964"/>
                <a:gd name="T48" fmla="*/ 29 w 963"/>
                <a:gd name="T49" fmla="*/ 316 h 964"/>
                <a:gd name="T50" fmla="*/ 57 w 963"/>
                <a:gd name="T51" fmla="*/ 252 h 964"/>
                <a:gd name="T52" fmla="*/ 95 w 963"/>
                <a:gd name="T53" fmla="*/ 193 h 964"/>
                <a:gd name="T54" fmla="*/ 140 w 963"/>
                <a:gd name="T55" fmla="*/ 141 h 964"/>
                <a:gd name="T56" fmla="*/ 193 w 963"/>
                <a:gd name="T57" fmla="*/ 95 h 964"/>
                <a:gd name="T58" fmla="*/ 252 w 963"/>
                <a:gd name="T59" fmla="*/ 58 h 964"/>
                <a:gd name="T60" fmla="*/ 315 w 963"/>
                <a:gd name="T61" fmla="*/ 29 h 964"/>
                <a:gd name="T62" fmla="*/ 385 w 963"/>
                <a:gd name="T63" fmla="*/ 10 h 964"/>
                <a:gd name="T64" fmla="*/ 456 w 963"/>
                <a:gd name="T65" fmla="*/ 1 h 964"/>
                <a:gd name="T66" fmla="*/ 507 w 963"/>
                <a:gd name="T67" fmla="*/ 1 h 964"/>
                <a:gd name="T68" fmla="*/ 578 w 963"/>
                <a:gd name="T69" fmla="*/ 10 h 964"/>
                <a:gd name="T70" fmla="*/ 647 w 963"/>
                <a:gd name="T71" fmla="*/ 29 h 964"/>
                <a:gd name="T72" fmla="*/ 711 w 963"/>
                <a:gd name="T73" fmla="*/ 58 h 964"/>
                <a:gd name="T74" fmla="*/ 769 w 963"/>
                <a:gd name="T75" fmla="*/ 95 h 964"/>
                <a:gd name="T76" fmla="*/ 822 w 963"/>
                <a:gd name="T77" fmla="*/ 141 h 964"/>
                <a:gd name="T78" fmla="*/ 867 w 963"/>
                <a:gd name="T79" fmla="*/ 193 h 964"/>
                <a:gd name="T80" fmla="*/ 905 w 963"/>
                <a:gd name="T81" fmla="*/ 252 h 964"/>
                <a:gd name="T82" fmla="*/ 934 w 963"/>
                <a:gd name="T83" fmla="*/ 316 h 964"/>
                <a:gd name="T84" fmla="*/ 954 w 963"/>
                <a:gd name="T85" fmla="*/ 384 h 964"/>
                <a:gd name="T86" fmla="*/ 963 w 963"/>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3" h="964">
                  <a:moveTo>
                    <a:pt x="963" y="482"/>
                  </a:moveTo>
                  <a:lnTo>
                    <a:pt x="963" y="482"/>
                  </a:lnTo>
                  <a:lnTo>
                    <a:pt x="963" y="507"/>
                  </a:lnTo>
                  <a:lnTo>
                    <a:pt x="961" y="531"/>
                  </a:lnTo>
                  <a:lnTo>
                    <a:pt x="957" y="555"/>
                  </a:lnTo>
                  <a:lnTo>
                    <a:pt x="954" y="579"/>
                  </a:lnTo>
                  <a:lnTo>
                    <a:pt x="948" y="602"/>
                  </a:lnTo>
                  <a:lnTo>
                    <a:pt x="941" y="625"/>
                  </a:lnTo>
                  <a:lnTo>
                    <a:pt x="934" y="647"/>
                  </a:lnTo>
                  <a:lnTo>
                    <a:pt x="925" y="669"/>
                  </a:lnTo>
                  <a:lnTo>
                    <a:pt x="916" y="691"/>
                  </a:lnTo>
                  <a:lnTo>
                    <a:pt x="905" y="712"/>
                  </a:lnTo>
                  <a:lnTo>
                    <a:pt x="894" y="731"/>
                  </a:lnTo>
                  <a:lnTo>
                    <a:pt x="881" y="751"/>
                  </a:lnTo>
                  <a:lnTo>
                    <a:pt x="867" y="770"/>
                  </a:lnTo>
                  <a:lnTo>
                    <a:pt x="853" y="789"/>
                  </a:lnTo>
                  <a:lnTo>
                    <a:pt x="838" y="806"/>
                  </a:lnTo>
                  <a:lnTo>
                    <a:pt x="822" y="822"/>
                  </a:lnTo>
                  <a:lnTo>
                    <a:pt x="805" y="838"/>
                  </a:lnTo>
                  <a:lnTo>
                    <a:pt x="788" y="853"/>
                  </a:lnTo>
                  <a:lnTo>
                    <a:pt x="769" y="868"/>
                  </a:lnTo>
                  <a:lnTo>
                    <a:pt x="751" y="881"/>
                  </a:lnTo>
                  <a:lnTo>
                    <a:pt x="731" y="894"/>
                  </a:lnTo>
                  <a:lnTo>
                    <a:pt x="711" y="905"/>
                  </a:lnTo>
                  <a:lnTo>
                    <a:pt x="690" y="917"/>
                  </a:lnTo>
                  <a:lnTo>
                    <a:pt x="669" y="926"/>
                  </a:lnTo>
                  <a:lnTo>
                    <a:pt x="647" y="934"/>
                  </a:lnTo>
                  <a:lnTo>
                    <a:pt x="624" y="942"/>
                  </a:lnTo>
                  <a:lnTo>
                    <a:pt x="602" y="949"/>
                  </a:lnTo>
                  <a:lnTo>
                    <a:pt x="578" y="954"/>
                  </a:lnTo>
                  <a:lnTo>
                    <a:pt x="555" y="958"/>
                  </a:lnTo>
                  <a:lnTo>
                    <a:pt x="531" y="962"/>
                  </a:lnTo>
                  <a:lnTo>
                    <a:pt x="507" y="963"/>
                  </a:lnTo>
                  <a:lnTo>
                    <a:pt x="481" y="964"/>
                  </a:lnTo>
                  <a:lnTo>
                    <a:pt x="481" y="964"/>
                  </a:lnTo>
                  <a:lnTo>
                    <a:pt x="456" y="963"/>
                  </a:lnTo>
                  <a:lnTo>
                    <a:pt x="432" y="962"/>
                  </a:lnTo>
                  <a:lnTo>
                    <a:pt x="408" y="958"/>
                  </a:lnTo>
                  <a:lnTo>
                    <a:pt x="385" y="954"/>
                  </a:lnTo>
                  <a:lnTo>
                    <a:pt x="360" y="949"/>
                  </a:lnTo>
                  <a:lnTo>
                    <a:pt x="339" y="942"/>
                  </a:lnTo>
                  <a:lnTo>
                    <a:pt x="315" y="934"/>
                  </a:lnTo>
                  <a:lnTo>
                    <a:pt x="294" y="926"/>
                  </a:lnTo>
                  <a:lnTo>
                    <a:pt x="273" y="917"/>
                  </a:lnTo>
                  <a:lnTo>
                    <a:pt x="252" y="905"/>
                  </a:lnTo>
                  <a:lnTo>
                    <a:pt x="231" y="894"/>
                  </a:lnTo>
                  <a:lnTo>
                    <a:pt x="212" y="881"/>
                  </a:lnTo>
                  <a:lnTo>
                    <a:pt x="193" y="868"/>
                  </a:lnTo>
                  <a:lnTo>
                    <a:pt x="175" y="853"/>
                  </a:lnTo>
                  <a:lnTo>
                    <a:pt x="158" y="838"/>
                  </a:lnTo>
                  <a:lnTo>
                    <a:pt x="140" y="822"/>
                  </a:lnTo>
                  <a:lnTo>
                    <a:pt x="124" y="806"/>
                  </a:lnTo>
                  <a:lnTo>
                    <a:pt x="109" y="789"/>
                  </a:lnTo>
                  <a:lnTo>
                    <a:pt x="95" y="770"/>
                  </a:lnTo>
                  <a:lnTo>
                    <a:pt x="82" y="751"/>
                  </a:lnTo>
                  <a:lnTo>
                    <a:pt x="69" y="731"/>
                  </a:lnTo>
                  <a:lnTo>
                    <a:pt x="57" y="712"/>
                  </a:lnTo>
                  <a:lnTo>
                    <a:pt x="47" y="691"/>
                  </a:lnTo>
                  <a:lnTo>
                    <a:pt x="38" y="669"/>
                  </a:lnTo>
                  <a:lnTo>
                    <a:pt x="29" y="647"/>
                  </a:lnTo>
                  <a:lnTo>
                    <a:pt x="22" y="625"/>
                  </a:lnTo>
                  <a:lnTo>
                    <a:pt x="15" y="602"/>
                  </a:lnTo>
                  <a:lnTo>
                    <a:pt x="9" y="579"/>
                  </a:lnTo>
                  <a:lnTo>
                    <a:pt x="6" y="555"/>
                  </a:lnTo>
                  <a:lnTo>
                    <a:pt x="2" y="531"/>
                  </a:lnTo>
                  <a:lnTo>
                    <a:pt x="0" y="507"/>
                  </a:lnTo>
                  <a:lnTo>
                    <a:pt x="0" y="482"/>
                  </a:lnTo>
                  <a:lnTo>
                    <a:pt x="0" y="482"/>
                  </a:lnTo>
                  <a:lnTo>
                    <a:pt x="0" y="457"/>
                  </a:lnTo>
                  <a:lnTo>
                    <a:pt x="2" y="433"/>
                  </a:lnTo>
                  <a:lnTo>
                    <a:pt x="6" y="409"/>
                  </a:lnTo>
                  <a:lnTo>
                    <a:pt x="9" y="384"/>
                  </a:lnTo>
                  <a:lnTo>
                    <a:pt x="15" y="361"/>
                  </a:lnTo>
                  <a:lnTo>
                    <a:pt x="22" y="338"/>
                  </a:lnTo>
                  <a:lnTo>
                    <a:pt x="29" y="316"/>
                  </a:lnTo>
                  <a:lnTo>
                    <a:pt x="38" y="295"/>
                  </a:lnTo>
                  <a:lnTo>
                    <a:pt x="47" y="273"/>
                  </a:lnTo>
                  <a:lnTo>
                    <a:pt x="57" y="252"/>
                  </a:lnTo>
                  <a:lnTo>
                    <a:pt x="69" y="232"/>
                  </a:lnTo>
                  <a:lnTo>
                    <a:pt x="82" y="213"/>
                  </a:lnTo>
                  <a:lnTo>
                    <a:pt x="95" y="193"/>
                  </a:lnTo>
                  <a:lnTo>
                    <a:pt x="109" y="176"/>
                  </a:lnTo>
                  <a:lnTo>
                    <a:pt x="124" y="157"/>
                  </a:lnTo>
                  <a:lnTo>
                    <a:pt x="140" y="141"/>
                  </a:lnTo>
                  <a:lnTo>
                    <a:pt x="158" y="125"/>
                  </a:lnTo>
                  <a:lnTo>
                    <a:pt x="175" y="110"/>
                  </a:lnTo>
                  <a:lnTo>
                    <a:pt x="193" y="95"/>
                  </a:lnTo>
                  <a:lnTo>
                    <a:pt x="212" y="82"/>
                  </a:lnTo>
                  <a:lnTo>
                    <a:pt x="231" y="70"/>
                  </a:lnTo>
                  <a:lnTo>
                    <a:pt x="252" y="58"/>
                  </a:lnTo>
                  <a:lnTo>
                    <a:pt x="273" y="48"/>
                  </a:lnTo>
                  <a:lnTo>
                    <a:pt x="294" y="38"/>
                  </a:lnTo>
                  <a:lnTo>
                    <a:pt x="315" y="29"/>
                  </a:lnTo>
                  <a:lnTo>
                    <a:pt x="339" y="21"/>
                  </a:lnTo>
                  <a:lnTo>
                    <a:pt x="360" y="16"/>
                  </a:lnTo>
                  <a:lnTo>
                    <a:pt x="385" y="10"/>
                  </a:lnTo>
                  <a:lnTo>
                    <a:pt x="408" y="5"/>
                  </a:lnTo>
                  <a:lnTo>
                    <a:pt x="432" y="3"/>
                  </a:lnTo>
                  <a:lnTo>
                    <a:pt x="456" y="1"/>
                  </a:lnTo>
                  <a:lnTo>
                    <a:pt x="481" y="0"/>
                  </a:lnTo>
                  <a:lnTo>
                    <a:pt x="481" y="0"/>
                  </a:lnTo>
                  <a:lnTo>
                    <a:pt x="507" y="1"/>
                  </a:lnTo>
                  <a:lnTo>
                    <a:pt x="531" y="3"/>
                  </a:lnTo>
                  <a:lnTo>
                    <a:pt x="555" y="5"/>
                  </a:lnTo>
                  <a:lnTo>
                    <a:pt x="578" y="10"/>
                  </a:lnTo>
                  <a:lnTo>
                    <a:pt x="602" y="16"/>
                  </a:lnTo>
                  <a:lnTo>
                    <a:pt x="624" y="21"/>
                  </a:lnTo>
                  <a:lnTo>
                    <a:pt x="647" y="29"/>
                  </a:lnTo>
                  <a:lnTo>
                    <a:pt x="669" y="38"/>
                  </a:lnTo>
                  <a:lnTo>
                    <a:pt x="690" y="48"/>
                  </a:lnTo>
                  <a:lnTo>
                    <a:pt x="711" y="58"/>
                  </a:lnTo>
                  <a:lnTo>
                    <a:pt x="731" y="70"/>
                  </a:lnTo>
                  <a:lnTo>
                    <a:pt x="751" y="82"/>
                  </a:lnTo>
                  <a:lnTo>
                    <a:pt x="769" y="95"/>
                  </a:lnTo>
                  <a:lnTo>
                    <a:pt x="788" y="110"/>
                  </a:lnTo>
                  <a:lnTo>
                    <a:pt x="805" y="125"/>
                  </a:lnTo>
                  <a:lnTo>
                    <a:pt x="822" y="141"/>
                  </a:lnTo>
                  <a:lnTo>
                    <a:pt x="838" y="157"/>
                  </a:lnTo>
                  <a:lnTo>
                    <a:pt x="853" y="176"/>
                  </a:lnTo>
                  <a:lnTo>
                    <a:pt x="867" y="193"/>
                  </a:lnTo>
                  <a:lnTo>
                    <a:pt x="881" y="213"/>
                  </a:lnTo>
                  <a:lnTo>
                    <a:pt x="894" y="232"/>
                  </a:lnTo>
                  <a:lnTo>
                    <a:pt x="905" y="252"/>
                  </a:lnTo>
                  <a:lnTo>
                    <a:pt x="916" y="273"/>
                  </a:lnTo>
                  <a:lnTo>
                    <a:pt x="925" y="295"/>
                  </a:lnTo>
                  <a:lnTo>
                    <a:pt x="934" y="316"/>
                  </a:lnTo>
                  <a:lnTo>
                    <a:pt x="941" y="338"/>
                  </a:lnTo>
                  <a:lnTo>
                    <a:pt x="948" y="361"/>
                  </a:lnTo>
                  <a:lnTo>
                    <a:pt x="954" y="384"/>
                  </a:lnTo>
                  <a:lnTo>
                    <a:pt x="957" y="409"/>
                  </a:lnTo>
                  <a:lnTo>
                    <a:pt x="961" y="433"/>
                  </a:lnTo>
                  <a:lnTo>
                    <a:pt x="963" y="457"/>
                  </a:lnTo>
                  <a:lnTo>
                    <a:pt x="963" y="482"/>
                  </a:lnTo>
                  <a:lnTo>
                    <a:pt x="963"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8"/>
            <p:cNvSpPr>
              <a:spLocks/>
            </p:cNvSpPr>
            <p:nvPr userDrawn="1"/>
          </p:nvSpPr>
          <p:spPr bwMode="auto">
            <a:xfrm>
              <a:off x="3673" y="1891"/>
              <a:ext cx="482" cy="482"/>
            </a:xfrm>
            <a:custGeom>
              <a:avLst/>
              <a:gdLst>
                <a:gd name="T0" fmla="*/ 963 w 965"/>
                <a:gd name="T1" fmla="*/ 507 h 964"/>
                <a:gd name="T2" fmla="*/ 954 w 965"/>
                <a:gd name="T3" fmla="*/ 579 h 964"/>
                <a:gd name="T4" fmla="*/ 935 w 965"/>
                <a:gd name="T5" fmla="*/ 647 h 964"/>
                <a:gd name="T6" fmla="*/ 906 w 965"/>
                <a:gd name="T7" fmla="*/ 712 h 964"/>
                <a:gd name="T8" fmla="*/ 869 w 965"/>
                <a:gd name="T9" fmla="*/ 770 h 964"/>
                <a:gd name="T10" fmla="*/ 823 w 965"/>
                <a:gd name="T11" fmla="*/ 822 h 964"/>
                <a:gd name="T12" fmla="*/ 771 w 965"/>
                <a:gd name="T13" fmla="*/ 868 h 964"/>
                <a:gd name="T14" fmla="*/ 712 w 965"/>
                <a:gd name="T15" fmla="*/ 905 h 964"/>
                <a:gd name="T16" fmla="*/ 648 w 965"/>
                <a:gd name="T17" fmla="*/ 934 h 964"/>
                <a:gd name="T18" fmla="*/ 580 w 965"/>
                <a:gd name="T19" fmla="*/ 954 h 964"/>
                <a:gd name="T20" fmla="*/ 507 w 965"/>
                <a:gd name="T21" fmla="*/ 963 h 964"/>
                <a:gd name="T22" fmla="*/ 458 w 965"/>
                <a:gd name="T23" fmla="*/ 963 h 964"/>
                <a:gd name="T24" fmla="*/ 385 w 965"/>
                <a:gd name="T25" fmla="*/ 954 h 964"/>
                <a:gd name="T26" fmla="*/ 317 w 965"/>
                <a:gd name="T27" fmla="*/ 934 h 964"/>
                <a:gd name="T28" fmla="*/ 253 w 965"/>
                <a:gd name="T29" fmla="*/ 905 h 964"/>
                <a:gd name="T30" fmla="*/ 194 w 965"/>
                <a:gd name="T31" fmla="*/ 868 h 964"/>
                <a:gd name="T32" fmla="*/ 142 w 965"/>
                <a:gd name="T33" fmla="*/ 822 h 964"/>
                <a:gd name="T34" fmla="*/ 97 w 965"/>
                <a:gd name="T35" fmla="*/ 770 h 964"/>
                <a:gd name="T36" fmla="*/ 59 w 965"/>
                <a:gd name="T37" fmla="*/ 712 h 964"/>
                <a:gd name="T38" fmla="*/ 30 w 965"/>
                <a:gd name="T39" fmla="*/ 647 h 964"/>
                <a:gd name="T40" fmla="*/ 11 w 965"/>
                <a:gd name="T41" fmla="*/ 579 h 964"/>
                <a:gd name="T42" fmla="*/ 1 w 965"/>
                <a:gd name="T43" fmla="*/ 507 h 964"/>
                <a:gd name="T44" fmla="*/ 1 w 965"/>
                <a:gd name="T45" fmla="*/ 457 h 964"/>
                <a:gd name="T46" fmla="*/ 11 w 965"/>
                <a:gd name="T47" fmla="*/ 384 h 964"/>
                <a:gd name="T48" fmla="*/ 30 w 965"/>
                <a:gd name="T49" fmla="*/ 316 h 964"/>
                <a:gd name="T50" fmla="*/ 59 w 965"/>
                <a:gd name="T51" fmla="*/ 252 h 964"/>
                <a:gd name="T52" fmla="*/ 97 w 965"/>
                <a:gd name="T53" fmla="*/ 193 h 964"/>
                <a:gd name="T54" fmla="*/ 142 w 965"/>
                <a:gd name="T55" fmla="*/ 141 h 964"/>
                <a:gd name="T56" fmla="*/ 194 w 965"/>
                <a:gd name="T57" fmla="*/ 95 h 964"/>
                <a:gd name="T58" fmla="*/ 253 w 965"/>
                <a:gd name="T59" fmla="*/ 58 h 964"/>
                <a:gd name="T60" fmla="*/ 317 w 965"/>
                <a:gd name="T61" fmla="*/ 29 h 964"/>
                <a:gd name="T62" fmla="*/ 385 w 965"/>
                <a:gd name="T63" fmla="*/ 10 h 964"/>
                <a:gd name="T64" fmla="*/ 458 w 965"/>
                <a:gd name="T65" fmla="*/ 1 h 964"/>
                <a:gd name="T66" fmla="*/ 507 w 965"/>
                <a:gd name="T67" fmla="*/ 1 h 964"/>
                <a:gd name="T68" fmla="*/ 580 w 965"/>
                <a:gd name="T69" fmla="*/ 10 h 964"/>
                <a:gd name="T70" fmla="*/ 648 w 965"/>
                <a:gd name="T71" fmla="*/ 29 h 964"/>
                <a:gd name="T72" fmla="*/ 712 w 965"/>
                <a:gd name="T73" fmla="*/ 58 h 964"/>
                <a:gd name="T74" fmla="*/ 771 w 965"/>
                <a:gd name="T75" fmla="*/ 95 h 964"/>
                <a:gd name="T76" fmla="*/ 823 w 965"/>
                <a:gd name="T77" fmla="*/ 141 h 964"/>
                <a:gd name="T78" fmla="*/ 869 w 965"/>
                <a:gd name="T79" fmla="*/ 193 h 964"/>
                <a:gd name="T80" fmla="*/ 906 w 965"/>
                <a:gd name="T81" fmla="*/ 252 h 964"/>
                <a:gd name="T82" fmla="*/ 935 w 965"/>
                <a:gd name="T83" fmla="*/ 316 h 964"/>
                <a:gd name="T84" fmla="*/ 954 w 965"/>
                <a:gd name="T85" fmla="*/ 384 h 964"/>
                <a:gd name="T86" fmla="*/ 963 w 965"/>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5" h="964">
                  <a:moveTo>
                    <a:pt x="965" y="482"/>
                  </a:moveTo>
                  <a:lnTo>
                    <a:pt x="965" y="482"/>
                  </a:lnTo>
                  <a:lnTo>
                    <a:pt x="963" y="507"/>
                  </a:lnTo>
                  <a:lnTo>
                    <a:pt x="962" y="531"/>
                  </a:lnTo>
                  <a:lnTo>
                    <a:pt x="959" y="555"/>
                  </a:lnTo>
                  <a:lnTo>
                    <a:pt x="954" y="579"/>
                  </a:lnTo>
                  <a:lnTo>
                    <a:pt x="950" y="602"/>
                  </a:lnTo>
                  <a:lnTo>
                    <a:pt x="943" y="625"/>
                  </a:lnTo>
                  <a:lnTo>
                    <a:pt x="935" y="647"/>
                  </a:lnTo>
                  <a:lnTo>
                    <a:pt x="927" y="669"/>
                  </a:lnTo>
                  <a:lnTo>
                    <a:pt x="917" y="691"/>
                  </a:lnTo>
                  <a:lnTo>
                    <a:pt x="906" y="712"/>
                  </a:lnTo>
                  <a:lnTo>
                    <a:pt x="894" y="731"/>
                  </a:lnTo>
                  <a:lnTo>
                    <a:pt x="882" y="751"/>
                  </a:lnTo>
                  <a:lnTo>
                    <a:pt x="869" y="770"/>
                  </a:lnTo>
                  <a:lnTo>
                    <a:pt x="854" y="789"/>
                  </a:lnTo>
                  <a:lnTo>
                    <a:pt x="839" y="806"/>
                  </a:lnTo>
                  <a:lnTo>
                    <a:pt x="823" y="822"/>
                  </a:lnTo>
                  <a:lnTo>
                    <a:pt x="807" y="838"/>
                  </a:lnTo>
                  <a:lnTo>
                    <a:pt x="789" y="853"/>
                  </a:lnTo>
                  <a:lnTo>
                    <a:pt x="771" y="868"/>
                  </a:lnTo>
                  <a:lnTo>
                    <a:pt x="751" y="881"/>
                  </a:lnTo>
                  <a:lnTo>
                    <a:pt x="732" y="894"/>
                  </a:lnTo>
                  <a:lnTo>
                    <a:pt x="712" y="905"/>
                  </a:lnTo>
                  <a:lnTo>
                    <a:pt x="692" y="917"/>
                  </a:lnTo>
                  <a:lnTo>
                    <a:pt x="670" y="926"/>
                  </a:lnTo>
                  <a:lnTo>
                    <a:pt x="648" y="934"/>
                  </a:lnTo>
                  <a:lnTo>
                    <a:pt x="626" y="942"/>
                  </a:lnTo>
                  <a:lnTo>
                    <a:pt x="603" y="949"/>
                  </a:lnTo>
                  <a:lnTo>
                    <a:pt x="580" y="954"/>
                  </a:lnTo>
                  <a:lnTo>
                    <a:pt x="556" y="958"/>
                  </a:lnTo>
                  <a:lnTo>
                    <a:pt x="531" y="962"/>
                  </a:lnTo>
                  <a:lnTo>
                    <a:pt x="507" y="963"/>
                  </a:lnTo>
                  <a:lnTo>
                    <a:pt x="483" y="964"/>
                  </a:lnTo>
                  <a:lnTo>
                    <a:pt x="483" y="964"/>
                  </a:lnTo>
                  <a:lnTo>
                    <a:pt x="458" y="963"/>
                  </a:lnTo>
                  <a:lnTo>
                    <a:pt x="433" y="962"/>
                  </a:lnTo>
                  <a:lnTo>
                    <a:pt x="409" y="958"/>
                  </a:lnTo>
                  <a:lnTo>
                    <a:pt x="385" y="954"/>
                  </a:lnTo>
                  <a:lnTo>
                    <a:pt x="362" y="949"/>
                  </a:lnTo>
                  <a:lnTo>
                    <a:pt x="339" y="942"/>
                  </a:lnTo>
                  <a:lnTo>
                    <a:pt x="317" y="934"/>
                  </a:lnTo>
                  <a:lnTo>
                    <a:pt x="295" y="926"/>
                  </a:lnTo>
                  <a:lnTo>
                    <a:pt x="273" y="917"/>
                  </a:lnTo>
                  <a:lnTo>
                    <a:pt x="253" y="905"/>
                  </a:lnTo>
                  <a:lnTo>
                    <a:pt x="233" y="894"/>
                  </a:lnTo>
                  <a:lnTo>
                    <a:pt x="213" y="881"/>
                  </a:lnTo>
                  <a:lnTo>
                    <a:pt x="194" y="868"/>
                  </a:lnTo>
                  <a:lnTo>
                    <a:pt x="177" y="853"/>
                  </a:lnTo>
                  <a:lnTo>
                    <a:pt x="158" y="838"/>
                  </a:lnTo>
                  <a:lnTo>
                    <a:pt x="142" y="822"/>
                  </a:lnTo>
                  <a:lnTo>
                    <a:pt x="126" y="806"/>
                  </a:lnTo>
                  <a:lnTo>
                    <a:pt x="111" y="789"/>
                  </a:lnTo>
                  <a:lnTo>
                    <a:pt x="97" y="770"/>
                  </a:lnTo>
                  <a:lnTo>
                    <a:pt x="83" y="751"/>
                  </a:lnTo>
                  <a:lnTo>
                    <a:pt x="71" y="731"/>
                  </a:lnTo>
                  <a:lnTo>
                    <a:pt x="59" y="712"/>
                  </a:lnTo>
                  <a:lnTo>
                    <a:pt x="49" y="691"/>
                  </a:lnTo>
                  <a:lnTo>
                    <a:pt x="38" y="669"/>
                  </a:lnTo>
                  <a:lnTo>
                    <a:pt x="30" y="647"/>
                  </a:lnTo>
                  <a:lnTo>
                    <a:pt x="22" y="625"/>
                  </a:lnTo>
                  <a:lnTo>
                    <a:pt x="16" y="602"/>
                  </a:lnTo>
                  <a:lnTo>
                    <a:pt x="11" y="579"/>
                  </a:lnTo>
                  <a:lnTo>
                    <a:pt x="6" y="555"/>
                  </a:lnTo>
                  <a:lnTo>
                    <a:pt x="4" y="531"/>
                  </a:lnTo>
                  <a:lnTo>
                    <a:pt x="1" y="507"/>
                  </a:lnTo>
                  <a:lnTo>
                    <a:pt x="0" y="482"/>
                  </a:lnTo>
                  <a:lnTo>
                    <a:pt x="0" y="482"/>
                  </a:lnTo>
                  <a:lnTo>
                    <a:pt x="1" y="457"/>
                  </a:lnTo>
                  <a:lnTo>
                    <a:pt x="4" y="433"/>
                  </a:lnTo>
                  <a:lnTo>
                    <a:pt x="6" y="409"/>
                  </a:lnTo>
                  <a:lnTo>
                    <a:pt x="11" y="384"/>
                  </a:lnTo>
                  <a:lnTo>
                    <a:pt x="16" y="361"/>
                  </a:lnTo>
                  <a:lnTo>
                    <a:pt x="22" y="338"/>
                  </a:lnTo>
                  <a:lnTo>
                    <a:pt x="30" y="316"/>
                  </a:lnTo>
                  <a:lnTo>
                    <a:pt x="38" y="295"/>
                  </a:lnTo>
                  <a:lnTo>
                    <a:pt x="49" y="273"/>
                  </a:lnTo>
                  <a:lnTo>
                    <a:pt x="59" y="252"/>
                  </a:lnTo>
                  <a:lnTo>
                    <a:pt x="71" y="232"/>
                  </a:lnTo>
                  <a:lnTo>
                    <a:pt x="83" y="213"/>
                  </a:lnTo>
                  <a:lnTo>
                    <a:pt x="97" y="193"/>
                  </a:lnTo>
                  <a:lnTo>
                    <a:pt x="111" y="176"/>
                  </a:lnTo>
                  <a:lnTo>
                    <a:pt x="126" y="157"/>
                  </a:lnTo>
                  <a:lnTo>
                    <a:pt x="142" y="141"/>
                  </a:lnTo>
                  <a:lnTo>
                    <a:pt x="158" y="125"/>
                  </a:lnTo>
                  <a:lnTo>
                    <a:pt x="177" y="110"/>
                  </a:lnTo>
                  <a:lnTo>
                    <a:pt x="194" y="95"/>
                  </a:lnTo>
                  <a:lnTo>
                    <a:pt x="213" y="82"/>
                  </a:lnTo>
                  <a:lnTo>
                    <a:pt x="233" y="70"/>
                  </a:lnTo>
                  <a:lnTo>
                    <a:pt x="253" y="58"/>
                  </a:lnTo>
                  <a:lnTo>
                    <a:pt x="273" y="48"/>
                  </a:lnTo>
                  <a:lnTo>
                    <a:pt x="295" y="38"/>
                  </a:lnTo>
                  <a:lnTo>
                    <a:pt x="317" y="29"/>
                  </a:lnTo>
                  <a:lnTo>
                    <a:pt x="339" y="21"/>
                  </a:lnTo>
                  <a:lnTo>
                    <a:pt x="362" y="16"/>
                  </a:lnTo>
                  <a:lnTo>
                    <a:pt x="385" y="10"/>
                  </a:lnTo>
                  <a:lnTo>
                    <a:pt x="409" y="5"/>
                  </a:lnTo>
                  <a:lnTo>
                    <a:pt x="433" y="3"/>
                  </a:lnTo>
                  <a:lnTo>
                    <a:pt x="458" y="1"/>
                  </a:lnTo>
                  <a:lnTo>
                    <a:pt x="483" y="0"/>
                  </a:lnTo>
                  <a:lnTo>
                    <a:pt x="483" y="0"/>
                  </a:lnTo>
                  <a:lnTo>
                    <a:pt x="507" y="1"/>
                  </a:lnTo>
                  <a:lnTo>
                    <a:pt x="531" y="3"/>
                  </a:lnTo>
                  <a:lnTo>
                    <a:pt x="556" y="5"/>
                  </a:lnTo>
                  <a:lnTo>
                    <a:pt x="580" y="10"/>
                  </a:lnTo>
                  <a:lnTo>
                    <a:pt x="603" y="16"/>
                  </a:lnTo>
                  <a:lnTo>
                    <a:pt x="626" y="21"/>
                  </a:lnTo>
                  <a:lnTo>
                    <a:pt x="648" y="29"/>
                  </a:lnTo>
                  <a:lnTo>
                    <a:pt x="670" y="38"/>
                  </a:lnTo>
                  <a:lnTo>
                    <a:pt x="692" y="48"/>
                  </a:lnTo>
                  <a:lnTo>
                    <a:pt x="712" y="58"/>
                  </a:lnTo>
                  <a:lnTo>
                    <a:pt x="732" y="70"/>
                  </a:lnTo>
                  <a:lnTo>
                    <a:pt x="751" y="82"/>
                  </a:lnTo>
                  <a:lnTo>
                    <a:pt x="771" y="95"/>
                  </a:lnTo>
                  <a:lnTo>
                    <a:pt x="789" y="110"/>
                  </a:lnTo>
                  <a:lnTo>
                    <a:pt x="807" y="125"/>
                  </a:lnTo>
                  <a:lnTo>
                    <a:pt x="823" y="141"/>
                  </a:lnTo>
                  <a:lnTo>
                    <a:pt x="839" y="157"/>
                  </a:lnTo>
                  <a:lnTo>
                    <a:pt x="854" y="176"/>
                  </a:lnTo>
                  <a:lnTo>
                    <a:pt x="869" y="193"/>
                  </a:lnTo>
                  <a:lnTo>
                    <a:pt x="882" y="213"/>
                  </a:lnTo>
                  <a:lnTo>
                    <a:pt x="894" y="232"/>
                  </a:lnTo>
                  <a:lnTo>
                    <a:pt x="906" y="252"/>
                  </a:lnTo>
                  <a:lnTo>
                    <a:pt x="917" y="273"/>
                  </a:lnTo>
                  <a:lnTo>
                    <a:pt x="927" y="295"/>
                  </a:lnTo>
                  <a:lnTo>
                    <a:pt x="935" y="316"/>
                  </a:lnTo>
                  <a:lnTo>
                    <a:pt x="943" y="338"/>
                  </a:lnTo>
                  <a:lnTo>
                    <a:pt x="950" y="361"/>
                  </a:lnTo>
                  <a:lnTo>
                    <a:pt x="954" y="384"/>
                  </a:lnTo>
                  <a:lnTo>
                    <a:pt x="959" y="409"/>
                  </a:lnTo>
                  <a:lnTo>
                    <a:pt x="962" y="433"/>
                  </a:lnTo>
                  <a:lnTo>
                    <a:pt x="963" y="457"/>
                  </a:lnTo>
                  <a:lnTo>
                    <a:pt x="965" y="482"/>
                  </a:lnTo>
                  <a:lnTo>
                    <a:pt x="965"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9"/>
            <p:cNvSpPr>
              <a:spLocks noEditPoints="1"/>
            </p:cNvSpPr>
            <p:nvPr userDrawn="1"/>
          </p:nvSpPr>
          <p:spPr bwMode="auto">
            <a:xfrm>
              <a:off x="2672" y="1966"/>
              <a:ext cx="198" cy="198"/>
            </a:xfrm>
            <a:custGeom>
              <a:avLst/>
              <a:gdLst>
                <a:gd name="T0" fmla="*/ 179 w 396"/>
                <a:gd name="T1" fmla="*/ 396 h 397"/>
                <a:gd name="T2" fmla="*/ 122 w 396"/>
                <a:gd name="T3" fmla="*/ 382 h 397"/>
                <a:gd name="T4" fmla="*/ 73 w 396"/>
                <a:gd name="T5" fmla="*/ 352 h 397"/>
                <a:gd name="T6" fmla="*/ 45 w 396"/>
                <a:gd name="T7" fmla="*/ 324 h 397"/>
                <a:gd name="T8" fmla="*/ 15 w 396"/>
                <a:gd name="T9" fmla="*/ 273 h 397"/>
                <a:gd name="T10" fmla="*/ 1 w 396"/>
                <a:gd name="T11" fmla="*/ 218 h 397"/>
                <a:gd name="T12" fmla="*/ 4 w 396"/>
                <a:gd name="T13" fmla="*/ 160 h 397"/>
                <a:gd name="T14" fmla="*/ 23 w 396"/>
                <a:gd name="T15" fmla="*/ 106 h 397"/>
                <a:gd name="T16" fmla="*/ 58 w 396"/>
                <a:gd name="T17" fmla="*/ 59 h 397"/>
                <a:gd name="T18" fmla="*/ 89 w 396"/>
                <a:gd name="T19" fmla="*/ 34 h 397"/>
                <a:gd name="T20" fmla="*/ 141 w 396"/>
                <a:gd name="T21" fmla="*/ 10 h 397"/>
                <a:gd name="T22" fmla="*/ 198 w 396"/>
                <a:gd name="T23" fmla="*/ 0 h 397"/>
                <a:gd name="T24" fmla="*/ 237 w 396"/>
                <a:gd name="T25" fmla="*/ 4 h 397"/>
                <a:gd name="T26" fmla="*/ 292 w 396"/>
                <a:gd name="T27" fmla="*/ 23 h 397"/>
                <a:gd name="T28" fmla="*/ 339 w 396"/>
                <a:gd name="T29" fmla="*/ 59 h 397"/>
                <a:gd name="T30" fmla="*/ 364 w 396"/>
                <a:gd name="T31" fmla="*/ 89 h 397"/>
                <a:gd name="T32" fmla="*/ 388 w 396"/>
                <a:gd name="T33" fmla="*/ 142 h 397"/>
                <a:gd name="T34" fmla="*/ 396 w 396"/>
                <a:gd name="T35" fmla="*/ 199 h 397"/>
                <a:gd name="T36" fmla="*/ 388 w 396"/>
                <a:gd name="T37" fmla="*/ 255 h 397"/>
                <a:gd name="T38" fmla="*/ 364 w 396"/>
                <a:gd name="T39" fmla="*/ 308 h 397"/>
                <a:gd name="T40" fmla="*/ 339 w 396"/>
                <a:gd name="T41" fmla="*/ 339 h 397"/>
                <a:gd name="T42" fmla="*/ 292 w 396"/>
                <a:gd name="T43" fmla="*/ 374 h 397"/>
                <a:gd name="T44" fmla="*/ 237 w 396"/>
                <a:gd name="T45" fmla="*/ 393 h 397"/>
                <a:gd name="T46" fmla="*/ 198 w 396"/>
                <a:gd name="T47" fmla="*/ 397 h 397"/>
                <a:gd name="T48" fmla="*/ 180 w 396"/>
                <a:gd name="T49" fmla="*/ 12 h 397"/>
                <a:gd name="T50" fmla="*/ 127 w 396"/>
                <a:gd name="T51" fmla="*/ 26 h 397"/>
                <a:gd name="T52" fmla="*/ 80 w 396"/>
                <a:gd name="T53" fmla="*/ 53 h 397"/>
                <a:gd name="T54" fmla="*/ 53 w 396"/>
                <a:gd name="T55" fmla="*/ 80 h 397"/>
                <a:gd name="T56" fmla="*/ 24 w 396"/>
                <a:gd name="T57" fmla="*/ 128 h 397"/>
                <a:gd name="T58" fmla="*/ 12 w 396"/>
                <a:gd name="T59" fmla="*/ 181 h 397"/>
                <a:gd name="T60" fmla="*/ 14 w 396"/>
                <a:gd name="T61" fmla="*/ 234 h 397"/>
                <a:gd name="T62" fmla="*/ 32 w 396"/>
                <a:gd name="T63" fmla="*/ 286 h 397"/>
                <a:gd name="T64" fmla="*/ 66 w 396"/>
                <a:gd name="T65" fmla="*/ 331 h 397"/>
                <a:gd name="T66" fmla="*/ 95 w 396"/>
                <a:gd name="T67" fmla="*/ 355 h 397"/>
                <a:gd name="T68" fmla="*/ 144 w 396"/>
                <a:gd name="T69" fmla="*/ 378 h 397"/>
                <a:gd name="T70" fmla="*/ 198 w 396"/>
                <a:gd name="T71" fmla="*/ 386 h 397"/>
                <a:gd name="T72" fmla="*/ 235 w 396"/>
                <a:gd name="T73" fmla="*/ 383 h 397"/>
                <a:gd name="T74" fmla="*/ 287 w 396"/>
                <a:gd name="T75" fmla="*/ 364 h 397"/>
                <a:gd name="T76" fmla="*/ 331 w 396"/>
                <a:gd name="T77" fmla="*/ 331 h 397"/>
                <a:gd name="T78" fmla="*/ 355 w 396"/>
                <a:gd name="T79" fmla="*/ 302 h 397"/>
                <a:gd name="T80" fmla="*/ 378 w 396"/>
                <a:gd name="T81" fmla="*/ 253 h 397"/>
                <a:gd name="T82" fmla="*/ 386 w 396"/>
                <a:gd name="T83" fmla="*/ 199 h 397"/>
                <a:gd name="T84" fmla="*/ 378 w 396"/>
                <a:gd name="T85" fmla="*/ 146 h 397"/>
                <a:gd name="T86" fmla="*/ 355 w 396"/>
                <a:gd name="T87" fmla="*/ 96 h 397"/>
                <a:gd name="T88" fmla="*/ 331 w 396"/>
                <a:gd name="T89" fmla="*/ 66 h 397"/>
                <a:gd name="T90" fmla="*/ 287 w 396"/>
                <a:gd name="T91" fmla="*/ 34 h 397"/>
                <a:gd name="T92" fmla="*/ 235 w 396"/>
                <a:gd name="T93" fmla="*/ 15 h 397"/>
                <a:gd name="T94" fmla="*/ 198 w 396"/>
                <a:gd name="T95" fmla="*/ 1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96" h="397">
                  <a:moveTo>
                    <a:pt x="198" y="397"/>
                  </a:moveTo>
                  <a:lnTo>
                    <a:pt x="198" y="397"/>
                  </a:lnTo>
                  <a:lnTo>
                    <a:pt x="179" y="396"/>
                  </a:lnTo>
                  <a:lnTo>
                    <a:pt x="159" y="393"/>
                  </a:lnTo>
                  <a:lnTo>
                    <a:pt x="141" y="389"/>
                  </a:lnTo>
                  <a:lnTo>
                    <a:pt x="122" y="382"/>
                  </a:lnTo>
                  <a:lnTo>
                    <a:pt x="105" y="374"/>
                  </a:lnTo>
                  <a:lnTo>
                    <a:pt x="89" y="363"/>
                  </a:lnTo>
                  <a:lnTo>
                    <a:pt x="73" y="352"/>
                  </a:lnTo>
                  <a:lnTo>
                    <a:pt x="58" y="339"/>
                  </a:lnTo>
                  <a:lnTo>
                    <a:pt x="58" y="339"/>
                  </a:lnTo>
                  <a:lnTo>
                    <a:pt x="45" y="324"/>
                  </a:lnTo>
                  <a:lnTo>
                    <a:pt x="32" y="308"/>
                  </a:lnTo>
                  <a:lnTo>
                    <a:pt x="23" y="291"/>
                  </a:lnTo>
                  <a:lnTo>
                    <a:pt x="15" y="273"/>
                  </a:lnTo>
                  <a:lnTo>
                    <a:pt x="8" y="255"/>
                  </a:lnTo>
                  <a:lnTo>
                    <a:pt x="4" y="237"/>
                  </a:lnTo>
                  <a:lnTo>
                    <a:pt x="1" y="218"/>
                  </a:lnTo>
                  <a:lnTo>
                    <a:pt x="0" y="199"/>
                  </a:lnTo>
                  <a:lnTo>
                    <a:pt x="1" y="180"/>
                  </a:lnTo>
                  <a:lnTo>
                    <a:pt x="4" y="160"/>
                  </a:lnTo>
                  <a:lnTo>
                    <a:pt x="8" y="142"/>
                  </a:lnTo>
                  <a:lnTo>
                    <a:pt x="15" y="124"/>
                  </a:lnTo>
                  <a:lnTo>
                    <a:pt x="23" y="106"/>
                  </a:lnTo>
                  <a:lnTo>
                    <a:pt x="32" y="89"/>
                  </a:lnTo>
                  <a:lnTo>
                    <a:pt x="45" y="74"/>
                  </a:lnTo>
                  <a:lnTo>
                    <a:pt x="58" y="59"/>
                  </a:lnTo>
                  <a:lnTo>
                    <a:pt x="58" y="59"/>
                  </a:lnTo>
                  <a:lnTo>
                    <a:pt x="73" y="45"/>
                  </a:lnTo>
                  <a:lnTo>
                    <a:pt x="89" y="34"/>
                  </a:lnTo>
                  <a:lnTo>
                    <a:pt x="105" y="23"/>
                  </a:lnTo>
                  <a:lnTo>
                    <a:pt x="122" y="15"/>
                  </a:lnTo>
                  <a:lnTo>
                    <a:pt x="141" y="10"/>
                  </a:lnTo>
                  <a:lnTo>
                    <a:pt x="159" y="4"/>
                  </a:lnTo>
                  <a:lnTo>
                    <a:pt x="179" y="1"/>
                  </a:lnTo>
                  <a:lnTo>
                    <a:pt x="198" y="0"/>
                  </a:lnTo>
                  <a:lnTo>
                    <a:pt x="198" y="0"/>
                  </a:lnTo>
                  <a:lnTo>
                    <a:pt x="218" y="1"/>
                  </a:lnTo>
                  <a:lnTo>
                    <a:pt x="237" y="4"/>
                  </a:lnTo>
                  <a:lnTo>
                    <a:pt x="256" y="10"/>
                  </a:lnTo>
                  <a:lnTo>
                    <a:pt x="274" y="15"/>
                  </a:lnTo>
                  <a:lnTo>
                    <a:pt x="292" y="23"/>
                  </a:lnTo>
                  <a:lnTo>
                    <a:pt x="309" y="34"/>
                  </a:lnTo>
                  <a:lnTo>
                    <a:pt x="324" y="45"/>
                  </a:lnTo>
                  <a:lnTo>
                    <a:pt x="339" y="59"/>
                  </a:lnTo>
                  <a:lnTo>
                    <a:pt x="339" y="59"/>
                  </a:lnTo>
                  <a:lnTo>
                    <a:pt x="353" y="74"/>
                  </a:lnTo>
                  <a:lnTo>
                    <a:pt x="364" y="89"/>
                  </a:lnTo>
                  <a:lnTo>
                    <a:pt x="373" y="106"/>
                  </a:lnTo>
                  <a:lnTo>
                    <a:pt x="383" y="124"/>
                  </a:lnTo>
                  <a:lnTo>
                    <a:pt x="388" y="142"/>
                  </a:lnTo>
                  <a:lnTo>
                    <a:pt x="393" y="160"/>
                  </a:lnTo>
                  <a:lnTo>
                    <a:pt x="395" y="180"/>
                  </a:lnTo>
                  <a:lnTo>
                    <a:pt x="396" y="199"/>
                  </a:lnTo>
                  <a:lnTo>
                    <a:pt x="395" y="218"/>
                  </a:lnTo>
                  <a:lnTo>
                    <a:pt x="393" y="237"/>
                  </a:lnTo>
                  <a:lnTo>
                    <a:pt x="388" y="255"/>
                  </a:lnTo>
                  <a:lnTo>
                    <a:pt x="383" y="273"/>
                  </a:lnTo>
                  <a:lnTo>
                    <a:pt x="373" y="291"/>
                  </a:lnTo>
                  <a:lnTo>
                    <a:pt x="364" y="308"/>
                  </a:lnTo>
                  <a:lnTo>
                    <a:pt x="353" y="324"/>
                  </a:lnTo>
                  <a:lnTo>
                    <a:pt x="339" y="339"/>
                  </a:lnTo>
                  <a:lnTo>
                    <a:pt x="339" y="339"/>
                  </a:lnTo>
                  <a:lnTo>
                    <a:pt x="324" y="352"/>
                  </a:lnTo>
                  <a:lnTo>
                    <a:pt x="309" y="363"/>
                  </a:lnTo>
                  <a:lnTo>
                    <a:pt x="292" y="374"/>
                  </a:lnTo>
                  <a:lnTo>
                    <a:pt x="274" y="382"/>
                  </a:lnTo>
                  <a:lnTo>
                    <a:pt x="256" y="389"/>
                  </a:lnTo>
                  <a:lnTo>
                    <a:pt x="237" y="393"/>
                  </a:lnTo>
                  <a:lnTo>
                    <a:pt x="218" y="396"/>
                  </a:lnTo>
                  <a:lnTo>
                    <a:pt x="198" y="397"/>
                  </a:lnTo>
                  <a:lnTo>
                    <a:pt x="198" y="397"/>
                  </a:lnTo>
                  <a:close/>
                  <a:moveTo>
                    <a:pt x="198" y="11"/>
                  </a:moveTo>
                  <a:lnTo>
                    <a:pt x="198" y="11"/>
                  </a:lnTo>
                  <a:lnTo>
                    <a:pt x="180" y="12"/>
                  </a:lnTo>
                  <a:lnTo>
                    <a:pt x="161" y="15"/>
                  </a:lnTo>
                  <a:lnTo>
                    <a:pt x="144" y="19"/>
                  </a:lnTo>
                  <a:lnTo>
                    <a:pt x="127" y="26"/>
                  </a:lnTo>
                  <a:lnTo>
                    <a:pt x="111" y="34"/>
                  </a:lnTo>
                  <a:lnTo>
                    <a:pt x="95" y="43"/>
                  </a:lnTo>
                  <a:lnTo>
                    <a:pt x="80" y="53"/>
                  </a:lnTo>
                  <a:lnTo>
                    <a:pt x="66" y="66"/>
                  </a:lnTo>
                  <a:lnTo>
                    <a:pt x="66" y="66"/>
                  </a:lnTo>
                  <a:lnTo>
                    <a:pt x="53" y="80"/>
                  </a:lnTo>
                  <a:lnTo>
                    <a:pt x="42" y="96"/>
                  </a:lnTo>
                  <a:lnTo>
                    <a:pt x="32" y="111"/>
                  </a:lnTo>
                  <a:lnTo>
                    <a:pt x="24" y="128"/>
                  </a:lnTo>
                  <a:lnTo>
                    <a:pt x="19" y="146"/>
                  </a:lnTo>
                  <a:lnTo>
                    <a:pt x="14" y="163"/>
                  </a:lnTo>
                  <a:lnTo>
                    <a:pt x="12" y="181"/>
                  </a:lnTo>
                  <a:lnTo>
                    <a:pt x="12" y="199"/>
                  </a:lnTo>
                  <a:lnTo>
                    <a:pt x="12" y="217"/>
                  </a:lnTo>
                  <a:lnTo>
                    <a:pt x="14" y="234"/>
                  </a:lnTo>
                  <a:lnTo>
                    <a:pt x="19" y="253"/>
                  </a:lnTo>
                  <a:lnTo>
                    <a:pt x="24" y="269"/>
                  </a:lnTo>
                  <a:lnTo>
                    <a:pt x="32" y="286"/>
                  </a:lnTo>
                  <a:lnTo>
                    <a:pt x="42" y="302"/>
                  </a:lnTo>
                  <a:lnTo>
                    <a:pt x="53" y="317"/>
                  </a:lnTo>
                  <a:lnTo>
                    <a:pt x="66" y="331"/>
                  </a:lnTo>
                  <a:lnTo>
                    <a:pt x="66" y="331"/>
                  </a:lnTo>
                  <a:lnTo>
                    <a:pt x="80" y="344"/>
                  </a:lnTo>
                  <a:lnTo>
                    <a:pt x="95" y="355"/>
                  </a:lnTo>
                  <a:lnTo>
                    <a:pt x="111" y="364"/>
                  </a:lnTo>
                  <a:lnTo>
                    <a:pt x="127" y="372"/>
                  </a:lnTo>
                  <a:lnTo>
                    <a:pt x="144" y="378"/>
                  </a:lnTo>
                  <a:lnTo>
                    <a:pt x="161" y="383"/>
                  </a:lnTo>
                  <a:lnTo>
                    <a:pt x="180" y="385"/>
                  </a:lnTo>
                  <a:lnTo>
                    <a:pt x="198" y="386"/>
                  </a:lnTo>
                  <a:lnTo>
                    <a:pt x="198" y="386"/>
                  </a:lnTo>
                  <a:lnTo>
                    <a:pt x="217" y="385"/>
                  </a:lnTo>
                  <a:lnTo>
                    <a:pt x="235" y="383"/>
                  </a:lnTo>
                  <a:lnTo>
                    <a:pt x="254" y="378"/>
                  </a:lnTo>
                  <a:lnTo>
                    <a:pt x="270" y="372"/>
                  </a:lnTo>
                  <a:lnTo>
                    <a:pt x="287" y="364"/>
                  </a:lnTo>
                  <a:lnTo>
                    <a:pt x="302" y="355"/>
                  </a:lnTo>
                  <a:lnTo>
                    <a:pt x="317" y="344"/>
                  </a:lnTo>
                  <a:lnTo>
                    <a:pt x="331" y="331"/>
                  </a:lnTo>
                  <a:lnTo>
                    <a:pt x="331" y="331"/>
                  </a:lnTo>
                  <a:lnTo>
                    <a:pt x="343" y="317"/>
                  </a:lnTo>
                  <a:lnTo>
                    <a:pt x="355" y="302"/>
                  </a:lnTo>
                  <a:lnTo>
                    <a:pt x="364" y="286"/>
                  </a:lnTo>
                  <a:lnTo>
                    <a:pt x="372" y="269"/>
                  </a:lnTo>
                  <a:lnTo>
                    <a:pt x="378" y="253"/>
                  </a:lnTo>
                  <a:lnTo>
                    <a:pt x="383" y="234"/>
                  </a:lnTo>
                  <a:lnTo>
                    <a:pt x="385" y="217"/>
                  </a:lnTo>
                  <a:lnTo>
                    <a:pt x="386" y="199"/>
                  </a:lnTo>
                  <a:lnTo>
                    <a:pt x="385" y="181"/>
                  </a:lnTo>
                  <a:lnTo>
                    <a:pt x="383" y="163"/>
                  </a:lnTo>
                  <a:lnTo>
                    <a:pt x="378" y="146"/>
                  </a:lnTo>
                  <a:lnTo>
                    <a:pt x="372" y="128"/>
                  </a:lnTo>
                  <a:lnTo>
                    <a:pt x="364" y="111"/>
                  </a:lnTo>
                  <a:lnTo>
                    <a:pt x="355" y="96"/>
                  </a:lnTo>
                  <a:lnTo>
                    <a:pt x="343" y="80"/>
                  </a:lnTo>
                  <a:lnTo>
                    <a:pt x="331" y="66"/>
                  </a:lnTo>
                  <a:lnTo>
                    <a:pt x="331" y="66"/>
                  </a:lnTo>
                  <a:lnTo>
                    <a:pt x="317" y="53"/>
                  </a:lnTo>
                  <a:lnTo>
                    <a:pt x="302" y="43"/>
                  </a:lnTo>
                  <a:lnTo>
                    <a:pt x="287" y="34"/>
                  </a:lnTo>
                  <a:lnTo>
                    <a:pt x="270" y="26"/>
                  </a:lnTo>
                  <a:lnTo>
                    <a:pt x="254" y="19"/>
                  </a:lnTo>
                  <a:lnTo>
                    <a:pt x="235" y="15"/>
                  </a:lnTo>
                  <a:lnTo>
                    <a:pt x="217" y="12"/>
                  </a:lnTo>
                  <a:lnTo>
                    <a:pt x="198" y="11"/>
                  </a:lnTo>
                  <a:lnTo>
                    <a:pt x="19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0"/>
            <p:cNvSpPr>
              <a:spLocks noEditPoints="1"/>
            </p:cNvSpPr>
            <p:nvPr userDrawn="1"/>
          </p:nvSpPr>
          <p:spPr bwMode="auto">
            <a:xfrm>
              <a:off x="2688" y="1981"/>
              <a:ext cx="167" cy="167"/>
            </a:xfrm>
            <a:custGeom>
              <a:avLst/>
              <a:gdLst>
                <a:gd name="T0" fmla="*/ 151 w 334"/>
                <a:gd name="T1" fmla="*/ 335 h 335"/>
                <a:gd name="T2" fmla="*/ 104 w 334"/>
                <a:gd name="T3" fmla="*/ 322 h 335"/>
                <a:gd name="T4" fmla="*/ 61 w 334"/>
                <a:gd name="T5" fmla="*/ 298 h 335"/>
                <a:gd name="T6" fmla="*/ 38 w 334"/>
                <a:gd name="T7" fmla="*/ 274 h 335"/>
                <a:gd name="T8" fmla="*/ 13 w 334"/>
                <a:gd name="T9" fmla="*/ 232 h 335"/>
                <a:gd name="T10" fmla="*/ 1 w 334"/>
                <a:gd name="T11" fmla="*/ 185 h 335"/>
                <a:gd name="T12" fmla="*/ 1 w 334"/>
                <a:gd name="T13" fmla="*/ 151 h 335"/>
                <a:gd name="T14" fmla="*/ 13 w 334"/>
                <a:gd name="T15" fmla="*/ 104 h 335"/>
                <a:gd name="T16" fmla="*/ 38 w 334"/>
                <a:gd name="T17" fmla="*/ 61 h 335"/>
                <a:gd name="T18" fmla="*/ 61 w 334"/>
                <a:gd name="T19" fmla="*/ 38 h 335"/>
                <a:gd name="T20" fmla="*/ 104 w 334"/>
                <a:gd name="T21" fmla="*/ 13 h 335"/>
                <a:gd name="T22" fmla="*/ 151 w 334"/>
                <a:gd name="T23" fmla="*/ 2 h 335"/>
                <a:gd name="T24" fmla="*/ 185 w 334"/>
                <a:gd name="T25" fmla="*/ 2 h 335"/>
                <a:gd name="T26" fmla="*/ 232 w 334"/>
                <a:gd name="T27" fmla="*/ 13 h 335"/>
                <a:gd name="T28" fmla="*/ 273 w 334"/>
                <a:gd name="T29" fmla="*/ 38 h 335"/>
                <a:gd name="T30" fmla="*/ 297 w 334"/>
                <a:gd name="T31" fmla="*/ 61 h 335"/>
                <a:gd name="T32" fmla="*/ 322 w 334"/>
                <a:gd name="T33" fmla="*/ 104 h 335"/>
                <a:gd name="T34" fmla="*/ 334 w 334"/>
                <a:gd name="T35" fmla="*/ 151 h 335"/>
                <a:gd name="T36" fmla="*/ 334 w 334"/>
                <a:gd name="T37" fmla="*/ 185 h 335"/>
                <a:gd name="T38" fmla="*/ 322 w 334"/>
                <a:gd name="T39" fmla="*/ 232 h 335"/>
                <a:gd name="T40" fmla="*/ 297 w 334"/>
                <a:gd name="T41" fmla="*/ 274 h 335"/>
                <a:gd name="T42" fmla="*/ 273 w 334"/>
                <a:gd name="T43" fmla="*/ 298 h 335"/>
                <a:gd name="T44" fmla="*/ 232 w 334"/>
                <a:gd name="T45" fmla="*/ 322 h 335"/>
                <a:gd name="T46" fmla="*/ 185 w 334"/>
                <a:gd name="T47" fmla="*/ 335 h 335"/>
                <a:gd name="T48" fmla="*/ 167 w 334"/>
                <a:gd name="T49" fmla="*/ 11 h 335"/>
                <a:gd name="T50" fmla="*/ 136 w 334"/>
                <a:gd name="T51" fmla="*/ 14 h 335"/>
                <a:gd name="T52" fmla="*/ 94 w 334"/>
                <a:gd name="T53" fmla="*/ 29 h 335"/>
                <a:gd name="T54" fmla="*/ 57 w 334"/>
                <a:gd name="T55" fmla="*/ 57 h 335"/>
                <a:gd name="T56" fmla="*/ 37 w 334"/>
                <a:gd name="T57" fmla="*/ 81 h 335"/>
                <a:gd name="T58" fmla="*/ 18 w 334"/>
                <a:gd name="T59" fmla="*/ 123 h 335"/>
                <a:gd name="T60" fmla="*/ 11 w 334"/>
                <a:gd name="T61" fmla="*/ 168 h 335"/>
                <a:gd name="T62" fmla="*/ 14 w 334"/>
                <a:gd name="T63" fmla="*/ 199 h 335"/>
                <a:gd name="T64" fmla="*/ 29 w 334"/>
                <a:gd name="T65" fmla="*/ 241 h 335"/>
                <a:gd name="T66" fmla="*/ 57 w 334"/>
                <a:gd name="T67" fmla="*/ 278 h 335"/>
                <a:gd name="T68" fmla="*/ 81 w 334"/>
                <a:gd name="T69" fmla="*/ 298 h 335"/>
                <a:gd name="T70" fmla="*/ 122 w 334"/>
                <a:gd name="T71" fmla="*/ 317 h 335"/>
                <a:gd name="T72" fmla="*/ 167 w 334"/>
                <a:gd name="T73" fmla="*/ 324 h 335"/>
                <a:gd name="T74" fmla="*/ 198 w 334"/>
                <a:gd name="T75" fmla="*/ 321 h 335"/>
                <a:gd name="T76" fmla="*/ 241 w 334"/>
                <a:gd name="T77" fmla="*/ 306 h 335"/>
                <a:gd name="T78" fmla="*/ 278 w 334"/>
                <a:gd name="T79" fmla="*/ 278 h 335"/>
                <a:gd name="T80" fmla="*/ 297 w 334"/>
                <a:gd name="T81" fmla="*/ 255 h 335"/>
                <a:gd name="T82" fmla="*/ 317 w 334"/>
                <a:gd name="T83" fmla="*/ 214 h 335"/>
                <a:gd name="T84" fmla="*/ 324 w 334"/>
                <a:gd name="T85" fmla="*/ 168 h 335"/>
                <a:gd name="T86" fmla="*/ 320 w 334"/>
                <a:gd name="T87" fmla="*/ 136 h 335"/>
                <a:gd name="T88" fmla="*/ 306 w 334"/>
                <a:gd name="T89" fmla="*/ 94 h 335"/>
                <a:gd name="T90" fmla="*/ 278 w 334"/>
                <a:gd name="T91" fmla="*/ 57 h 335"/>
                <a:gd name="T92" fmla="*/ 254 w 334"/>
                <a:gd name="T93" fmla="*/ 37 h 335"/>
                <a:gd name="T94" fmla="*/ 213 w 334"/>
                <a:gd name="T95" fmla="*/ 18 h 335"/>
                <a:gd name="T96" fmla="*/ 167 w 334"/>
                <a:gd name="T97" fmla="*/ 1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35">
                  <a:moveTo>
                    <a:pt x="167" y="335"/>
                  </a:moveTo>
                  <a:lnTo>
                    <a:pt x="167" y="335"/>
                  </a:lnTo>
                  <a:lnTo>
                    <a:pt x="151" y="335"/>
                  </a:lnTo>
                  <a:lnTo>
                    <a:pt x="135" y="332"/>
                  </a:lnTo>
                  <a:lnTo>
                    <a:pt x="119" y="328"/>
                  </a:lnTo>
                  <a:lnTo>
                    <a:pt x="104" y="322"/>
                  </a:lnTo>
                  <a:lnTo>
                    <a:pt x="89" y="315"/>
                  </a:lnTo>
                  <a:lnTo>
                    <a:pt x="75" y="307"/>
                  </a:lnTo>
                  <a:lnTo>
                    <a:pt x="61" y="298"/>
                  </a:lnTo>
                  <a:lnTo>
                    <a:pt x="49" y="286"/>
                  </a:lnTo>
                  <a:lnTo>
                    <a:pt x="49" y="286"/>
                  </a:lnTo>
                  <a:lnTo>
                    <a:pt x="38" y="274"/>
                  </a:lnTo>
                  <a:lnTo>
                    <a:pt x="28" y="261"/>
                  </a:lnTo>
                  <a:lnTo>
                    <a:pt x="20" y="247"/>
                  </a:lnTo>
                  <a:lnTo>
                    <a:pt x="13" y="232"/>
                  </a:lnTo>
                  <a:lnTo>
                    <a:pt x="7" y="216"/>
                  </a:lnTo>
                  <a:lnTo>
                    <a:pt x="4" y="201"/>
                  </a:lnTo>
                  <a:lnTo>
                    <a:pt x="1" y="185"/>
                  </a:lnTo>
                  <a:lnTo>
                    <a:pt x="0" y="168"/>
                  </a:lnTo>
                  <a:lnTo>
                    <a:pt x="0" y="168"/>
                  </a:lnTo>
                  <a:lnTo>
                    <a:pt x="1" y="151"/>
                  </a:lnTo>
                  <a:lnTo>
                    <a:pt x="4" y="135"/>
                  </a:lnTo>
                  <a:lnTo>
                    <a:pt x="7" y="119"/>
                  </a:lnTo>
                  <a:lnTo>
                    <a:pt x="13" y="104"/>
                  </a:lnTo>
                  <a:lnTo>
                    <a:pt x="20" y="89"/>
                  </a:lnTo>
                  <a:lnTo>
                    <a:pt x="28" y="75"/>
                  </a:lnTo>
                  <a:lnTo>
                    <a:pt x="38" y="61"/>
                  </a:lnTo>
                  <a:lnTo>
                    <a:pt x="49" y="49"/>
                  </a:lnTo>
                  <a:lnTo>
                    <a:pt x="49" y="49"/>
                  </a:lnTo>
                  <a:lnTo>
                    <a:pt x="61" y="38"/>
                  </a:lnTo>
                  <a:lnTo>
                    <a:pt x="75" y="28"/>
                  </a:lnTo>
                  <a:lnTo>
                    <a:pt x="89" y="20"/>
                  </a:lnTo>
                  <a:lnTo>
                    <a:pt x="104" y="13"/>
                  </a:lnTo>
                  <a:lnTo>
                    <a:pt x="119" y="7"/>
                  </a:lnTo>
                  <a:lnTo>
                    <a:pt x="135" y="4"/>
                  </a:lnTo>
                  <a:lnTo>
                    <a:pt x="151" y="2"/>
                  </a:lnTo>
                  <a:lnTo>
                    <a:pt x="167" y="0"/>
                  </a:lnTo>
                  <a:lnTo>
                    <a:pt x="167" y="0"/>
                  </a:lnTo>
                  <a:lnTo>
                    <a:pt x="185" y="2"/>
                  </a:lnTo>
                  <a:lnTo>
                    <a:pt x="201" y="4"/>
                  </a:lnTo>
                  <a:lnTo>
                    <a:pt x="216" y="7"/>
                  </a:lnTo>
                  <a:lnTo>
                    <a:pt x="232" y="13"/>
                  </a:lnTo>
                  <a:lnTo>
                    <a:pt x="247" y="20"/>
                  </a:lnTo>
                  <a:lnTo>
                    <a:pt x="261" y="28"/>
                  </a:lnTo>
                  <a:lnTo>
                    <a:pt x="273" y="38"/>
                  </a:lnTo>
                  <a:lnTo>
                    <a:pt x="286" y="49"/>
                  </a:lnTo>
                  <a:lnTo>
                    <a:pt x="286" y="49"/>
                  </a:lnTo>
                  <a:lnTo>
                    <a:pt x="297" y="61"/>
                  </a:lnTo>
                  <a:lnTo>
                    <a:pt x="307" y="75"/>
                  </a:lnTo>
                  <a:lnTo>
                    <a:pt x="315" y="89"/>
                  </a:lnTo>
                  <a:lnTo>
                    <a:pt x="322" y="104"/>
                  </a:lnTo>
                  <a:lnTo>
                    <a:pt x="327" y="119"/>
                  </a:lnTo>
                  <a:lnTo>
                    <a:pt x="332" y="135"/>
                  </a:lnTo>
                  <a:lnTo>
                    <a:pt x="334" y="151"/>
                  </a:lnTo>
                  <a:lnTo>
                    <a:pt x="334" y="168"/>
                  </a:lnTo>
                  <a:lnTo>
                    <a:pt x="334" y="168"/>
                  </a:lnTo>
                  <a:lnTo>
                    <a:pt x="334" y="185"/>
                  </a:lnTo>
                  <a:lnTo>
                    <a:pt x="332" y="201"/>
                  </a:lnTo>
                  <a:lnTo>
                    <a:pt x="327" y="216"/>
                  </a:lnTo>
                  <a:lnTo>
                    <a:pt x="322" y="232"/>
                  </a:lnTo>
                  <a:lnTo>
                    <a:pt x="315" y="247"/>
                  </a:lnTo>
                  <a:lnTo>
                    <a:pt x="307" y="261"/>
                  </a:lnTo>
                  <a:lnTo>
                    <a:pt x="297" y="274"/>
                  </a:lnTo>
                  <a:lnTo>
                    <a:pt x="286" y="286"/>
                  </a:lnTo>
                  <a:lnTo>
                    <a:pt x="286" y="286"/>
                  </a:lnTo>
                  <a:lnTo>
                    <a:pt x="273" y="298"/>
                  </a:lnTo>
                  <a:lnTo>
                    <a:pt x="261" y="307"/>
                  </a:lnTo>
                  <a:lnTo>
                    <a:pt x="247" y="315"/>
                  </a:lnTo>
                  <a:lnTo>
                    <a:pt x="232" y="322"/>
                  </a:lnTo>
                  <a:lnTo>
                    <a:pt x="216" y="328"/>
                  </a:lnTo>
                  <a:lnTo>
                    <a:pt x="201" y="332"/>
                  </a:lnTo>
                  <a:lnTo>
                    <a:pt x="185" y="335"/>
                  </a:lnTo>
                  <a:lnTo>
                    <a:pt x="167" y="335"/>
                  </a:lnTo>
                  <a:lnTo>
                    <a:pt x="167" y="335"/>
                  </a:lnTo>
                  <a:close/>
                  <a:moveTo>
                    <a:pt x="167" y="11"/>
                  </a:moveTo>
                  <a:lnTo>
                    <a:pt x="167" y="11"/>
                  </a:lnTo>
                  <a:lnTo>
                    <a:pt x="152" y="12"/>
                  </a:lnTo>
                  <a:lnTo>
                    <a:pt x="136" y="14"/>
                  </a:lnTo>
                  <a:lnTo>
                    <a:pt x="122" y="18"/>
                  </a:lnTo>
                  <a:lnTo>
                    <a:pt x="107" y="23"/>
                  </a:lnTo>
                  <a:lnTo>
                    <a:pt x="94" y="29"/>
                  </a:lnTo>
                  <a:lnTo>
                    <a:pt x="81" y="37"/>
                  </a:lnTo>
                  <a:lnTo>
                    <a:pt x="68" y="47"/>
                  </a:lnTo>
                  <a:lnTo>
                    <a:pt x="57" y="57"/>
                  </a:lnTo>
                  <a:lnTo>
                    <a:pt x="57" y="57"/>
                  </a:lnTo>
                  <a:lnTo>
                    <a:pt x="46" y="68"/>
                  </a:lnTo>
                  <a:lnTo>
                    <a:pt x="37" y="81"/>
                  </a:lnTo>
                  <a:lnTo>
                    <a:pt x="29" y="94"/>
                  </a:lnTo>
                  <a:lnTo>
                    <a:pt x="23" y="108"/>
                  </a:lnTo>
                  <a:lnTo>
                    <a:pt x="18" y="123"/>
                  </a:lnTo>
                  <a:lnTo>
                    <a:pt x="14" y="136"/>
                  </a:lnTo>
                  <a:lnTo>
                    <a:pt x="12" y="153"/>
                  </a:lnTo>
                  <a:lnTo>
                    <a:pt x="11" y="168"/>
                  </a:lnTo>
                  <a:lnTo>
                    <a:pt x="11" y="168"/>
                  </a:lnTo>
                  <a:lnTo>
                    <a:pt x="12" y="184"/>
                  </a:lnTo>
                  <a:lnTo>
                    <a:pt x="14" y="199"/>
                  </a:lnTo>
                  <a:lnTo>
                    <a:pt x="18" y="214"/>
                  </a:lnTo>
                  <a:lnTo>
                    <a:pt x="23" y="227"/>
                  </a:lnTo>
                  <a:lnTo>
                    <a:pt x="29" y="241"/>
                  </a:lnTo>
                  <a:lnTo>
                    <a:pt x="37" y="255"/>
                  </a:lnTo>
                  <a:lnTo>
                    <a:pt x="46" y="267"/>
                  </a:lnTo>
                  <a:lnTo>
                    <a:pt x="57" y="278"/>
                  </a:lnTo>
                  <a:lnTo>
                    <a:pt x="57" y="278"/>
                  </a:lnTo>
                  <a:lnTo>
                    <a:pt x="68" y="288"/>
                  </a:lnTo>
                  <a:lnTo>
                    <a:pt x="81" y="298"/>
                  </a:lnTo>
                  <a:lnTo>
                    <a:pt x="94" y="306"/>
                  </a:lnTo>
                  <a:lnTo>
                    <a:pt x="107" y="313"/>
                  </a:lnTo>
                  <a:lnTo>
                    <a:pt x="122" y="317"/>
                  </a:lnTo>
                  <a:lnTo>
                    <a:pt x="136" y="321"/>
                  </a:lnTo>
                  <a:lnTo>
                    <a:pt x="152" y="323"/>
                  </a:lnTo>
                  <a:lnTo>
                    <a:pt x="167" y="324"/>
                  </a:lnTo>
                  <a:lnTo>
                    <a:pt x="167" y="324"/>
                  </a:lnTo>
                  <a:lnTo>
                    <a:pt x="183" y="323"/>
                  </a:lnTo>
                  <a:lnTo>
                    <a:pt x="198" y="321"/>
                  </a:lnTo>
                  <a:lnTo>
                    <a:pt x="213" y="317"/>
                  </a:lnTo>
                  <a:lnTo>
                    <a:pt x="227" y="313"/>
                  </a:lnTo>
                  <a:lnTo>
                    <a:pt x="241" y="306"/>
                  </a:lnTo>
                  <a:lnTo>
                    <a:pt x="254" y="298"/>
                  </a:lnTo>
                  <a:lnTo>
                    <a:pt x="266" y="288"/>
                  </a:lnTo>
                  <a:lnTo>
                    <a:pt x="278" y="278"/>
                  </a:lnTo>
                  <a:lnTo>
                    <a:pt x="278" y="278"/>
                  </a:lnTo>
                  <a:lnTo>
                    <a:pt x="288" y="267"/>
                  </a:lnTo>
                  <a:lnTo>
                    <a:pt x="297" y="255"/>
                  </a:lnTo>
                  <a:lnTo>
                    <a:pt x="306" y="241"/>
                  </a:lnTo>
                  <a:lnTo>
                    <a:pt x="312" y="227"/>
                  </a:lnTo>
                  <a:lnTo>
                    <a:pt x="317" y="214"/>
                  </a:lnTo>
                  <a:lnTo>
                    <a:pt x="320" y="199"/>
                  </a:lnTo>
                  <a:lnTo>
                    <a:pt x="323" y="184"/>
                  </a:lnTo>
                  <a:lnTo>
                    <a:pt x="324" y="168"/>
                  </a:lnTo>
                  <a:lnTo>
                    <a:pt x="324" y="168"/>
                  </a:lnTo>
                  <a:lnTo>
                    <a:pt x="323" y="153"/>
                  </a:lnTo>
                  <a:lnTo>
                    <a:pt x="320" y="136"/>
                  </a:lnTo>
                  <a:lnTo>
                    <a:pt x="317" y="123"/>
                  </a:lnTo>
                  <a:lnTo>
                    <a:pt x="312" y="108"/>
                  </a:lnTo>
                  <a:lnTo>
                    <a:pt x="306" y="94"/>
                  </a:lnTo>
                  <a:lnTo>
                    <a:pt x="297" y="81"/>
                  </a:lnTo>
                  <a:lnTo>
                    <a:pt x="288" y="68"/>
                  </a:lnTo>
                  <a:lnTo>
                    <a:pt x="278" y="57"/>
                  </a:lnTo>
                  <a:lnTo>
                    <a:pt x="278" y="57"/>
                  </a:lnTo>
                  <a:lnTo>
                    <a:pt x="266" y="47"/>
                  </a:lnTo>
                  <a:lnTo>
                    <a:pt x="254" y="37"/>
                  </a:lnTo>
                  <a:lnTo>
                    <a:pt x="241" y="29"/>
                  </a:lnTo>
                  <a:lnTo>
                    <a:pt x="227" y="23"/>
                  </a:lnTo>
                  <a:lnTo>
                    <a:pt x="213" y="18"/>
                  </a:lnTo>
                  <a:lnTo>
                    <a:pt x="198" y="14"/>
                  </a:lnTo>
                  <a:lnTo>
                    <a:pt x="183" y="12"/>
                  </a:lnTo>
                  <a:lnTo>
                    <a:pt x="167" y="11"/>
                  </a:lnTo>
                  <a:lnTo>
                    <a:pt x="16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1"/>
            <p:cNvSpPr>
              <a:spLocks/>
            </p:cNvSpPr>
            <p:nvPr userDrawn="1"/>
          </p:nvSpPr>
          <p:spPr bwMode="auto">
            <a:xfrm>
              <a:off x="2684" y="2133"/>
              <a:ext cx="19" cy="19"/>
            </a:xfrm>
            <a:custGeom>
              <a:avLst/>
              <a:gdLst>
                <a:gd name="T0" fmla="*/ 8 w 39"/>
                <a:gd name="T1" fmla="*/ 40 h 40"/>
                <a:gd name="T2" fmla="*/ 0 w 39"/>
                <a:gd name="T3" fmla="*/ 33 h 40"/>
                <a:gd name="T4" fmla="*/ 32 w 39"/>
                <a:gd name="T5" fmla="*/ 0 h 40"/>
                <a:gd name="T6" fmla="*/ 39 w 39"/>
                <a:gd name="T7" fmla="*/ 9 h 40"/>
                <a:gd name="T8" fmla="*/ 8 w 39"/>
                <a:gd name="T9" fmla="*/ 40 h 40"/>
              </a:gdLst>
              <a:ahLst/>
              <a:cxnLst>
                <a:cxn ang="0">
                  <a:pos x="T0" y="T1"/>
                </a:cxn>
                <a:cxn ang="0">
                  <a:pos x="T2" y="T3"/>
                </a:cxn>
                <a:cxn ang="0">
                  <a:pos x="T4" y="T5"/>
                </a:cxn>
                <a:cxn ang="0">
                  <a:pos x="T6" y="T7"/>
                </a:cxn>
                <a:cxn ang="0">
                  <a:pos x="T8" y="T9"/>
                </a:cxn>
              </a:cxnLst>
              <a:rect l="0" t="0" r="r" b="b"/>
              <a:pathLst>
                <a:path w="39" h="40">
                  <a:moveTo>
                    <a:pt x="8" y="40"/>
                  </a:moveTo>
                  <a:lnTo>
                    <a:pt x="0" y="33"/>
                  </a:lnTo>
                  <a:lnTo>
                    <a:pt x="32" y="0"/>
                  </a:lnTo>
                  <a:lnTo>
                    <a:pt x="39" y="9"/>
                  </a:lnTo>
                  <a:lnTo>
                    <a:pt x="8"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2"/>
            <p:cNvSpPr>
              <a:spLocks noEditPoints="1"/>
            </p:cNvSpPr>
            <p:nvPr userDrawn="1"/>
          </p:nvSpPr>
          <p:spPr bwMode="auto">
            <a:xfrm>
              <a:off x="2553" y="2144"/>
              <a:ext cx="139" cy="139"/>
            </a:xfrm>
            <a:custGeom>
              <a:avLst/>
              <a:gdLst>
                <a:gd name="T0" fmla="*/ 27 w 278"/>
                <a:gd name="T1" fmla="*/ 279 h 279"/>
                <a:gd name="T2" fmla="*/ 27 w 278"/>
                <a:gd name="T3" fmla="*/ 279 h 279"/>
                <a:gd name="T4" fmla="*/ 20 w 278"/>
                <a:gd name="T5" fmla="*/ 278 h 279"/>
                <a:gd name="T6" fmla="*/ 15 w 278"/>
                <a:gd name="T7" fmla="*/ 275 h 279"/>
                <a:gd name="T8" fmla="*/ 4 w 278"/>
                <a:gd name="T9" fmla="*/ 264 h 279"/>
                <a:gd name="T10" fmla="*/ 4 w 278"/>
                <a:gd name="T11" fmla="*/ 264 h 279"/>
                <a:gd name="T12" fmla="*/ 1 w 278"/>
                <a:gd name="T13" fmla="*/ 258 h 279"/>
                <a:gd name="T14" fmla="*/ 0 w 278"/>
                <a:gd name="T15" fmla="*/ 253 h 279"/>
                <a:gd name="T16" fmla="*/ 0 w 278"/>
                <a:gd name="T17" fmla="*/ 253 h 279"/>
                <a:gd name="T18" fmla="*/ 1 w 278"/>
                <a:gd name="T19" fmla="*/ 246 h 279"/>
                <a:gd name="T20" fmla="*/ 4 w 278"/>
                <a:gd name="T21" fmla="*/ 240 h 279"/>
                <a:gd name="T22" fmla="*/ 239 w 278"/>
                <a:gd name="T23" fmla="*/ 5 h 279"/>
                <a:gd name="T24" fmla="*/ 239 w 278"/>
                <a:gd name="T25" fmla="*/ 5 h 279"/>
                <a:gd name="T26" fmla="*/ 245 w 278"/>
                <a:gd name="T27" fmla="*/ 2 h 279"/>
                <a:gd name="T28" fmla="*/ 252 w 278"/>
                <a:gd name="T29" fmla="*/ 0 h 279"/>
                <a:gd name="T30" fmla="*/ 252 w 278"/>
                <a:gd name="T31" fmla="*/ 0 h 279"/>
                <a:gd name="T32" fmla="*/ 258 w 278"/>
                <a:gd name="T33" fmla="*/ 2 h 279"/>
                <a:gd name="T34" fmla="*/ 263 w 278"/>
                <a:gd name="T35" fmla="*/ 5 h 279"/>
                <a:gd name="T36" fmla="*/ 274 w 278"/>
                <a:gd name="T37" fmla="*/ 15 h 279"/>
                <a:gd name="T38" fmla="*/ 274 w 278"/>
                <a:gd name="T39" fmla="*/ 15 h 279"/>
                <a:gd name="T40" fmla="*/ 276 w 278"/>
                <a:gd name="T41" fmla="*/ 18 h 279"/>
                <a:gd name="T42" fmla="*/ 277 w 278"/>
                <a:gd name="T43" fmla="*/ 21 h 279"/>
                <a:gd name="T44" fmla="*/ 278 w 278"/>
                <a:gd name="T45" fmla="*/ 28 h 279"/>
                <a:gd name="T46" fmla="*/ 277 w 278"/>
                <a:gd name="T47" fmla="*/ 34 h 279"/>
                <a:gd name="T48" fmla="*/ 276 w 278"/>
                <a:gd name="T49" fmla="*/ 37 h 279"/>
                <a:gd name="T50" fmla="*/ 274 w 278"/>
                <a:gd name="T51" fmla="*/ 40 h 279"/>
                <a:gd name="T52" fmla="*/ 39 w 278"/>
                <a:gd name="T53" fmla="*/ 275 h 279"/>
                <a:gd name="T54" fmla="*/ 39 w 278"/>
                <a:gd name="T55" fmla="*/ 275 h 279"/>
                <a:gd name="T56" fmla="*/ 33 w 278"/>
                <a:gd name="T57" fmla="*/ 278 h 279"/>
                <a:gd name="T58" fmla="*/ 27 w 278"/>
                <a:gd name="T59" fmla="*/ 279 h 279"/>
                <a:gd name="T60" fmla="*/ 27 w 278"/>
                <a:gd name="T61" fmla="*/ 279 h 279"/>
                <a:gd name="T62" fmla="*/ 252 w 278"/>
                <a:gd name="T63" fmla="*/ 11 h 279"/>
                <a:gd name="T64" fmla="*/ 252 w 278"/>
                <a:gd name="T65" fmla="*/ 11 h 279"/>
                <a:gd name="T66" fmla="*/ 250 w 278"/>
                <a:gd name="T67" fmla="*/ 12 h 279"/>
                <a:gd name="T68" fmla="*/ 247 w 278"/>
                <a:gd name="T69" fmla="*/ 13 h 279"/>
                <a:gd name="T70" fmla="*/ 12 w 278"/>
                <a:gd name="T71" fmla="*/ 248 h 279"/>
                <a:gd name="T72" fmla="*/ 12 w 278"/>
                <a:gd name="T73" fmla="*/ 248 h 279"/>
                <a:gd name="T74" fmla="*/ 11 w 278"/>
                <a:gd name="T75" fmla="*/ 250 h 279"/>
                <a:gd name="T76" fmla="*/ 10 w 278"/>
                <a:gd name="T77" fmla="*/ 253 h 279"/>
                <a:gd name="T78" fmla="*/ 10 w 278"/>
                <a:gd name="T79" fmla="*/ 253 h 279"/>
                <a:gd name="T80" fmla="*/ 11 w 278"/>
                <a:gd name="T81" fmla="*/ 255 h 279"/>
                <a:gd name="T82" fmla="*/ 12 w 278"/>
                <a:gd name="T83" fmla="*/ 257 h 279"/>
                <a:gd name="T84" fmla="*/ 23 w 278"/>
                <a:gd name="T85" fmla="*/ 267 h 279"/>
                <a:gd name="T86" fmla="*/ 23 w 278"/>
                <a:gd name="T87" fmla="*/ 267 h 279"/>
                <a:gd name="T88" fmla="*/ 25 w 278"/>
                <a:gd name="T89" fmla="*/ 269 h 279"/>
                <a:gd name="T90" fmla="*/ 27 w 278"/>
                <a:gd name="T91" fmla="*/ 269 h 279"/>
                <a:gd name="T92" fmla="*/ 30 w 278"/>
                <a:gd name="T93" fmla="*/ 269 h 279"/>
                <a:gd name="T94" fmla="*/ 31 w 278"/>
                <a:gd name="T95" fmla="*/ 267 h 279"/>
                <a:gd name="T96" fmla="*/ 267 w 278"/>
                <a:gd name="T97" fmla="*/ 31 h 279"/>
                <a:gd name="T98" fmla="*/ 267 w 278"/>
                <a:gd name="T99" fmla="*/ 31 h 279"/>
                <a:gd name="T100" fmla="*/ 268 w 278"/>
                <a:gd name="T101" fmla="*/ 30 h 279"/>
                <a:gd name="T102" fmla="*/ 268 w 278"/>
                <a:gd name="T103" fmla="*/ 28 h 279"/>
                <a:gd name="T104" fmla="*/ 268 w 278"/>
                <a:gd name="T105" fmla="*/ 25 h 279"/>
                <a:gd name="T106" fmla="*/ 267 w 278"/>
                <a:gd name="T107" fmla="*/ 23 h 279"/>
                <a:gd name="T108" fmla="*/ 257 w 278"/>
                <a:gd name="T109" fmla="*/ 13 h 279"/>
                <a:gd name="T110" fmla="*/ 257 w 278"/>
                <a:gd name="T111" fmla="*/ 13 h 279"/>
                <a:gd name="T112" fmla="*/ 254 w 278"/>
                <a:gd name="T113" fmla="*/ 12 h 279"/>
                <a:gd name="T114" fmla="*/ 252 w 278"/>
                <a:gd name="T115" fmla="*/ 11 h 279"/>
                <a:gd name="T116" fmla="*/ 252 w 278"/>
                <a:gd name="T117" fmla="*/ 1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8" h="279">
                  <a:moveTo>
                    <a:pt x="27" y="279"/>
                  </a:moveTo>
                  <a:lnTo>
                    <a:pt x="27" y="279"/>
                  </a:lnTo>
                  <a:lnTo>
                    <a:pt x="20" y="278"/>
                  </a:lnTo>
                  <a:lnTo>
                    <a:pt x="15" y="275"/>
                  </a:lnTo>
                  <a:lnTo>
                    <a:pt x="4" y="264"/>
                  </a:lnTo>
                  <a:lnTo>
                    <a:pt x="4" y="264"/>
                  </a:lnTo>
                  <a:lnTo>
                    <a:pt x="1" y="258"/>
                  </a:lnTo>
                  <a:lnTo>
                    <a:pt x="0" y="253"/>
                  </a:lnTo>
                  <a:lnTo>
                    <a:pt x="0" y="253"/>
                  </a:lnTo>
                  <a:lnTo>
                    <a:pt x="1" y="246"/>
                  </a:lnTo>
                  <a:lnTo>
                    <a:pt x="4" y="240"/>
                  </a:lnTo>
                  <a:lnTo>
                    <a:pt x="239" y="5"/>
                  </a:lnTo>
                  <a:lnTo>
                    <a:pt x="239" y="5"/>
                  </a:lnTo>
                  <a:lnTo>
                    <a:pt x="245" y="2"/>
                  </a:lnTo>
                  <a:lnTo>
                    <a:pt x="252" y="0"/>
                  </a:lnTo>
                  <a:lnTo>
                    <a:pt x="252" y="0"/>
                  </a:lnTo>
                  <a:lnTo>
                    <a:pt x="258" y="2"/>
                  </a:lnTo>
                  <a:lnTo>
                    <a:pt x="263" y="5"/>
                  </a:lnTo>
                  <a:lnTo>
                    <a:pt x="274" y="15"/>
                  </a:lnTo>
                  <a:lnTo>
                    <a:pt x="274" y="15"/>
                  </a:lnTo>
                  <a:lnTo>
                    <a:pt x="276" y="18"/>
                  </a:lnTo>
                  <a:lnTo>
                    <a:pt x="277" y="21"/>
                  </a:lnTo>
                  <a:lnTo>
                    <a:pt x="278" y="28"/>
                  </a:lnTo>
                  <a:lnTo>
                    <a:pt x="277" y="34"/>
                  </a:lnTo>
                  <a:lnTo>
                    <a:pt x="276" y="37"/>
                  </a:lnTo>
                  <a:lnTo>
                    <a:pt x="274" y="40"/>
                  </a:lnTo>
                  <a:lnTo>
                    <a:pt x="39" y="275"/>
                  </a:lnTo>
                  <a:lnTo>
                    <a:pt x="39" y="275"/>
                  </a:lnTo>
                  <a:lnTo>
                    <a:pt x="33" y="278"/>
                  </a:lnTo>
                  <a:lnTo>
                    <a:pt x="27" y="279"/>
                  </a:lnTo>
                  <a:lnTo>
                    <a:pt x="27" y="279"/>
                  </a:lnTo>
                  <a:close/>
                  <a:moveTo>
                    <a:pt x="252" y="11"/>
                  </a:moveTo>
                  <a:lnTo>
                    <a:pt x="252" y="11"/>
                  </a:lnTo>
                  <a:lnTo>
                    <a:pt x="250" y="12"/>
                  </a:lnTo>
                  <a:lnTo>
                    <a:pt x="247" y="13"/>
                  </a:lnTo>
                  <a:lnTo>
                    <a:pt x="12" y="248"/>
                  </a:lnTo>
                  <a:lnTo>
                    <a:pt x="12" y="248"/>
                  </a:lnTo>
                  <a:lnTo>
                    <a:pt x="11" y="250"/>
                  </a:lnTo>
                  <a:lnTo>
                    <a:pt x="10" y="253"/>
                  </a:lnTo>
                  <a:lnTo>
                    <a:pt x="10" y="253"/>
                  </a:lnTo>
                  <a:lnTo>
                    <a:pt x="11" y="255"/>
                  </a:lnTo>
                  <a:lnTo>
                    <a:pt x="12" y="257"/>
                  </a:lnTo>
                  <a:lnTo>
                    <a:pt x="23" y="267"/>
                  </a:lnTo>
                  <a:lnTo>
                    <a:pt x="23" y="267"/>
                  </a:lnTo>
                  <a:lnTo>
                    <a:pt x="25" y="269"/>
                  </a:lnTo>
                  <a:lnTo>
                    <a:pt x="27" y="269"/>
                  </a:lnTo>
                  <a:lnTo>
                    <a:pt x="30" y="269"/>
                  </a:lnTo>
                  <a:lnTo>
                    <a:pt x="31" y="267"/>
                  </a:lnTo>
                  <a:lnTo>
                    <a:pt x="267" y="31"/>
                  </a:lnTo>
                  <a:lnTo>
                    <a:pt x="267" y="31"/>
                  </a:lnTo>
                  <a:lnTo>
                    <a:pt x="268" y="30"/>
                  </a:lnTo>
                  <a:lnTo>
                    <a:pt x="268" y="28"/>
                  </a:lnTo>
                  <a:lnTo>
                    <a:pt x="268" y="25"/>
                  </a:lnTo>
                  <a:lnTo>
                    <a:pt x="267" y="23"/>
                  </a:lnTo>
                  <a:lnTo>
                    <a:pt x="257" y="13"/>
                  </a:lnTo>
                  <a:lnTo>
                    <a:pt x="257" y="13"/>
                  </a:lnTo>
                  <a:lnTo>
                    <a:pt x="254" y="12"/>
                  </a:lnTo>
                  <a:lnTo>
                    <a:pt x="252" y="11"/>
                  </a:lnTo>
                  <a:lnTo>
                    <a:pt x="252"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3"/>
            <p:cNvSpPr>
              <a:spLocks noEditPoints="1"/>
            </p:cNvSpPr>
            <p:nvPr userDrawn="1"/>
          </p:nvSpPr>
          <p:spPr bwMode="auto">
            <a:xfrm>
              <a:off x="3802" y="1982"/>
              <a:ext cx="224" cy="303"/>
            </a:xfrm>
            <a:custGeom>
              <a:avLst/>
              <a:gdLst>
                <a:gd name="T0" fmla="*/ 225 w 448"/>
                <a:gd name="T1" fmla="*/ 0 h 607"/>
                <a:gd name="T2" fmla="*/ 180 w 448"/>
                <a:gd name="T3" fmla="*/ 4 h 607"/>
                <a:gd name="T4" fmla="*/ 137 w 448"/>
                <a:gd name="T5" fmla="*/ 17 h 607"/>
                <a:gd name="T6" fmla="*/ 99 w 448"/>
                <a:gd name="T7" fmla="*/ 38 h 607"/>
                <a:gd name="T8" fmla="*/ 66 w 448"/>
                <a:gd name="T9" fmla="*/ 65 h 607"/>
                <a:gd name="T10" fmla="*/ 40 w 448"/>
                <a:gd name="T11" fmla="*/ 99 h 607"/>
                <a:gd name="T12" fmla="*/ 19 w 448"/>
                <a:gd name="T13" fmla="*/ 137 h 607"/>
                <a:gd name="T14" fmla="*/ 5 w 448"/>
                <a:gd name="T15" fmla="*/ 178 h 607"/>
                <a:gd name="T16" fmla="*/ 0 w 448"/>
                <a:gd name="T17" fmla="*/ 223 h 607"/>
                <a:gd name="T18" fmla="*/ 2 w 448"/>
                <a:gd name="T19" fmla="*/ 236 h 607"/>
                <a:gd name="T20" fmla="*/ 6 w 448"/>
                <a:gd name="T21" fmla="*/ 261 h 607"/>
                <a:gd name="T22" fmla="*/ 15 w 448"/>
                <a:gd name="T23" fmla="*/ 290 h 607"/>
                <a:gd name="T24" fmla="*/ 36 w 448"/>
                <a:gd name="T25" fmla="*/ 335 h 607"/>
                <a:gd name="T26" fmla="*/ 72 w 448"/>
                <a:gd name="T27" fmla="*/ 399 h 607"/>
                <a:gd name="T28" fmla="*/ 113 w 448"/>
                <a:gd name="T29" fmla="*/ 462 h 607"/>
                <a:gd name="T30" fmla="*/ 154 w 448"/>
                <a:gd name="T31" fmla="*/ 518 h 607"/>
                <a:gd name="T32" fmla="*/ 215 w 448"/>
                <a:gd name="T33" fmla="*/ 596 h 607"/>
                <a:gd name="T34" fmla="*/ 225 w 448"/>
                <a:gd name="T35" fmla="*/ 607 h 607"/>
                <a:gd name="T36" fmla="*/ 260 w 448"/>
                <a:gd name="T37" fmla="*/ 564 h 607"/>
                <a:gd name="T38" fmla="*/ 316 w 448"/>
                <a:gd name="T39" fmla="*/ 492 h 607"/>
                <a:gd name="T40" fmla="*/ 357 w 448"/>
                <a:gd name="T41" fmla="*/ 431 h 607"/>
                <a:gd name="T42" fmla="*/ 397 w 448"/>
                <a:gd name="T43" fmla="*/ 367 h 607"/>
                <a:gd name="T44" fmla="*/ 428 w 448"/>
                <a:gd name="T45" fmla="*/ 305 h 607"/>
                <a:gd name="T46" fmla="*/ 438 w 448"/>
                <a:gd name="T47" fmla="*/ 275 h 607"/>
                <a:gd name="T48" fmla="*/ 446 w 448"/>
                <a:gd name="T49" fmla="*/ 248 h 607"/>
                <a:gd name="T50" fmla="*/ 448 w 448"/>
                <a:gd name="T51" fmla="*/ 223 h 607"/>
                <a:gd name="T52" fmla="*/ 447 w 448"/>
                <a:gd name="T53" fmla="*/ 200 h 607"/>
                <a:gd name="T54" fmla="*/ 438 w 448"/>
                <a:gd name="T55" fmla="*/ 156 h 607"/>
                <a:gd name="T56" fmla="*/ 421 w 448"/>
                <a:gd name="T57" fmla="*/ 117 h 607"/>
                <a:gd name="T58" fmla="*/ 397 w 448"/>
                <a:gd name="T59" fmla="*/ 81 h 607"/>
                <a:gd name="T60" fmla="*/ 367 w 448"/>
                <a:gd name="T61" fmla="*/ 50 h 607"/>
                <a:gd name="T62" fmla="*/ 331 w 448"/>
                <a:gd name="T63" fmla="*/ 26 h 607"/>
                <a:gd name="T64" fmla="*/ 291 w 448"/>
                <a:gd name="T65" fmla="*/ 10 h 607"/>
                <a:gd name="T66" fmla="*/ 247 w 448"/>
                <a:gd name="T67" fmla="*/ 1 h 607"/>
                <a:gd name="T68" fmla="*/ 225 w 448"/>
                <a:gd name="T69" fmla="*/ 0 h 607"/>
                <a:gd name="T70" fmla="*/ 225 w 448"/>
                <a:gd name="T71" fmla="*/ 288 h 607"/>
                <a:gd name="T72" fmla="*/ 210 w 448"/>
                <a:gd name="T73" fmla="*/ 286 h 607"/>
                <a:gd name="T74" fmla="*/ 197 w 448"/>
                <a:gd name="T75" fmla="*/ 282 h 607"/>
                <a:gd name="T76" fmla="*/ 174 w 448"/>
                <a:gd name="T77" fmla="*/ 267 h 607"/>
                <a:gd name="T78" fmla="*/ 158 w 448"/>
                <a:gd name="T79" fmla="*/ 244 h 607"/>
                <a:gd name="T80" fmla="*/ 155 w 448"/>
                <a:gd name="T81" fmla="*/ 230 h 607"/>
                <a:gd name="T82" fmla="*/ 152 w 448"/>
                <a:gd name="T83" fmla="*/ 216 h 607"/>
                <a:gd name="T84" fmla="*/ 154 w 448"/>
                <a:gd name="T85" fmla="*/ 208 h 607"/>
                <a:gd name="T86" fmla="*/ 156 w 448"/>
                <a:gd name="T87" fmla="*/ 194 h 607"/>
                <a:gd name="T88" fmla="*/ 165 w 448"/>
                <a:gd name="T89" fmla="*/ 176 h 607"/>
                <a:gd name="T90" fmla="*/ 185 w 448"/>
                <a:gd name="T91" fmla="*/ 156 h 607"/>
                <a:gd name="T92" fmla="*/ 203 w 448"/>
                <a:gd name="T93" fmla="*/ 147 h 607"/>
                <a:gd name="T94" fmla="*/ 217 w 448"/>
                <a:gd name="T95" fmla="*/ 145 h 607"/>
                <a:gd name="T96" fmla="*/ 225 w 448"/>
                <a:gd name="T97" fmla="*/ 144 h 607"/>
                <a:gd name="T98" fmla="*/ 239 w 448"/>
                <a:gd name="T99" fmla="*/ 146 h 607"/>
                <a:gd name="T100" fmla="*/ 253 w 448"/>
                <a:gd name="T101" fmla="*/ 149 h 607"/>
                <a:gd name="T102" fmla="*/ 276 w 448"/>
                <a:gd name="T103" fmla="*/ 164 h 607"/>
                <a:gd name="T104" fmla="*/ 291 w 448"/>
                <a:gd name="T105" fmla="*/ 187 h 607"/>
                <a:gd name="T106" fmla="*/ 295 w 448"/>
                <a:gd name="T107" fmla="*/ 201 h 607"/>
                <a:gd name="T108" fmla="*/ 296 w 448"/>
                <a:gd name="T109" fmla="*/ 216 h 607"/>
                <a:gd name="T110" fmla="*/ 296 w 448"/>
                <a:gd name="T111" fmla="*/ 223 h 607"/>
                <a:gd name="T112" fmla="*/ 293 w 448"/>
                <a:gd name="T113" fmla="*/ 237 h 607"/>
                <a:gd name="T114" fmla="*/ 284 w 448"/>
                <a:gd name="T115" fmla="*/ 255 h 607"/>
                <a:gd name="T116" fmla="*/ 265 w 448"/>
                <a:gd name="T117" fmla="*/ 275 h 607"/>
                <a:gd name="T118" fmla="*/ 246 w 448"/>
                <a:gd name="T119" fmla="*/ 284 h 607"/>
                <a:gd name="T120" fmla="*/ 232 w 448"/>
                <a:gd name="T121" fmla="*/ 288 h 607"/>
                <a:gd name="T122" fmla="*/ 225 w 448"/>
                <a:gd name="T123" fmla="*/ 288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8" h="607">
                  <a:moveTo>
                    <a:pt x="225" y="0"/>
                  </a:moveTo>
                  <a:lnTo>
                    <a:pt x="225" y="0"/>
                  </a:lnTo>
                  <a:lnTo>
                    <a:pt x="202" y="1"/>
                  </a:lnTo>
                  <a:lnTo>
                    <a:pt x="180" y="4"/>
                  </a:lnTo>
                  <a:lnTo>
                    <a:pt x="158" y="10"/>
                  </a:lnTo>
                  <a:lnTo>
                    <a:pt x="137" y="17"/>
                  </a:lnTo>
                  <a:lnTo>
                    <a:pt x="118" y="26"/>
                  </a:lnTo>
                  <a:lnTo>
                    <a:pt x="99" y="38"/>
                  </a:lnTo>
                  <a:lnTo>
                    <a:pt x="82" y="50"/>
                  </a:lnTo>
                  <a:lnTo>
                    <a:pt x="66" y="65"/>
                  </a:lnTo>
                  <a:lnTo>
                    <a:pt x="52" y="81"/>
                  </a:lnTo>
                  <a:lnTo>
                    <a:pt x="40" y="99"/>
                  </a:lnTo>
                  <a:lnTo>
                    <a:pt x="28" y="117"/>
                  </a:lnTo>
                  <a:lnTo>
                    <a:pt x="19" y="137"/>
                  </a:lnTo>
                  <a:lnTo>
                    <a:pt x="11" y="156"/>
                  </a:lnTo>
                  <a:lnTo>
                    <a:pt x="5" y="178"/>
                  </a:lnTo>
                  <a:lnTo>
                    <a:pt x="2" y="200"/>
                  </a:lnTo>
                  <a:lnTo>
                    <a:pt x="0" y="223"/>
                  </a:lnTo>
                  <a:lnTo>
                    <a:pt x="0" y="223"/>
                  </a:lnTo>
                  <a:lnTo>
                    <a:pt x="2" y="236"/>
                  </a:lnTo>
                  <a:lnTo>
                    <a:pt x="4" y="248"/>
                  </a:lnTo>
                  <a:lnTo>
                    <a:pt x="6" y="261"/>
                  </a:lnTo>
                  <a:lnTo>
                    <a:pt x="11" y="275"/>
                  </a:lnTo>
                  <a:lnTo>
                    <a:pt x="15" y="290"/>
                  </a:lnTo>
                  <a:lnTo>
                    <a:pt x="21" y="305"/>
                  </a:lnTo>
                  <a:lnTo>
                    <a:pt x="36" y="335"/>
                  </a:lnTo>
                  <a:lnTo>
                    <a:pt x="53" y="367"/>
                  </a:lnTo>
                  <a:lnTo>
                    <a:pt x="72" y="399"/>
                  </a:lnTo>
                  <a:lnTo>
                    <a:pt x="91" y="431"/>
                  </a:lnTo>
                  <a:lnTo>
                    <a:pt x="113" y="462"/>
                  </a:lnTo>
                  <a:lnTo>
                    <a:pt x="134" y="492"/>
                  </a:lnTo>
                  <a:lnTo>
                    <a:pt x="154" y="518"/>
                  </a:lnTo>
                  <a:lnTo>
                    <a:pt x="189" y="564"/>
                  </a:lnTo>
                  <a:lnTo>
                    <a:pt x="215" y="596"/>
                  </a:lnTo>
                  <a:lnTo>
                    <a:pt x="225" y="607"/>
                  </a:lnTo>
                  <a:lnTo>
                    <a:pt x="225" y="607"/>
                  </a:lnTo>
                  <a:lnTo>
                    <a:pt x="234" y="596"/>
                  </a:lnTo>
                  <a:lnTo>
                    <a:pt x="260" y="564"/>
                  </a:lnTo>
                  <a:lnTo>
                    <a:pt x="295" y="518"/>
                  </a:lnTo>
                  <a:lnTo>
                    <a:pt x="316" y="492"/>
                  </a:lnTo>
                  <a:lnTo>
                    <a:pt x="337" y="462"/>
                  </a:lnTo>
                  <a:lnTo>
                    <a:pt x="357" y="431"/>
                  </a:lnTo>
                  <a:lnTo>
                    <a:pt x="377" y="399"/>
                  </a:lnTo>
                  <a:lnTo>
                    <a:pt x="397" y="367"/>
                  </a:lnTo>
                  <a:lnTo>
                    <a:pt x="413" y="335"/>
                  </a:lnTo>
                  <a:lnTo>
                    <a:pt x="428" y="305"/>
                  </a:lnTo>
                  <a:lnTo>
                    <a:pt x="434" y="290"/>
                  </a:lnTo>
                  <a:lnTo>
                    <a:pt x="438" y="275"/>
                  </a:lnTo>
                  <a:lnTo>
                    <a:pt x="443" y="261"/>
                  </a:lnTo>
                  <a:lnTo>
                    <a:pt x="446" y="248"/>
                  </a:lnTo>
                  <a:lnTo>
                    <a:pt x="447" y="236"/>
                  </a:lnTo>
                  <a:lnTo>
                    <a:pt x="448" y="223"/>
                  </a:lnTo>
                  <a:lnTo>
                    <a:pt x="448" y="223"/>
                  </a:lnTo>
                  <a:lnTo>
                    <a:pt x="447" y="200"/>
                  </a:lnTo>
                  <a:lnTo>
                    <a:pt x="444" y="178"/>
                  </a:lnTo>
                  <a:lnTo>
                    <a:pt x="438" y="156"/>
                  </a:lnTo>
                  <a:lnTo>
                    <a:pt x="430" y="137"/>
                  </a:lnTo>
                  <a:lnTo>
                    <a:pt x="421" y="117"/>
                  </a:lnTo>
                  <a:lnTo>
                    <a:pt x="410" y="99"/>
                  </a:lnTo>
                  <a:lnTo>
                    <a:pt x="397" y="81"/>
                  </a:lnTo>
                  <a:lnTo>
                    <a:pt x="383" y="65"/>
                  </a:lnTo>
                  <a:lnTo>
                    <a:pt x="367" y="50"/>
                  </a:lnTo>
                  <a:lnTo>
                    <a:pt x="349" y="38"/>
                  </a:lnTo>
                  <a:lnTo>
                    <a:pt x="331" y="26"/>
                  </a:lnTo>
                  <a:lnTo>
                    <a:pt x="311" y="17"/>
                  </a:lnTo>
                  <a:lnTo>
                    <a:pt x="291" y="10"/>
                  </a:lnTo>
                  <a:lnTo>
                    <a:pt x="270" y="4"/>
                  </a:lnTo>
                  <a:lnTo>
                    <a:pt x="247" y="1"/>
                  </a:lnTo>
                  <a:lnTo>
                    <a:pt x="225" y="0"/>
                  </a:lnTo>
                  <a:lnTo>
                    <a:pt x="225" y="0"/>
                  </a:lnTo>
                  <a:close/>
                  <a:moveTo>
                    <a:pt x="225" y="288"/>
                  </a:moveTo>
                  <a:lnTo>
                    <a:pt x="225" y="288"/>
                  </a:lnTo>
                  <a:lnTo>
                    <a:pt x="217" y="288"/>
                  </a:lnTo>
                  <a:lnTo>
                    <a:pt x="210" y="286"/>
                  </a:lnTo>
                  <a:lnTo>
                    <a:pt x="203" y="284"/>
                  </a:lnTo>
                  <a:lnTo>
                    <a:pt x="197" y="282"/>
                  </a:lnTo>
                  <a:lnTo>
                    <a:pt x="185" y="275"/>
                  </a:lnTo>
                  <a:lnTo>
                    <a:pt x="174" y="267"/>
                  </a:lnTo>
                  <a:lnTo>
                    <a:pt x="165" y="255"/>
                  </a:lnTo>
                  <a:lnTo>
                    <a:pt x="158" y="244"/>
                  </a:lnTo>
                  <a:lnTo>
                    <a:pt x="156" y="237"/>
                  </a:lnTo>
                  <a:lnTo>
                    <a:pt x="155" y="230"/>
                  </a:lnTo>
                  <a:lnTo>
                    <a:pt x="154" y="223"/>
                  </a:lnTo>
                  <a:lnTo>
                    <a:pt x="152" y="216"/>
                  </a:lnTo>
                  <a:lnTo>
                    <a:pt x="152" y="216"/>
                  </a:lnTo>
                  <a:lnTo>
                    <a:pt x="154" y="208"/>
                  </a:lnTo>
                  <a:lnTo>
                    <a:pt x="155" y="201"/>
                  </a:lnTo>
                  <a:lnTo>
                    <a:pt x="156" y="194"/>
                  </a:lnTo>
                  <a:lnTo>
                    <a:pt x="158" y="187"/>
                  </a:lnTo>
                  <a:lnTo>
                    <a:pt x="165" y="176"/>
                  </a:lnTo>
                  <a:lnTo>
                    <a:pt x="174" y="164"/>
                  </a:lnTo>
                  <a:lnTo>
                    <a:pt x="185" y="156"/>
                  </a:lnTo>
                  <a:lnTo>
                    <a:pt x="197" y="149"/>
                  </a:lnTo>
                  <a:lnTo>
                    <a:pt x="203" y="147"/>
                  </a:lnTo>
                  <a:lnTo>
                    <a:pt x="210" y="146"/>
                  </a:lnTo>
                  <a:lnTo>
                    <a:pt x="217" y="145"/>
                  </a:lnTo>
                  <a:lnTo>
                    <a:pt x="225" y="144"/>
                  </a:lnTo>
                  <a:lnTo>
                    <a:pt x="225" y="144"/>
                  </a:lnTo>
                  <a:lnTo>
                    <a:pt x="232" y="145"/>
                  </a:lnTo>
                  <a:lnTo>
                    <a:pt x="239" y="146"/>
                  </a:lnTo>
                  <a:lnTo>
                    <a:pt x="246" y="147"/>
                  </a:lnTo>
                  <a:lnTo>
                    <a:pt x="253" y="149"/>
                  </a:lnTo>
                  <a:lnTo>
                    <a:pt x="265" y="156"/>
                  </a:lnTo>
                  <a:lnTo>
                    <a:pt x="276" y="164"/>
                  </a:lnTo>
                  <a:lnTo>
                    <a:pt x="284" y="176"/>
                  </a:lnTo>
                  <a:lnTo>
                    <a:pt x="291" y="187"/>
                  </a:lnTo>
                  <a:lnTo>
                    <a:pt x="293" y="194"/>
                  </a:lnTo>
                  <a:lnTo>
                    <a:pt x="295" y="201"/>
                  </a:lnTo>
                  <a:lnTo>
                    <a:pt x="296" y="208"/>
                  </a:lnTo>
                  <a:lnTo>
                    <a:pt x="296" y="216"/>
                  </a:lnTo>
                  <a:lnTo>
                    <a:pt x="296" y="216"/>
                  </a:lnTo>
                  <a:lnTo>
                    <a:pt x="296" y="223"/>
                  </a:lnTo>
                  <a:lnTo>
                    <a:pt x="295" y="230"/>
                  </a:lnTo>
                  <a:lnTo>
                    <a:pt x="293" y="237"/>
                  </a:lnTo>
                  <a:lnTo>
                    <a:pt x="291" y="244"/>
                  </a:lnTo>
                  <a:lnTo>
                    <a:pt x="284" y="255"/>
                  </a:lnTo>
                  <a:lnTo>
                    <a:pt x="276" y="267"/>
                  </a:lnTo>
                  <a:lnTo>
                    <a:pt x="265" y="275"/>
                  </a:lnTo>
                  <a:lnTo>
                    <a:pt x="253" y="282"/>
                  </a:lnTo>
                  <a:lnTo>
                    <a:pt x="246" y="284"/>
                  </a:lnTo>
                  <a:lnTo>
                    <a:pt x="239" y="286"/>
                  </a:lnTo>
                  <a:lnTo>
                    <a:pt x="232" y="288"/>
                  </a:lnTo>
                  <a:lnTo>
                    <a:pt x="225" y="288"/>
                  </a:lnTo>
                  <a:lnTo>
                    <a:pt x="225" y="288"/>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4"/>
            <p:cNvSpPr>
              <a:spLocks/>
            </p:cNvSpPr>
            <p:nvPr userDrawn="1"/>
          </p:nvSpPr>
          <p:spPr bwMode="auto">
            <a:xfrm>
              <a:off x="3179" y="2138"/>
              <a:ext cx="294" cy="123"/>
            </a:xfrm>
            <a:custGeom>
              <a:avLst/>
              <a:gdLst>
                <a:gd name="T0" fmla="*/ 587 w 587"/>
                <a:gd name="T1" fmla="*/ 242 h 244"/>
                <a:gd name="T2" fmla="*/ 577 w 587"/>
                <a:gd name="T3" fmla="*/ 226 h 244"/>
                <a:gd name="T4" fmla="*/ 570 w 587"/>
                <a:gd name="T5" fmla="*/ 207 h 244"/>
                <a:gd name="T6" fmla="*/ 562 w 587"/>
                <a:gd name="T7" fmla="*/ 169 h 244"/>
                <a:gd name="T8" fmla="*/ 561 w 587"/>
                <a:gd name="T9" fmla="*/ 138 h 244"/>
                <a:gd name="T10" fmla="*/ 561 w 587"/>
                <a:gd name="T11" fmla="*/ 82 h 244"/>
                <a:gd name="T12" fmla="*/ 560 w 587"/>
                <a:gd name="T13" fmla="*/ 74 h 244"/>
                <a:gd name="T14" fmla="*/ 557 w 587"/>
                <a:gd name="T15" fmla="*/ 58 h 244"/>
                <a:gd name="T16" fmla="*/ 551 w 587"/>
                <a:gd name="T17" fmla="*/ 43 h 244"/>
                <a:gd name="T18" fmla="*/ 541 w 587"/>
                <a:gd name="T19" fmla="*/ 30 h 244"/>
                <a:gd name="T20" fmla="*/ 531 w 587"/>
                <a:gd name="T21" fmla="*/ 18 h 244"/>
                <a:gd name="T22" fmla="*/ 517 w 587"/>
                <a:gd name="T23" fmla="*/ 9 h 244"/>
                <a:gd name="T24" fmla="*/ 502 w 587"/>
                <a:gd name="T25" fmla="*/ 3 h 244"/>
                <a:gd name="T26" fmla="*/ 486 w 587"/>
                <a:gd name="T27" fmla="*/ 0 h 244"/>
                <a:gd name="T28" fmla="*/ 82 w 587"/>
                <a:gd name="T29" fmla="*/ 0 h 244"/>
                <a:gd name="T30" fmla="*/ 74 w 587"/>
                <a:gd name="T31" fmla="*/ 0 h 244"/>
                <a:gd name="T32" fmla="*/ 57 w 587"/>
                <a:gd name="T33" fmla="*/ 3 h 244"/>
                <a:gd name="T34" fmla="*/ 43 w 587"/>
                <a:gd name="T35" fmla="*/ 9 h 244"/>
                <a:gd name="T36" fmla="*/ 30 w 587"/>
                <a:gd name="T37" fmla="*/ 18 h 244"/>
                <a:gd name="T38" fmla="*/ 18 w 587"/>
                <a:gd name="T39" fmla="*/ 30 h 244"/>
                <a:gd name="T40" fmla="*/ 9 w 587"/>
                <a:gd name="T41" fmla="*/ 43 h 244"/>
                <a:gd name="T42" fmla="*/ 3 w 587"/>
                <a:gd name="T43" fmla="*/ 58 h 244"/>
                <a:gd name="T44" fmla="*/ 0 w 587"/>
                <a:gd name="T45" fmla="*/ 74 h 244"/>
                <a:gd name="T46" fmla="*/ 0 w 587"/>
                <a:gd name="T47" fmla="*/ 124 h 244"/>
                <a:gd name="T48" fmla="*/ 0 w 587"/>
                <a:gd name="T49" fmla="*/ 134 h 244"/>
                <a:gd name="T50" fmla="*/ 3 w 587"/>
                <a:gd name="T51" fmla="*/ 150 h 244"/>
                <a:gd name="T52" fmla="*/ 9 w 587"/>
                <a:gd name="T53" fmla="*/ 165 h 244"/>
                <a:gd name="T54" fmla="*/ 18 w 587"/>
                <a:gd name="T55" fmla="*/ 177 h 244"/>
                <a:gd name="T56" fmla="*/ 30 w 587"/>
                <a:gd name="T57" fmla="*/ 189 h 244"/>
                <a:gd name="T58" fmla="*/ 43 w 587"/>
                <a:gd name="T59" fmla="*/ 197 h 244"/>
                <a:gd name="T60" fmla="*/ 57 w 587"/>
                <a:gd name="T61" fmla="*/ 204 h 244"/>
                <a:gd name="T62" fmla="*/ 74 w 587"/>
                <a:gd name="T63" fmla="*/ 207 h 244"/>
                <a:gd name="T64" fmla="*/ 478 w 587"/>
                <a:gd name="T65" fmla="*/ 207 h 244"/>
                <a:gd name="T66" fmla="*/ 486 w 587"/>
                <a:gd name="T67" fmla="*/ 207 h 244"/>
                <a:gd name="T68" fmla="*/ 502 w 587"/>
                <a:gd name="T69" fmla="*/ 204 h 244"/>
                <a:gd name="T70" fmla="*/ 509 w 587"/>
                <a:gd name="T71" fmla="*/ 202 h 244"/>
                <a:gd name="T72" fmla="*/ 531 w 587"/>
                <a:gd name="T73" fmla="*/ 210 h 244"/>
                <a:gd name="T74" fmla="*/ 568 w 587"/>
                <a:gd name="T75" fmla="*/ 230 h 244"/>
                <a:gd name="T76" fmla="*/ 586 w 587"/>
                <a:gd name="T77" fmla="*/ 244 h 244"/>
                <a:gd name="T78" fmla="*/ 587 w 587"/>
                <a:gd name="T79" fmla="*/ 244 h 244"/>
                <a:gd name="T80" fmla="*/ 587 w 587"/>
                <a:gd name="T81" fmla="*/ 24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587" y="242"/>
                  </a:moveTo>
                  <a:lnTo>
                    <a:pt x="587" y="242"/>
                  </a:lnTo>
                  <a:lnTo>
                    <a:pt x="582" y="235"/>
                  </a:lnTo>
                  <a:lnTo>
                    <a:pt x="577" y="226"/>
                  </a:lnTo>
                  <a:lnTo>
                    <a:pt x="574" y="217"/>
                  </a:lnTo>
                  <a:lnTo>
                    <a:pt x="570" y="207"/>
                  </a:lnTo>
                  <a:lnTo>
                    <a:pt x="566" y="188"/>
                  </a:lnTo>
                  <a:lnTo>
                    <a:pt x="562" y="169"/>
                  </a:lnTo>
                  <a:lnTo>
                    <a:pt x="561" y="152"/>
                  </a:lnTo>
                  <a:lnTo>
                    <a:pt x="561" y="138"/>
                  </a:lnTo>
                  <a:lnTo>
                    <a:pt x="561" y="124"/>
                  </a:lnTo>
                  <a:lnTo>
                    <a:pt x="561" y="82"/>
                  </a:lnTo>
                  <a:lnTo>
                    <a:pt x="561" y="82"/>
                  </a:lnTo>
                  <a:lnTo>
                    <a:pt x="560" y="74"/>
                  </a:lnTo>
                  <a:lnTo>
                    <a:pt x="559" y="66"/>
                  </a:lnTo>
                  <a:lnTo>
                    <a:pt x="557" y="58"/>
                  </a:lnTo>
                  <a:lnTo>
                    <a:pt x="554" y="50"/>
                  </a:lnTo>
                  <a:lnTo>
                    <a:pt x="551" y="43"/>
                  </a:lnTo>
                  <a:lnTo>
                    <a:pt x="547" y="36"/>
                  </a:lnTo>
                  <a:lnTo>
                    <a:pt x="541" y="30"/>
                  </a:lnTo>
                  <a:lnTo>
                    <a:pt x="537" y="24"/>
                  </a:lnTo>
                  <a:lnTo>
                    <a:pt x="531" y="18"/>
                  </a:lnTo>
                  <a:lnTo>
                    <a:pt x="524" y="14"/>
                  </a:lnTo>
                  <a:lnTo>
                    <a:pt x="517" y="9"/>
                  </a:lnTo>
                  <a:lnTo>
                    <a:pt x="510" y="6"/>
                  </a:lnTo>
                  <a:lnTo>
                    <a:pt x="502" y="3"/>
                  </a:lnTo>
                  <a:lnTo>
                    <a:pt x="495" y="1"/>
                  </a:lnTo>
                  <a:lnTo>
                    <a:pt x="486" y="0"/>
                  </a:lnTo>
                  <a:lnTo>
                    <a:pt x="478" y="0"/>
                  </a:lnTo>
                  <a:lnTo>
                    <a:pt x="82" y="0"/>
                  </a:lnTo>
                  <a:lnTo>
                    <a:pt x="82" y="0"/>
                  </a:lnTo>
                  <a:lnTo>
                    <a:pt x="74" y="0"/>
                  </a:lnTo>
                  <a:lnTo>
                    <a:pt x="66" y="1"/>
                  </a:lnTo>
                  <a:lnTo>
                    <a:pt x="57" y="3"/>
                  </a:lnTo>
                  <a:lnTo>
                    <a:pt x="49" y="6"/>
                  </a:lnTo>
                  <a:lnTo>
                    <a:pt x="43" y="9"/>
                  </a:lnTo>
                  <a:lnTo>
                    <a:pt x="36" y="14"/>
                  </a:lnTo>
                  <a:lnTo>
                    <a:pt x="30" y="18"/>
                  </a:lnTo>
                  <a:lnTo>
                    <a:pt x="24" y="24"/>
                  </a:lnTo>
                  <a:lnTo>
                    <a:pt x="18" y="30"/>
                  </a:lnTo>
                  <a:lnTo>
                    <a:pt x="14" y="36"/>
                  </a:lnTo>
                  <a:lnTo>
                    <a:pt x="9" y="43"/>
                  </a:lnTo>
                  <a:lnTo>
                    <a:pt x="6" y="50"/>
                  </a:lnTo>
                  <a:lnTo>
                    <a:pt x="3" y="58"/>
                  </a:lnTo>
                  <a:lnTo>
                    <a:pt x="1" y="66"/>
                  </a:lnTo>
                  <a:lnTo>
                    <a:pt x="0" y="74"/>
                  </a:lnTo>
                  <a:lnTo>
                    <a:pt x="0" y="82"/>
                  </a:lnTo>
                  <a:lnTo>
                    <a:pt x="0" y="124"/>
                  </a:lnTo>
                  <a:lnTo>
                    <a:pt x="0" y="124"/>
                  </a:lnTo>
                  <a:lnTo>
                    <a:pt x="0" y="134"/>
                  </a:lnTo>
                  <a:lnTo>
                    <a:pt x="1" y="142"/>
                  </a:lnTo>
                  <a:lnTo>
                    <a:pt x="3" y="150"/>
                  </a:lnTo>
                  <a:lnTo>
                    <a:pt x="6" y="157"/>
                  </a:lnTo>
                  <a:lnTo>
                    <a:pt x="9" y="165"/>
                  </a:lnTo>
                  <a:lnTo>
                    <a:pt x="14" y="171"/>
                  </a:lnTo>
                  <a:lnTo>
                    <a:pt x="18" y="177"/>
                  </a:lnTo>
                  <a:lnTo>
                    <a:pt x="24" y="183"/>
                  </a:lnTo>
                  <a:lnTo>
                    <a:pt x="30" y="189"/>
                  </a:lnTo>
                  <a:lnTo>
                    <a:pt x="36" y="194"/>
                  </a:lnTo>
                  <a:lnTo>
                    <a:pt x="43" y="197"/>
                  </a:lnTo>
                  <a:lnTo>
                    <a:pt x="49" y="200"/>
                  </a:lnTo>
                  <a:lnTo>
                    <a:pt x="57" y="204"/>
                  </a:lnTo>
                  <a:lnTo>
                    <a:pt x="66" y="206"/>
                  </a:lnTo>
                  <a:lnTo>
                    <a:pt x="74" y="207"/>
                  </a:lnTo>
                  <a:lnTo>
                    <a:pt x="82" y="207"/>
                  </a:lnTo>
                  <a:lnTo>
                    <a:pt x="478" y="207"/>
                  </a:lnTo>
                  <a:lnTo>
                    <a:pt x="478" y="207"/>
                  </a:lnTo>
                  <a:lnTo>
                    <a:pt x="486" y="207"/>
                  </a:lnTo>
                  <a:lnTo>
                    <a:pt x="494" y="206"/>
                  </a:lnTo>
                  <a:lnTo>
                    <a:pt x="502" y="204"/>
                  </a:lnTo>
                  <a:lnTo>
                    <a:pt x="509" y="202"/>
                  </a:lnTo>
                  <a:lnTo>
                    <a:pt x="509" y="202"/>
                  </a:lnTo>
                  <a:lnTo>
                    <a:pt x="521" y="205"/>
                  </a:lnTo>
                  <a:lnTo>
                    <a:pt x="531" y="210"/>
                  </a:lnTo>
                  <a:lnTo>
                    <a:pt x="549" y="219"/>
                  </a:lnTo>
                  <a:lnTo>
                    <a:pt x="568" y="230"/>
                  </a:lnTo>
                  <a:lnTo>
                    <a:pt x="586" y="244"/>
                  </a:lnTo>
                  <a:lnTo>
                    <a:pt x="586" y="244"/>
                  </a:lnTo>
                  <a:lnTo>
                    <a:pt x="587" y="244"/>
                  </a:lnTo>
                  <a:lnTo>
                    <a:pt x="587" y="244"/>
                  </a:lnTo>
                  <a:lnTo>
                    <a:pt x="587" y="242"/>
                  </a:lnTo>
                  <a:lnTo>
                    <a:pt x="587" y="242"/>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15"/>
            <p:cNvSpPr>
              <a:spLocks/>
            </p:cNvSpPr>
            <p:nvPr userDrawn="1"/>
          </p:nvSpPr>
          <p:spPr bwMode="auto">
            <a:xfrm>
              <a:off x="3159" y="2004"/>
              <a:ext cx="294" cy="122"/>
            </a:xfrm>
            <a:custGeom>
              <a:avLst/>
              <a:gdLst>
                <a:gd name="T0" fmla="*/ 0 w 587"/>
                <a:gd name="T1" fmla="*/ 243 h 244"/>
                <a:gd name="T2" fmla="*/ 10 w 587"/>
                <a:gd name="T3" fmla="*/ 227 h 244"/>
                <a:gd name="T4" fmla="*/ 17 w 587"/>
                <a:gd name="T5" fmla="*/ 208 h 244"/>
                <a:gd name="T6" fmla="*/ 25 w 587"/>
                <a:gd name="T7" fmla="*/ 170 h 244"/>
                <a:gd name="T8" fmla="*/ 26 w 587"/>
                <a:gd name="T9" fmla="*/ 139 h 244"/>
                <a:gd name="T10" fmla="*/ 26 w 587"/>
                <a:gd name="T11" fmla="*/ 82 h 244"/>
                <a:gd name="T12" fmla="*/ 27 w 587"/>
                <a:gd name="T13" fmla="*/ 74 h 244"/>
                <a:gd name="T14" fmla="*/ 30 w 587"/>
                <a:gd name="T15" fmla="*/ 58 h 244"/>
                <a:gd name="T16" fmla="*/ 36 w 587"/>
                <a:gd name="T17" fmla="*/ 43 h 244"/>
                <a:gd name="T18" fmla="*/ 46 w 587"/>
                <a:gd name="T19" fmla="*/ 29 h 244"/>
                <a:gd name="T20" fmla="*/ 56 w 587"/>
                <a:gd name="T21" fmla="*/ 19 h 244"/>
                <a:gd name="T22" fmla="*/ 70 w 587"/>
                <a:gd name="T23" fmla="*/ 10 h 244"/>
                <a:gd name="T24" fmla="*/ 85 w 587"/>
                <a:gd name="T25" fmla="*/ 4 h 244"/>
                <a:gd name="T26" fmla="*/ 101 w 587"/>
                <a:gd name="T27" fmla="*/ 1 h 244"/>
                <a:gd name="T28" fmla="*/ 505 w 587"/>
                <a:gd name="T29" fmla="*/ 0 h 244"/>
                <a:gd name="T30" fmla="*/ 513 w 587"/>
                <a:gd name="T31" fmla="*/ 1 h 244"/>
                <a:gd name="T32" fmla="*/ 529 w 587"/>
                <a:gd name="T33" fmla="*/ 4 h 244"/>
                <a:gd name="T34" fmla="*/ 544 w 587"/>
                <a:gd name="T35" fmla="*/ 10 h 244"/>
                <a:gd name="T36" fmla="*/ 557 w 587"/>
                <a:gd name="T37" fmla="*/ 19 h 244"/>
                <a:gd name="T38" fmla="*/ 569 w 587"/>
                <a:gd name="T39" fmla="*/ 29 h 244"/>
                <a:gd name="T40" fmla="*/ 578 w 587"/>
                <a:gd name="T41" fmla="*/ 43 h 244"/>
                <a:gd name="T42" fmla="*/ 584 w 587"/>
                <a:gd name="T43" fmla="*/ 58 h 244"/>
                <a:gd name="T44" fmla="*/ 587 w 587"/>
                <a:gd name="T45" fmla="*/ 74 h 244"/>
                <a:gd name="T46" fmla="*/ 587 w 587"/>
                <a:gd name="T47" fmla="*/ 125 h 244"/>
                <a:gd name="T48" fmla="*/ 587 w 587"/>
                <a:gd name="T49" fmla="*/ 133 h 244"/>
                <a:gd name="T50" fmla="*/ 584 w 587"/>
                <a:gd name="T51" fmla="*/ 149 h 244"/>
                <a:gd name="T52" fmla="*/ 578 w 587"/>
                <a:gd name="T53" fmla="*/ 164 h 244"/>
                <a:gd name="T54" fmla="*/ 569 w 587"/>
                <a:gd name="T55" fmla="*/ 178 h 244"/>
                <a:gd name="T56" fmla="*/ 557 w 587"/>
                <a:gd name="T57" fmla="*/ 188 h 244"/>
                <a:gd name="T58" fmla="*/ 544 w 587"/>
                <a:gd name="T59" fmla="*/ 198 h 244"/>
                <a:gd name="T60" fmla="*/ 529 w 587"/>
                <a:gd name="T61" fmla="*/ 205 h 244"/>
                <a:gd name="T62" fmla="*/ 513 w 587"/>
                <a:gd name="T63" fmla="*/ 207 h 244"/>
                <a:gd name="T64" fmla="*/ 109 w 587"/>
                <a:gd name="T65" fmla="*/ 208 h 244"/>
                <a:gd name="T66" fmla="*/ 101 w 587"/>
                <a:gd name="T67" fmla="*/ 207 h 244"/>
                <a:gd name="T68" fmla="*/ 85 w 587"/>
                <a:gd name="T69" fmla="*/ 205 h 244"/>
                <a:gd name="T70" fmla="*/ 78 w 587"/>
                <a:gd name="T71" fmla="*/ 202 h 244"/>
                <a:gd name="T72" fmla="*/ 56 w 587"/>
                <a:gd name="T73" fmla="*/ 209 h 244"/>
                <a:gd name="T74" fmla="*/ 19 w 587"/>
                <a:gd name="T75" fmla="*/ 231 h 244"/>
                <a:gd name="T76" fmla="*/ 1 w 587"/>
                <a:gd name="T77" fmla="*/ 244 h 244"/>
                <a:gd name="T78" fmla="*/ 0 w 587"/>
                <a:gd name="T79" fmla="*/ 244 h 244"/>
                <a:gd name="T80" fmla="*/ 0 w 587"/>
                <a:gd name="T81" fmla="*/ 243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0" y="243"/>
                  </a:moveTo>
                  <a:lnTo>
                    <a:pt x="0" y="243"/>
                  </a:lnTo>
                  <a:lnTo>
                    <a:pt x="5" y="235"/>
                  </a:lnTo>
                  <a:lnTo>
                    <a:pt x="10" y="227"/>
                  </a:lnTo>
                  <a:lnTo>
                    <a:pt x="13" y="217"/>
                  </a:lnTo>
                  <a:lnTo>
                    <a:pt x="17" y="208"/>
                  </a:lnTo>
                  <a:lnTo>
                    <a:pt x="21" y="188"/>
                  </a:lnTo>
                  <a:lnTo>
                    <a:pt x="25" y="170"/>
                  </a:lnTo>
                  <a:lnTo>
                    <a:pt x="26" y="153"/>
                  </a:lnTo>
                  <a:lnTo>
                    <a:pt x="26" y="139"/>
                  </a:lnTo>
                  <a:lnTo>
                    <a:pt x="26" y="125"/>
                  </a:lnTo>
                  <a:lnTo>
                    <a:pt x="26" y="82"/>
                  </a:lnTo>
                  <a:lnTo>
                    <a:pt x="26" y="82"/>
                  </a:lnTo>
                  <a:lnTo>
                    <a:pt x="27" y="74"/>
                  </a:lnTo>
                  <a:lnTo>
                    <a:pt x="28" y="66"/>
                  </a:lnTo>
                  <a:lnTo>
                    <a:pt x="30" y="58"/>
                  </a:lnTo>
                  <a:lnTo>
                    <a:pt x="33" y="50"/>
                  </a:lnTo>
                  <a:lnTo>
                    <a:pt x="36" y="43"/>
                  </a:lnTo>
                  <a:lnTo>
                    <a:pt x="40" y="36"/>
                  </a:lnTo>
                  <a:lnTo>
                    <a:pt x="46" y="29"/>
                  </a:lnTo>
                  <a:lnTo>
                    <a:pt x="50" y="24"/>
                  </a:lnTo>
                  <a:lnTo>
                    <a:pt x="56" y="19"/>
                  </a:lnTo>
                  <a:lnTo>
                    <a:pt x="63" y="14"/>
                  </a:lnTo>
                  <a:lnTo>
                    <a:pt x="70" y="10"/>
                  </a:lnTo>
                  <a:lnTo>
                    <a:pt x="77" y="6"/>
                  </a:lnTo>
                  <a:lnTo>
                    <a:pt x="85" y="4"/>
                  </a:lnTo>
                  <a:lnTo>
                    <a:pt x="92" y="2"/>
                  </a:lnTo>
                  <a:lnTo>
                    <a:pt x="101" y="1"/>
                  </a:lnTo>
                  <a:lnTo>
                    <a:pt x="109" y="0"/>
                  </a:lnTo>
                  <a:lnTo>
                    <a:pt x="505" y="0"/>
                  </a:lnTo>
                  <a:lnTo>
                    <a:pt x="505" y="0"/>
                  </a:lnTo>
                  <a:lnTo>
                    <a:pt x="513" y="1"/>
                  </a:lnTo>
                  <a:lnTo>
                    <a:pt x="521" y="2"/>
                  </a:lnTo>
                  <a:lnTo>
                    <a:pt x="529" y="4"/>
                  </a:lnTo>
                  <a:lnTo>
                    <a:pt x="538" y="6"/>
                  </a:lnTo>
                  <a:lnTo>
                    <a:pt x="544" y="10"/>
                  </a:lnTo>
                  <a:lnTo>
                    <a:pt x="551" y="14"/>
                  </a:lnTo>
                  <a:lnTo>
                    <a:pt x="557" y="19"/>
                  </a:lnTo>
                  <a:lnTo>
                    <a:pt x="563" y="24"/>
                  </a:lnTo>
                  <a:lnTo>
                    <a:pt x="569" y="29"/>
                  </a:lnTo>
                  <a:lnTo>
                    <a:pt x="573" y="36"/>
                  </a:lnTo>
                  <a:lnTo>
                    <a:pt x="578" y="43"/>
                  </a:lnTo>
                  <a:lnTo>
                    <a:pt x="581" y="50"/>
                  </a:lnTo>
                  <a:lnTo>
                    <a:pt x="584" y="58"/>
                  </a:lnTo>
                  <a:lnTo>
                    <a:pt x="586" y="66"/>
                  </a:lnTo>
                  <a:lnTo>
                    <a:pt x="587" y="74"/>
                  </a:lnTo>
                  <a:lnTo>
                    <a:pt x="587" y="82"/>
                  </a:lnTo>
                  <a:lnTo>
                    <a:pt x="587" y="125"/>
                  </a:lnTo>
                  <a:lnTo>
                    <a:pt x="587" y="125"/>
                  </a:lnTo>
                  <a:lnTo>
                    <a:pt x="587" y="133"/>
                  </a:lnTo>
                  <a:lnTo>
                    <a:pt x="586" y="142"/>
                  </a:lnTo>
                  <a:lnTo>
                    <a:pt x="584" y="149"/>
                  </a:lnTo>
                  <a:lnTo>
                    <a:pt x="581" y="157"/>
                  </a:lnTo>
                  <a:lnTo>
                    <a:pt x="578" y="164"/>
                  </a:lnTo>
                  <a:lnTo>
                    <a:pt x="573" y="171"/>
                  </a:lnTo>
                  <a:lnTo>
                    <a:pt x="569" y="178"/>
                  </a:lnTo>
                  <a:lnTo>
                    <a:pt x="563" y="184"/>
                  </a:lnTo>
                  <a:lnTo>
                    <a:pt x="557" y="188"/>
                  </a:lnTo>
                  <a:lnTo>
                    <a:pt x="551" y="194"/>
                  </a:lnTo>
                  <a:lnTo>
                    <a:pt x="544" y="198"/>
                  </a:lnTo>
                  <a:lnTo>
                    <a:pt x="538" y="201"/>
                  </a:lnTo>
                  <a:lnTo>
                    <a:pt x="529" y="205"/>
                  </a:lnTo>
                  <a:lnTo>
                    <a:pt x="521" y="206"/>
                  </a:lnTo>
                  <a:lnTo>
                    <a:pt x="513" y="207"/>
                  </a:lnTo>
                  <a:lnTo>
                    <a:pt x="505" y="208"/>
                  </a:lnTo>
                  <a:lnTo>
                    <a:pt x="109" y="208"/>
                  </a:lnTo>
                  <a:lnTo>
                    <a:pt x="109" y="208"/>
                  </a:lnTo>
                  <a:lnTo>
                    <a:pt x="101" y="207"/>
                  </a:lnTo>
                  <a:lnTo>
                    <a:pt x="93" y="206"/>
                  </a:lnTo>
                  <a:lnTo>
                    <a:pt x="85" y="205"/>
                  </a:lnTo>
                  <a:lnTo>
                    <a:pt x="78" y="202"/>
                  </a:lnTo>
                  <a:lnTo>
                    <a:pt x="78" y="202"/>
                  </a:lnTo>
                  <a:lnTo>
                    <a:pt x="66" y="206"/>
                  </a:lnTo>
                  <a:lnTo>
                    <a:pt x="56" y="209"/>
                  </a:lnTo>
                  <a:lnTo>
                    <a:pt x="38" y="220"/>
                  </a:lnTo>
                  <a:lnTo>
                    <a:pt x="19" y="231"/>
                  </a:lnTo>
                  <a:lnTo>
                    <a:pt x="1" y="244"/>
                  </a:lnTo>
                  <a:lnTo>
                    <a:pt x="1" y="244"/>
                  </a:lnTo>
                  <a:lnTo>
                    <a:pt x="0" y="244"/>
                  </a:lnTo>
                  <a:lnTo>
                    <a:pt x="0" y="244"/>
                  </a:lnTo>
                  <a:lnTo>
                    <a:pt x="0" y="243"/>
                  </a:lnTo>
                  <a:lnTo>
                    <a:pt x="0" y="243"/>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16"/>
            <p:cNvSpPr>
              <a:spLocks/>
            </p:cNvSpPr>
            <p:nvPr userDrawn="1"/>
          </p:nvSpPr>
          <p:spPr bwMode="auto">
            <a:xfrm>
              <a:off x="3276" y="2180"/>
              <a:ext cx="26" cy="26"/>
            </a:xfrm>
            <a:custGeom>
              <a:avLst/>
              <a:gdLst>
                <a:gd name="T0" fmla="*/ 51 w 51"/>
                <a:gd name="T1" fmla="*/ 26 h 52"/>
                <a:gd name="T2" fmla="*/ 51 w 51"/>
                <a:gd name="T3" fmla="*/ 26 h 52"/>
                <a:gd name="T4" fmla="*/ 51 w 51"/>
                <a:gd name="T5" fmla="*/ 31 h 52"/>
                <a:gd name="T6" fmla="*/ 49 w 51"/>
                <a:gd name="T7" fmla="*/ 36 h 52"/>
                <a:gd name="T8" fmla="*/ 47 w 51"/>
                <a:gd name="T9" fmla="*/ 40 h 52"/>
                <a:gd name="T10" fmla="*/ 45 w 51"/>
                <a:gd name="T11" fmla="*/ 44 h 52"/>
                <a:gd name="T12" fmla="*/ 40 w 51"/>
                <a:gd name="T13" fmla="*/ 47 h 52"/>
                <a:gd name="T14" fmla="*/ 36 w 51"/>
                <a:gd name="T15" fmla="*/ 49 h 52"/>
                <a:gd name="T16" fmla="*/ 31 w 51"/>
                <a:gd name="T17" fmla="*/ 52 h 52"/>
                <a:gd name="T18" fmla="*/ 26 w 51"/>
                <a:gd name="T19" fmla="*/ 52 h 52"/>
                <a:gd name="T20" fmla="*/ 26 w 51"/>
                <a:gd name="T21" fmla="*/ 52 h 52"/>
                <a:gd name="T22" fmla="*/ 20 w 51"/>
                <a:gd name="T23" fmla="*/ 52 h 52"/>
                <a:gd name="T24" fmla="*/ 16 w 51"/>
                <a:gd name="T25" fmla="*/ 49 h 52"/>
                <a:gd name="T26" fmla="*/ 11 w 51"/>
                <a:gd name="T27" fmla="*/ 47 h 52"/>
                <a:gd name="T28" fmla="*/ 8 w 51"/>
                <a:gd name="T29" fmla="*/ 44 h 52"/>
                <a:gd name="T30" fmla="*/ 4 w 51"/>
                <a:gd name="T31" fmla="*/ 40 h 52"/>
                <a:gd name="T32" fmla="*/ 2 w 51"/>
                <a:gd name="T33" fmla="*/ 36 h 52"/>
                <a:gd name="T34" fmla="*/ 1 w 51"/>
                <a:gd name="T35" fmla="*/ 31 h 52"/>
                <a:gd name="T36" fmla="*/ 0 w 51"/>
                <a:gd name="T37" fmla="*/ 26 h 52"/>
                <a:gd name="T38" fmla="*/ 0 w 51"/>
                <a:gd name="T39" fmla="*/ 26 h 52"/>
                <a:gd name="T40" fmla="*/ 1 w 51"/>
                <a:gd name="T41" fmla="*/ 21 h 52"/>
                <a:gd name="T42" fmla="*/ 2 w 51"/>
                <a:gd name="T43" fmla="*/ 16 h 52"/>
                <a:gd name="T44" fmla="*/ 4 w 51"/>
                <a:gd name="T45" fmla="*/ 11 h 52"/>
                <a:gd name="T46" fmla="*/ 8 w 51"/>
                <a:gd name="T47" fmla="*/ 8 h 52"/>
                <a:gd name="T48" fmla="*/ 11 w 51"/>
                <a:gd name="T49" fmla="*/ 5 h 52"/>
                <a:gd name="T50" fmla="*/ 16 w 51"/>
                <a:gd name="T51" fmla="*/ 2 h 52"/>
                <a:gd name="T52" fmla="*/ 20 w 51"/>
                <a:gd name="T53" fmla="*/ 1 h 52"/>
                <a:gd name="T54" fmla="*/ 26 w 51"/>
                <a:gd name="T55" fmla="*/ 0 h 52"/>
                <a:gd name="T56" fmla="*/ 26 w 51"/>
                <a:gd name="T57" fmla="*/ 0 h 52"/>
                <a:gd name="T58" fmla="*/ 31 w 51"/>
                <a:gd name="T59" fmla="*/ 1 h 52"/>
                <a:gd name="T60" fmla="*/ 36 w 51"/>
                <a:gd name="T61" fmla="*/ 2 h 52"/>
                <a:gd name="T62" fmla="*/ 40 w 51"/>
                <a:gd name="T63" fmla="*/ 5 h 52"/>
                <a:gd name="T64" fmla="*/ 45 w 51"/>
                <a:gd name="T65" fmla="*/ 8 h 52"/>
                <a:gd name="T66" fmla="*/ 47 w 51"/>
                <a:gd name="T67" fmla="*/ 11 h 52"/>
                <a:gd name="T68" fmla="*/ 49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49" y="36"/>
                  </a:lnTo>
                  <a:lnTo>
                    <a:pt x="47" y="40"/>
                  </a:lnTo>
                  <a:lnTo>
                    <a:pt x="45" y="44"/>
                  </a:lnTo>
                  <a:lnTo>
                    <a:pt x="40" y="47"/>
                  </a:lnTo>
                  <a:lnTo>
                    <a:pt x="36" y="49"/>
                  </a:lnTo>
                  <a:lnTo>
                    <a:pt x="31" y="52"/>
                  </a:lnTo>
                  <a:lnTo>
                    <a:pt x="26" y="52"/>
                  </a:lnTo>
                  <a:lnTo>
                    <a:pt x="26" y="52"/>
                  </a:lnTo>
                  <a:lnTo>
                    <a:pt x="20" y="52"/>
                  </a:lnTo>
                  <a:lnTo>
                    <a:pt x="16" y="49"/>
                  </a:lnTo>
                  <a:lnTo>
                    <a:pt x="11" y="47"/>
                  </a:lnTo>
                  <a:lnTo>
                    <a:pt x="8" y="44"/>
                  </a:lnTo>
                  <a:lnTo>
                    <a:pt x="4" y="40"/>
                  </a:lnTo>
                  <a:lnTo>
                    <a:pt x="2" y="36"/>
                  </a:lnTo>
                  <a:lnTo>
                    <a:pt x="1" y="31"/>
                  </a:lnTo>
                  <a:lnTo>
                    <a:pt x="0" y="26"/>
                  </a:lnTo>
                  <a:lnTo>
                    <a:pt x="0" y="26"/>
                  </a:lnTo>
                  <a:lnTo>
                    <a:pt x="1" y="21"/>
                  </a:lnTo>
                  <a:lnTo>
                    <a:pt x="2" y="16"/>
                  </a:lnTo>
                  <a:lnTo>
                    <a:pt x="4" y="11"/>
                  </a:lnTo>
                  <a:lnTo>
                    <a:pt x="8" y="8"/>
                  </a:lnTo>
                  <a:lnTo>
                    <a:pt x="11" y="5"/>
                  </a:lnTo>
                  <a:lnTo>
                    <a:pt x="16" y="2"/>
                  </a:lnTo>
                  <a:lnTo>
                    <a:pt x="20" y="1"/>
                  </a:lnTo>
                  <a:lnTo>
                    <a:pt x="26" y="0"/>
                  </a:lnTo>
                  <a:lnTo>
                    <a:pt x="26" y="0"/>
                  </a:lnTo>
                  <a:lnTo>
                    <a:pt x="31" y="1"/>
                  </a:lnTo>
                  <a:lnTo>
                    <a:pt x="36" y="2"/>
                  </a:lnTo>
                  <a:lnTo>
                    <a:pt x="40" y="5"/>
                  </a:lnTo>
                  <a:lnTo>
                    <a:pt x="45" y="8"/>
                  </a:lnTo>
                  <a:lnTo>
                    <a:pt x="47" y="11"/>
                  </a:lnTo>
                  <a:lnTo>
                    <a:pt x="49"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7"/>
            <p:cNvSpPr>
              <a:spLocks/>
            </p:cNvSpPr>
            <p:nvPr userDrawn="1"/>
          </p:nvSpPr>
          <p:spPr bwMode="auto">
            <a:xfrm>
              <a:off x="3313" y="2180"/>
              <a:ext cx="25" cy="26"/>
            </a:xfrm>
            <a:custGeom>
              <a:avLst/>
              <a:gdLst>
                <a:gd name="T0" fmla="*/ 51 w 51"/>
                <a:gd name="T1" fmla="*/ 26 h 52"/>
                <a:gd name="T2" fmla="*/ 51 w 51"/>
                <a:gd name="T3" fmla="*/ 26 h 52"/>
                <a:gd name="T4" fmla="*/ 51 w 51"/>
                <a:gd name="T5" fmla="*/ 31 h 52"/>
                <a:gd name="T6" fmla="*/ 50 w 51"/>
                <a:gd name="T7" fmla="*/ 36 h 52"/>
                <a:gd name="T8" fmla="*/ 48 w 51"/>
                <a:gd name="T9" fmla="*/ 40 h 52"/>
                <a:gd name="T10" fmla="*/ 44 w 51"/>
                <a:gd name="T11" fmla="*/ 44 h 52"/>
                <a:gd name="T12" fmla="*/ 41 w 51"/>
                <a:gd name="T13" fmla="*/ 47 h 52"/>
                <a:gd name="T14" fmla="*/ 36 w 51"/>
                <a:gd name="T15" fmla="*/ 49 h 52"/>
                <a:gd name="T16" fmla="*/ 31 w 51"/>
                <a:gd name="T17" fmla="*/ 52 h 52"/>
                <a:gd name="T18" fmla="*/ 26 w 51"/>
                <a:gd name="T19" fmla="*/ 52 h 52"/>
                <a:gd name="T20" fmla="*/ 26 w 51"/>
                <a:gd name="T21" fmla="*/ 52 h 52"/>
                <a:gd name="T22" fmla="*/ 21 w 51"/>
                <a:gd name="T23" fmla="*/ 52 h 52"/>
                <a:gd name="T24" fmla="*/ 15 w 51"/>
                <a:gd name="T25" fmla="*/ 49 h 52"/>
                <a:gd name="T26" fmla="*/ 12 w 51"/>
                <a:gd name="T27" fmla="*/ 47 h 52"/>
                <a:gd name="T28" fmla="*/ 7 w 51"/>
                <a:gd name="T29" fmla="*/ 44 h 52"/>
                <a:gd name="T30" fmla="*/ 4 w 51"/>
                <a:gd name="T31" fmla="*/ 40 h 52"/>
                <a:gd name="T32" fmla="*/ 1 w 51"/>
                <a:gd name="T33" fmla="*/ 36 h 52"/>
                <a:gd name="T34" fmla="*/ 0 w 51"/>
                <a:gd name="T35" fmla="*/ 31 h 52"/>
                <a:gd name="T36" fmla="*/ 0 w 51"/>
                <a:gd name="T37" fmla="*/ 26 h 52"/>
                <a:gd name="T38" fmla="*/ 0 w 51"/>
                <a:gd name="T39" fmla="*/ 26 h 52"/>
                <a:gd name="T40" fmla="*/ 0 w 51"/>
                <a:gd name="T41" fmla="*/ 21 h 52"/>
                <a:gd name="T42" fmla="*/ 1 w 51"/>
                <a:gd name="T43" fmla="*/ 16 h 52"/>
                <a:gd name="T44" fmla="*/ 4 w 51"/>
                <a:gd name="T45" fmla="*/ 11 h 52"/>
                <a:gd name="T46" fmla="*/ 7 w 51"/>
                <a:gd name="T47" fmla="*/ 8 h 52"/>
                <a:gd name="T48" fmla="*/ 12 w 51"/>
                <a:gd name="T49" fmla="*/ 5 h 52"/>
                <a:gd name="T50" fmla="*/ 15 w 51"/>
                <a:gd name="T51" fmla="*/ 2 h 52"/>
                <a:gd name="T52" fmla="*/ 21 w 51"/>
                <a:gd name="T53" fmla="*/ 1 h 52"/>
                <a:gd name="T54" fmla="*/ 26 w 51"/>
                <a:gd name="T55" fmla="*/ 0 h 52"/>
                <a:gd name="T56" fmla="*/ 26 w 51"/>
                <a:gd name="T57" fmla="*/ 0 h 52"/>
                <a:gd name="T58" fmla="*/ 31 w 51"/>
                <a:gd name="T59" fmla="*/ 1 h 52"/>
                <a:gd name="T60" fmla="*/ 36 w 51"/>
                <a:gd name="T61" fmla="*/ 2 h 52"/>
                <a:gd name="T62" fmla="*/ 41 w 51"/>
                <a:gd name="T63" fmla="*/ 5 h 52"/>
                <a:gd name="T64" fmla="*/ 44 w 51"/>
                <a:gd name="T65" fmla="*/ 8 h 52"/>
                <a:gd name="T66" fmla="*/ 48 w 51"/>
                <a:gd name="T67" fmla="*/ 11 h 52"/>
                <a:gd name="T68" fmla="*/ 50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50" y="36"/>
                  </a:lnTo>
                  <a:lnTo>
                    <a:pt x="48" y="40"/>
                  </a:lnTo>
                  <a:lnTo>
                    <a:pt x="44" y="44"/>
                  </a:lnTo>
                  <a:lnTo>
                    <a:pt x="41" y="47"/>
                  </a:lnTo>
                  <a:lnTo>
                    <a:pt x="36" y="49"/>
                  </a:lnTo>
                  <a:lnTo>
                    <a:pt x="31" y="52"/>
                  </a:lnTo>
                  <a:lnTo>
                    <a:pt x="26" y="52"/>
                  </a:lnTo>
                  <a:lnTo>
                    <a:pt x="26" y="52"/>
                  </a:lnTo>
                  <a:lnTo>
                    <a:pt x="21" y="52"/>
                  </a:lnTo>
                  <a:lnTo>
                    <a:pt x="15" y="49"/>
                  </a:lnTo>
                  <a:lnTo>
                    <a:pt x="12" y="47"/>
                  </a:lnTo>
                  <a:lnTo>
                    <a:pt x="7" y="44"/>
                  </a:lnTo>
                  <a:lnTo>
                    <a:pt x="4" y="40"/>
                  </a:lnTo>
                  <a:lnTo>
                    <a:pt x="1" y="36"/>
                  </a:lnTo>
                  <a:lnTo>
                    <a:pt x="0" y="31"/>
                  </a:lnTo>
                  <a:lnTo>
                    <a:pt x="0" y="26"/>
                  </a:lnTo>
                  <a:lnTo>
                    <a:pt x="0" y="26"/>
                  </a:lnTo>
                  <a:lnTo>
                    <a:pt x="0" y="21"/>
                  </a:lnTo>
                  <a:lnTo>
                    <a:pt x="1" y="16"/>
                  </a:lnTo>
                  <a:lnTo>
                    <a:pt x="4" y="11"/>
                  </a:lnTo>
                  <a:lnTo>
                    <a:pt x="7" y="8"/>
                  </a:lnTo>
                  <a:lnTo>
                    <a:pt x="12" y="5"/>
                  </a:lnTo>
                  <a:lnTo>
                    <a:pt x="15" y="2"/>
                  </a:lnTo>
                  <a:lnTo>
                    <a:pt x="21" y="1"/>
                  </a:lnTo>
                  <a:lnTo>
                    <a:pt x="26" y="0"/>
                  </a:lnTo>
                  <a:lnTo>
                    <a:pt x="26" y="0"/>
                  </a:lnTo>
                  <a:lnTo>
                    <a:pt x="31" y="1"/>
                  </a:lnTo>
                  <a:lnTo>
                    <a:pt x="36" y="2"/>
                  </a:lnTo>
                  <a:lnTo>
                    <a:pt x="41" y="5"/>
                  </a:lnTo>
                  <a:lnTo>
                    <a:pt x="44" y="8"/>
                  </a:lnTo>
                  <a:lnTo>
                    <a:pt x="48" y="11"/>
                  </a:lnTo>
                  <a:lnTo>
                    <a:pt x="50"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8"/>
            <p:cNvSpPr>
              <a:spLocks/>
            </p:cNvSpPr>
            <p:nvPr userDrawn="1"/>
          </p:nvSpPr>
          <p:spPr bwMode="auto">
            <a:xfrm>
              <a:off x="3349" y="2180"/>
              <a:ext cx="26" cy="26"/>
            </a:xfrm>
            <a:custGeom>
              <a:avLst/>
              <a:gdLst>
                <a:gd name="T0" fmla="*/ 52 w 52"/>
                <a:gd name="T1" fmla="*/ 26 h 52"/>
                <a:gd name="T2" fmla="*/ 52 w 52"/>
                <a:gd name="T3" fmla="*/ 26 h 52"/>
                <a:gd name="T4" fmla="*/ 51 w 52"/>
                <a:gd name="T5" fmla="*/ 31 h 52"/>
                <a:gd name="T6" fmla="*/ 49 w 52"/>
                <a:gd name="T7" fmla="*/ 36 h 52"/>
                <a:gd name="T8" fmla="*/ 47 w 52"/>
                <a:gd name="T9" fmla="*/ 40 h 52"/>
                <a:gd name="T10" fmla="*/ 44 w 52"/>
                <a:gd name="T11" fmla="*/ 44 h 52"/>
                <a:gd name="T12" fmla="*/ 40 w 52"/>
                <a:gd name="T13" fmla="*/ 47 h 52"/>
                <a:gd name="T14" fmla="*/ 36 w 52"/>
                <a:gd name="T15" fmla="*/ 49 h 52"/>
                <a:gd name="T16" fmla="*/ 31 w 52"/>
                <a:gd name="T17" fmla="*/ 52 h 52"/>
                <a:gd name="T18" fmla="*/ 25 w 52"/>
                <a:gd name="T19" fmla="*/ 52 h 52"/>
                <a:gd name="T20" fmla="*/ 25 w 52"/>
                <a:gd name="T21" fmla="*/ 52 h 52"/>
                <a:gd name="T22" fmla="*/ 21 w 52"/>
                <a:gd name="T23" fmla="*/ 52 h 52"/>
                <a:gd name="T24" fmla="*/ 16 w 52"/>
                <a:gd name="T25" fmla="*/ 49 h 52"/>
                <a:gd name="T26" fmla="*/ 11 w 52"/>
                <a:gd name="T27" fmla="*/ 47 h 52"/>
                <a:gd name="T28" fmla="*/ 7 w 52"/>
                <a:gd name="T29" fmla="*/ 44 h 52"/>
                <a:gd name="T30" fmla="*/ 4 w 52"/>
                <a:gd name="T31" fmla="*/ 40 h 52"/>
                <a:gd name="T32" fmla="*/ 2 w 52"/>
                <a:gd name="T33" fmla="*/ 36 h 52"/>
                <a:gd name="T34" fmla="*/ 0 w 52"/>
                <a:gd name="T35" fmla="*/ 31 h 52"/>
                <a:gd name="T36" fmla="*/ 0 w 52"/>
                <a:gd name="T37" fmla="*/ 26 h 52"/>
                <a:gd name="T38" fmla="*/ 0 w 52"/>
                <a:gd name="T39" fmla="*/ 26 h 52"/>
                <a:gd name="T40" fmla="*/ 0 w 52"/>
                <a:gd name="T41" fmla="*/ 21 h 52"/>
                <a:gd name="T42" fmla="*/ 2 w 52"/>
                <a:gd name="T43" fmla="*/ 16 h 52"/>
                <a:gd name="T44" fmla="*/ 4 w 52"/>
                <a:gd name="T45" fmla="*/ 11 h 52"/>
                <a:gd name="T46" fmla="*/ 7 w 52"/>
                <a:gd name="T47" fmla="*/ 8 h 52"/>
                <a:gd name="T48" fmla="*/ 11 w 52"/>
                <a:gd name="T49" fmla="*/ 5 h 52"/>
                <a:gd name="T50" fmla="*/ 16 w 52"/>
                <a:gd name="T51" fmla="*/ 2 h 52"/>
                <a:gd name="T52" fmla="*/ 21 w 52"/>
                <a:gd name="T53" fmla="*/ 1 h 52"/>
                <a:gd name="T54" fmla="*/ 25 w 52"/>
                <a:gd name="T55" fmla="*/ 0 h 52"/>
                <a:gd name="T56" fmla="*/ 25 w 52"/>
                <a:gd name="T57" fmla="*/ 0 h 52"/>
                <a:gd name="T58" fmla="*/ 31 w 52"/>
                <a:gd name="T59" fmla="*/ 1 h 52"/>
                <a:gd name="T60" fmla="*/ 36 w 52"/>
                <a:gd name="T61" fmla="*/ 2 h 52"/>
                <a:gd name="T62" fmla="*/ 40 w 52"/>
                <a:gd name="T63" fmla="*/ 5 h 52"/>
                <a:gd name="T64" fmla="*/ 44 w 52"/>
                <a:gd name="T65" fmla="*/ 8 h 52"/>
                <a:gd name="T66" fmla="*/ 47 w 52"/>
                <a:gd name="T67" fmla="*/ 11 h 52"/>
                <a:gd name="T68" fmla="*/ 49 w 52"/>
                <a:gd name="T69" fmla="*/ 16 h 52"/>
                <a:gd name="T70" fmla="*/ 51 w 52"/>
                <a:gd name="T71" fmla="*/ 21 h 52"/>
                <a:gd name="T72" fmla="*/ 52 w 52"/>
                <a:gd name="T73" fmla="*/ 26 h 52"/>
                <a:gd name="T74" fmla="*/ 52 w 52"/>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2" h="52">
                  <a:moveTo>
                    <a:pt x="52" y="26"/>
                  </a:moveTo>
                  <a:lnTo>
                    <a:pt x="52" y="26"/>
                  </a:lnTo>
                  <a:lnTo>
                    <a:pt x="51" y="31"/>
                  </a:lnTo>
                  <a:lnTo>
                    <a:pt x="49" y="36"/>
                  </a:lnTo>
                  <a:lnTo>
                    <a:pt x="47" y="40"/>
                  </a:lnTo>
                  <a:lnTo>
                    <a:pt x="44" y="44"/>
                  </a:lnTo>
                  <a:lnTo>
                    <a:pt x="40" y="47"/>
                  </a:lnTo>
                  <a:lnTo>
                    <a:pt x="36" y="49"/>
                  </a:lnTo>
                  <a:lnTo>
                    <a:pt x="31" y="52"/>
                  </a:lnTo>
                  <a:lnTo>
                    <a:pt x="25" y="52"/>
                  </a:lnTo>
                  <a:lnTo>
                    <a:pt x="25" y="52"/>
                  </a:lnTo>
                  <a:lnTo>
                    <a:pt x="21" y="52"/>
                  </a:lnTo>
                  <a:lnTo>
                    <a:pt x="16" y="49"/>
                  </a:lnTo>
                  <a:lnTo>
                    <a:pt x="11" y="47"/>
                  </a:lnTo>
                  <a:lnTo>
                    <a:pt x="7" y="44"/>
                  </a:lnTo>
                  <a:lnTo>
                    <a:pt x="4" y="40"/>
                  </a:lnTo>
                  <a:lnTo>
                    <a:pt x="2" y="36"/>
                  </a:lnTo>
                  <a:lnTo>
                    <a:pt x="0" y="31"/>
                  </a:lnTo>
                  <a:lnTo>
                    <a:pt x="0" y="26"/>
                  </a:lnTo>
                  <a:lnTo>
                    <a:pt x="0" y="26"/>
                  </a:lnTo>
                  <a:lnTo>
                    <a:pt x="0" y="21"/>
                  </a:lnTo>
                  <a:lnTo>
                    <a:pt x="2" y="16"/>
                  </a:lnTo>
                  <a:lnTo>
                    <a:pt x="4" y="11"/>
                  </a:lnTo>
                  <a:lnTo>
                    <a:pt x="7" y="8"/>
                  </a:lnTo>
                  <a:lnTo>
                    <a:pt x="11" y="5"/>
                  </a:lnTo>
                  <a:lnTo>
                    <a:pt x="16" y="2"/>
                  </a:lnTo>
                  <a:lnTo>
                    <a:pt x="21" y="1"/>
                  </a:lnTo>
                  <a:lnTo>
                    <a:pt x="25" y="0"/>
                  </a:lnTo>
                  <a:lnTo>
                    <a:pt x="25" y="0"/>
                  </a:lnTo>
                  <a:lnTo>
                    <a:pt x="31" y="1"/>
                  </a:lnTo>
                  <a:lnTo>
                    <a:pt x="36" y="2"/>
                  </a:lnTo>
                  <a:lnTo>
                    <a:pt x="40" y="5"/>
                  </a:lnTo>
                  <a:lnTo>
                    <a:pt x="44" y="8"/>
                  </a:lnTo>
                  <a:lnTo>
                    <a:pt x="47" y="11"/>
                  </a:lnTo>
                  <a:lnTo>
                    <a:pt x="49" y="16"/>
                  </a:lnTo>
                  <a:lnTo>
                    <a:pt x="51" y="21"/>
                  </a:lnTo>
                  <a:lnTo>
                    <a:pt x="52" y="26"/>
                  </a:lnTo>
                  <a:lnTo>
                    <a:pt x="5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Line 19"/>
            <p:cNvSpPr>
              <a:spLocks noChangeShapeType="1"/>
            </p:cNvSpPr>
            <p:nvPr userDrawn="1"/>
          </p:nvSpPr>
          <p:spPr bwMode="auto">
            <a:xfrm>
              <a:off x="3211" y="2046"/>
              <a:ext cx="206"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20"/>
            <p:cNvSpPr>
              <a:spLocks noChangeShapeType="1"/>
            </p:cNvSpPr>
            <p:nvPr userDrawn="1"/>
          </p:nvSpPr>
          <p:spPr bwMode="auto">
            <a:xfrm>
              <a:off x="3211" y="2075"/>
              <a:ext cx="107"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pic>
        <p:nvPicPr>
          <p:cNvPr id="28" name="Picture 2"/>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7409819" y="6443663"/>
            <a:ext cx="1719263" cy="41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1637373"/>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Lst>
  <p:txStyles>
    <p:titleStyle>
      <a:lvl1pPr algn="ctr" defTabSz="914400" rtl="0" eaLnBrk="1" latinLnBrk="0" hangingPunct="1">
        <a:spcBef>
          <a:spcPct val="0"/>
        </a:spcBef>
        <a:buNone/>
        <a:defRPr kumimoji="0" lang="zh-TW" altLang="en-US" sz="4000" b="1" kern="1200" dirty="0" smtClean="0">
          <a:ln>
            <a:noFill/>
          </a:ln>
          <a:solidFill>
            <a:schemeClr val="accent5">
              <a:lumMod val="50000"/>
            </a:schemeClr>
          </a:solidFill>
          <a:effectLst>
            <a:outerShdw blurRad="38100" dist="38100" dir="2700000" algn="tl">
              <a:srgbClr val="000000">
                <a:alpha val="43137"/>
              </a:srgbClr>
            </a:outerShdw>
          </a:effectLst>
          <a:latin typeface="Times New Roman" pitchFamily="18" charset="0"/>
          <a:ea typeface="標楷體" pitchFamily="65" charset="-120"/>
          <a:cs typeface="Times New Roman" pitchFamily="18" charset="0"/>
        </a:defRPr>
      </a:lvl1pPr>
    </p:titleStyle>
    <p:bodyStyle>
      <a:lvl1pPr marL="447675" indent="-357188" algn="l" defTabSz="914400" rtl="0" eaLnBrk="1" latinLnBrk="0" hangingPunct="1">
        <a:spcBef>
          <a:spcPts val="1200"/>
        </a:spcBef>
        <a:buClr>
          <a:srgbClr val="0070C0"/>
        </a:buClr>
        <a:buSzPct val="85000"/>
        <a:buFont typeface="Wingdings" pitchFamily="2" charset="2"/>
        <a:buChar char="l"/>
        <a:defRPr sz="2400" kern="1200">
          <a:solidFill>
            <a:schemeClr val="tx1"/>
          </a:solidFill>
          <a:latin typeface="Times New Roman" pitchFamily="18" charset="0"/>
          <a:ea typeface="標楷體" pitchFamily="65" charset="-120"/>
          <a:cs typeface="Times New Roman" pitchFamily="18" charset="0"/>
        </a:defRPr>
      </a:lvl1pPr>
      <a:lvl2pPr marL="625475" indent="-285750" algn="l" defTabSz="914400" rtl="0" eaLnBrk="1" latinLnBrk="0" hangingPunct="1">
        <a:spcBef>
          <a:spcPts val="1200"/>
        </a:spcBef>
        <a:buClr>
          <a:srgbClr val="7030A0"/>
        </a:buClr>
        <a:buFont typeface="Arial" pitchFamily="34" charset="0"/>
        <a:buChar char="–"/>
        <a:defRPr sz="2200" kern="1200">
          <a:solidFill>
            <a:schemeClr val="tx1"/>
          </a:solidFill>
          <a:latin typeface="Times New Roman" pitchFamily="18" charset="0"/>
          <a:ea typeface="標楷體" pitchFamily="65" charset="-120"/>
          <a:cs typeface="Times New Roman" pitchFamily="18" charset="0"/>
        </a:defRPr>
      </a:lvl2pPr>
      <a:lvl3pPr marL="806450" indent="-268288" algn="l" defTabSz="914400" rtl="0" eaLnBrk="1" latinLnBrk="0" hangingPunct="1">
        <a:spcBef>
          <a:spcPts val="1200"/>
        </a:spcBef>
        <a:buClr>
          <a:srgbClr val="002060"/>
        </a:buClr>
        <a:buSzPct val="80000"/>
        <a:buFont typeface="Wingdings" pitchFamily="2" charset="2"/>
        <a:buChar char="l"/>
        <a:tabLst/>
        <a:defRPr sz="2000" kern="1200">
          <a:solidFill>
            <a:schemeClr val="tx1"/>
          </a:solidFill>
          <a:latin typeface="Times New Roman" pitchFamily="18" charset="0"/>
          <a:ea typeface="標楷體" pitchFamily="65" charset="-120"/>
          <a:cs typeface="Times New Roman" pitchFamily="18" charset="0"/>
        </a:defRPr>
      </a:lvl3pPr>
      <a:lvl4pPr marL="985838" indent="-268288" algn="l" defTabSz="914400" rtl="0" eaLnBrk="1" latinLnBrk="0" hangingPunct="1">
        <a:spcBef>
          <a:spcPts val="1200"/>
        </a:spcBef>
        <a:buClr>
          <a:schemeClr val="accent6">
            <a:lumMod val="50000"/>
          </a:schemeClr>
        </a:buClr>
        <a:buFont typeface="Arial" pitchFamily="34" charset="0"/>
        <a:buChar char="–"/>
        <a:tabLst/>
        <a:defRPr sz="2000" kern="1200">
          <a:solidFill>
            <a:schemeClr val="tx1"/>
          </a:solidFill>
          <a:latin typeface="Times New Roman" pitchFamily="18" charset="0"/>
          <a:ea typeface="標楷體" pitchFamily="65" charset="-120"/>
          <a:cs typeface="Times New Roman" pitchFamily="18" charset="0"/>
        </a:defRPr>
      </a:lvl4pPr>
      <a:lvl5pPr marL="1347788" indent="-271463" algn="l" defTabSz="914400" rtl="0" eaLnBrk="1" latinLnBrk="0" hangingPunct="1">
        <a:spcBef>
          <a:spcPts val="1200"/>
        </a:spcBef>
        <a:buClr>
          <a:srgbClr val="00B050"/>
        </a:buClr>
        <a:buFont typeface="Arial" pitchFamily="34" charset="0"/>
        <a:buChar char="»"/>
        <a:defRPr sz="2000" kern="1200">
          <a:solidFill>
            <a:schemeClr val="tx1"/>
          </a:solidFill>
          <a:latin typeface="Times New Roman" pitchFamily="18" charset="0"/>
          <a:ea typeface="標楷體" pitchFamily="65" charset="-120"/>
          <a:cs typeface="Times New Roman"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txBox="1">
            <a:spLocks/>
          </p:cNvSpPr>
          <p:nvPr/>
        </p:nvSpPr>
        <p:spPr>
          <a:xfrm>
            <a:off x="1117848" y="260648"/>
            <a:ext cx="3310136" cy="1224137"/>
          </a:xfrm>
          <a:prstGeom prst="rect">
            <a:avLst/>
          </a:prstGeom>
        </p:spPr>
        <p:txBody>
          <a:bodyPr vert="horz" lIns="0" rIns="0" bIns="0" anchor="b">
            <a:normAutofit fontScale="90000"/>
          </a:bodyPr>
          <a:lstStyle>
            <a:lvl1pPr algn="ctr" defTabSz="914400" rtl="0" eaLnBrk="1" latinLnBrk="0" hangingPunct="1">
              <a:spcBef>
                <a:spcPct val="0"/>
              </a:spcBef>
              <a:buNone/>
              <a:defRPr kumimoji="0" lang="zh-TW" altLang="en-US" sz="4000" b="1" kern="1200">
                <a:ln>
                  <a:noFill/>
                </a:ln>
                <a:solidFill>
                  <a:schemeClr val="accent6">
                    <a:lumMod val="75000"/>
                  </a:schemeClr>
                </a:solidFill>
                <a:effectLst>
                  <a:outerShdw blurRad="38100" dist="38100" dir="2700000" algn="tl">
                    <a:srgbClr val="000000">
                      <a:alpha val="43137"/>
                    </a:srgbClr>
                  </a:outerShdw>
                </a:effectLst>
                <a:latin typeface="Times New Roman" pitchFamily="18" charset="0"/>
                <a:ea typeface="標楷體" pitchFamily="65" charset="-120"/>
                <a:cs typeface="Times New Roman" pitchFamily="18" charset="0"/>
              </a:defRPr>
            </a:lvl1pPr>
          </a:lstStyle>
          <a:p>
            <a:pPr algn="l"/>
            <a:r>
              <a:rPr lang="en-US" altLang="zh-TW" sz="5400" i="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微軟正黑體" pitchFamily="34" charset="-120"/>
                <a:ea typeface="微軟正黑體" pitchFamily="34" charset="-120"/>
              </a:rPr>
              <a:t>Chapter</a:t>
            </a:r>
            <a:r>
              <a:rPr lang="en-US" altLang="zh-TW" sz="60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微軟正黑體" pitchFamily="34" charset="-120"/>
                <a:ea typeface="微軟正黑體" pitchFamily="34" charset="-120"/>
              </a:rPr>
              <a:t>  </a:t>
            </a:r>
            <a:r>
              <a:rPr lang="en-US" altLang="zh-TW" sz="66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微軟正黑體" pitchFamily="34" charset="-120"/>
                <a:ea typeface="微軟正黑體" pitchFamily="34" charset="-120"/>
              </a:rPr>
              <a:t>4</a:t>
            </a:r>
            <a:endParaRPr lang="en-US" sz="66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微軟正黑體" pitchFamily="34" charset="-120"/>
              <a:ea typeface="微軟正黑體" pitchFamily="34" charset="-120"/>
            </a:endParaRPr>
          </a:p>
        </p:txBody>
      </p:sp>
      <p:sp>
        <p:nvSpPr>
          <p:cNvPr id="5" name="副標題 2"/>
          <p:cNvSpPr txBox="1">
            <a:spLocks/>
          </p:cNvSpPr>
          <p:nvPr/>
        </p:nvSpPr>
        <p:spPr>
          <a:xfrm>
            <a:off x="179512" y="2204864"/>
            <a:ext cx="5832648" cy="2040632"/>
          </a:xfrm>
          <a:prstGeom prst="rect">
            <a:avLst/>
          </a:prstGeom>
        </p:spPr>
        <p:txBody>
          <a:bodyPr vert="horz" lIns="91440" tIns="45720" rIns="91440" bIns="45720" rtlCol="0">
            <a:normAutofit/>
          </a:bodyPr>
          <a:lstStyle>
            <a:lvl1pPr marL="0" indent="0" algn="ctr" defTabSz="914400" rtl="0" eaLnBrk="1" latinLnBrk="0" hangingPunct="1">
              <a:spcBef>
                <a:spcPts val="1200"/>
              </a:spcBef>
              <a:buClr>
                <a:srgbClr val="0070C0"/>
              </a:buClr>
              <a:buSzPct val="85000"/>
              <a:buFont typeface="Wingdings" pitchFamily="2" charset="2"/>
              <a:buNone/>
              <a:defRPr sz="2400" kern="1200">
                <a:solidFill>
                  <a:schemeClr val="tx1">
                    <a:tint val="75000"/>
                  </a:schemeClr>
                </a:solidFill>
                <a:latin typeface="Times New Roman" pitchFamily="18" charset="0"/>
                <a:ea typeface="標楷體" pitchFamily="65" charset="-120"/>
                <a:cs typeface="Times New Roman" pitchFamily="18" charset="0"/>
              </a:defRPr>
            </a:lvl1pPr>
            <a:lvl2pPr marL="457200" indent="0" algn="ctr" defTabSz="914400" rtl="0" eaLnBrk="1" latinLnBrk="0" hangingPunct="1">
              <a:spcBef>
                <a:spcPts val="1200"/>
              </a:spcBef>
              <a:buClr>
                <a:srgbClr val="7030A0"/>
              </a:buClr>
              <a:buFont typeface="Arial" pitchFamily="34" charset="0"/>
              <a:buNone/>
              <a:defRPr sz="2200" kern="1200">
                <a:solidFill>
                  <a:schemeClr val="tx1">
                    <a:tint val="75000"/>
                  </a:schemeClr>
                </a:solidFill>
                <a:latin typeface="Times New Roman" pitchFamily="18" charset="0"/>
                <a:ea typeface="標楷體" pitchFamily="65" charset="-120"/>
                <a:cs typeface="Times New Roman" pitchFamily="18" charset="0"/>
              </a:defRPr>
            </a:lvl2pPr>
            <a:lvl3pPr marL="914400" indent="0" algn="ctr" defTabSz="914400" rtl="0" eaLnBrk="1" latinLnBrk="0" hangingPunct="1">
              <a:spcBef>
                <a:spcPts val="1200"/>
              </a:spcBef>
              <a:buClr>
                <a:srgbClr val="002060"/>
              </a:buClr>
              <a:buSzPct val="80000"/>
              <a:buFont typeface="Wingdings" pitchFamily="2" charset="2"/>
              <a:buNone/>
              <a:tabLst/>
              <a:defRPr sz="2000" kern="1200">
                <a:solidFill>
                  <a:schemeClr val="tx1">
                    <a:tint val="75000"/>
                  </a:schemeClr>
                </a:solidFill>
                <a:latin typeface="Times New Roman" pitchFamily="18" charset="0"/>
                <a:ea typeface="標楷體" pitchFamily="65" charset="-120"/>
                <a:cs typeface="Times New Roman" pitchFamily="18" charset="0"/>
              </a:defRPr>
            </a:lvl3pPr>
            <a:lvl4pPr marL="1371600" indent="0" algn="ctr" defTabSz="914400" rtl="0" eaLnBrk="1" latinLnBrk="0" hangingPunct="1">
              <a:spcBef>
                <a:spcPts val="1200"/>
              </a:spcBef>
              <a:buClr>
                <a:schemeClr val="accent6">
                  <a:lumMod val="50000"/>
                </a:schemeClr>
              </a:buClr>
              <a:buFont typeface="Arial" pitchFamily="34" charset="0"/>
              <a:buNone/>
              <a:tabLst/>
              <a:defRPr sz="2000" kern="1200">
                <a:solidFill>
                  <a:schemeClr val="tx1">
                    <a:tint val="75000"/>
                  </a:schemeClr>
                </a:solidFill>
                <a:latin typeface="Times New Roman" pitchFamily="18" charset="0"/>
                <a:ea typeface="標楷體" pitchFamily="65" charset="-120"/>
                <a:cs typeface="Times New Roman" pitchFamily="18" charset="0"/>
              </a:defRPr>
            </a:lvl4pPr>
            <a:lvl5pPr marL="1828800" indent="0" algn="ctr" defTabSz="914400" rtl="0" eaLnBrk="1" latinLnBrk="0" hangingPunct="1">
              <a:spcBef>
                <a:spcPts val="1200"/>
              </a:spcBef>
              <a:buClr>
                <a:srgbClr val="00B050"/>
              </a:buClr>
              <a:buFont typeface="Arial" pitchFamily="34" charset="0"/>
              <a:buNone/>
              <a:defRPr sz="2000" kern="1200">
                <a:solidFill>
                  <a:schemeClr val="tx1">
                    <a:tint val="75000"/>
                  </a:schemeClr>
                </a:solidFill>
                <a:latin typeface="Times New Roman" pitchFamily="18" charset="0"/>
                <a:ea typeface="標楷體" pitchFamily="65" charset="-120"/>
                <a:cs typeface="Times New Roman" pitchFamily="18"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spcBef>
                <a:spcPct val="20000"/>
              </a:spcBef>
              <a:buSzPct val="90000"/>
            </a:pPr>
            <a:r>
              <a:rPr lang="zh-TW" altLang="en-US" sz="4800" b="1" dirty="0">
                <a:solidFill>
                  <a:schemeClr val="accent1">
                    <a:lumMod val="75000"/>
                  </a:schemeClr>
                </a:solidFill>
                <a:effectLst>
                  <a:outerShdw blurRad="38100" dist="38100" dir="2700000" algn="tl">
                    <a:srgbClr val="000000">
                      <a:alpha val="43137"/>
                    </a:srgbClr>
                  </a:outerShdw>
                </a:effectLst>
                <a:latin typeface="標楷體" pitchFamily="65" charset="-120"/>
              </a:rPr>
              <a:t>電子商務之</a:t>
            </a:r>
            <a:endParaRPr lang="en-US" altLang="zh-TW" sz="4800" b="1" dirty="0">
              <a:solidFill>
                <a:schemeClr val="accent1">
                  <a:lumMod val="75000"/>
                </a:schemeClr>
              </a:solidFill>
              <a:effectLst>
                <a:outerShdw blurRad="38100" dist="38100" dir="2700000" algn="tl">
                  <a:srgbClr val="000000">
                    <a:alpha val="43137"/>
                  </a:srgbClr>
                </a:outerShdw>
              </a:effectLst>
              <a:latin typeface="標楷體" pitchFamily="65" charset="-120"/>
            </a:endParaRPr>
          </a:p>
          <a:p>
            <a:pPr lvl="0">
              <a:spcBef>
                <a:spcPct val="20000"/>
              </a:spcBef>
              <a:buSzPct val="90000"/>
            </a:pPr>
            <a:r>
              <a:rPr lang="zh-TW" altLang="en-US" sz="4800" b="1" dirty="0">
                <a:solidFill>
                  <a:schemeClr val="accent1">
                    <a:lumMod val="75000"/>
                  </a:schemeClr>
                </a:solidFill>
                <a:effectLst>
                  <a:outerShdw blurRad="38100" dist="38100" dir="2700000" algn="tl">
                    <a:srgbClr val="000000">
                      <a:alpha val="43137"/>
                    </a:srgbClr>
                  </a:outerShdw>
                </a:effectLst>
                <a:latin typeface="標楷體" pitchFamily="65" charset="-120"/>
              </a:rPr>
              <a:t>商業模式 </a:t>
            </a:r>
          </a:p>
          <a:p>
            <a:pPr>
              <a:spcBef>
                <a:spcPct val="20000"/>
              </a:spcBef>
              <a:buSzPct val="90000"/>
            </a:pPr>
            <a:endParaRPr lang="zh-TW" altLang="en-US" sz="4800" b="1" dirty="0">
              <a:solidFill>
                <a:schemeClr val="accent1">
                  <a:lumMod val="75000"/>
                </a:schemeClr>
              </a:solidFill>
              <a:effectLst>
                <a:outerShdw blurRad="38100" dist="38100" dir="2700000" algn="tl">
                  <a:srgbClr val="000000">
                    <a:alpha val="43137"/>
                  </a:srgbClr>
                </a:outerShdw>
              </a:effectLst>
              <a:latin typeface="標楷體" pitchFamily="65" charset="-120"/>
            </a:endParaRPr>
          </a:p>
        </p:txBody>
      </p:sp>
    </p:spTree>
    <p:extLst>
      <p:ext uri="{BB962C8B-B14F-4D97-AF65-F5344CB8AC3E}">
        <p14:creationId xmlns:p14="http://schemas.microsoft.com/office/powerpoint/2010/main" val="600281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dirty="0">
                <a:effectLst/>
              </a:rPr>
              <a:t>4.2</a:t>
            </a:r>
            <a:r>
              <a:rPr lang="en-US" altLang="zh-TW" dirty="0"/>
              <a:t>  </a:t>
            </a:r>
            <a:r>
              <a:rPr lang="zh-TW" altLang="zh-TW" dirty="0">
                <a:solidFill>
                  <a:srgbClr val="FF0066"/>
                </a:solidFill>
                <a:effectLst/>
              </a:rPr>
              <a:t>銷售營收模式</a:t>
            </a:r>
            <a:endParaRPr lang="zh-TW" altLang="en-US" dirty="0">
              <a:solidFill>
                <a:srgbClr val="FF0066"/>
              </a:solidFill>
            </a:endParaRPr>
          </a:p>
        </p:txBody>
      </p:sp>
      <p:sp>
        <p:nvSpPr>
          <p:cNvPr id="3" name="內容版面配置區 2"/>
          <p:cNvSpPr>
            <a:spLocks noGrp="1"/>
          </p:cNvSpPr>
          <p:nvPr>
            <p:ph idx="1"/>
          </p:nvPr>
        </p:nvSpPr>
        <p:spPr/>
        <p:txBody>
          <a:bodyPr/>
          <a:lstStyle/>
          <a:p>
            <a:r>
              <a:rPr lang="zh-TW" altLang="zh-TW" dirty="0"/>
              <a:t>使用網頁型錄銷售模式最大的好處就是</a:t>
            </a:r>
            <a:r>
              <a:rPr lang="zh-TW" altLang="zh-TW" dirty="0">
                <a:solidFill>
                  <a:srgbClr val="000066"/>
                </a:solidFill>
              </a:rPr>
              <a:t>即時、可提供更多資訊，以及節省營運成本</a:t>
            </a:r>
            <a:r>
              <a:rPr lang="zh-TW" altLang="zh-TW" dirty="0"/>
              <a:t>。</a:t>
            </a:r>
            <a:r>
              <a:rPr lang="zh-TW" altLang="zh-TW" dirty="0">
                <a:solidFill>
                  <a:srgbClr val="000066"/>
                </a:solidFill>
              </a:rPr>
              <a:t>所謂「即時」</a:t>
            </a:r>
            <a:r>
              <a:rPr lang="zh-TW" altLang="zh-TW" dirty="0"/>
              <a:t>就是當消費者想要了解商品時，只要連線至廠商網站，便可即時及自行查詢所需的資料。</a:t>
            </a:r>
            <a:endParaRPr lang="en-US" altLang="zh-TW" dirty="0"/>
          </a:p>
          <a:p>
            <a:r>
              <a:rPr lang="zh-TW" altLang="zh-TW" dirty="0"/>
              <a:t>「</a:t>
            </a:r>
            <a:r>
              <a:rPr lang="zh-TW" altLang="zh-TW" dirty="0">
                <a:solidFill>
                  <a:srgbClr val="003300"/>
                </a:solidFill>
              </a:rPr>
              <a:t>提供更多資訊</a:t>
            </a:r>
            <a:r>
              <a:rPr lang="zh-TW" altLang="zh-TW" dirty="0"/>
              <a:t>」是指畢竟透過紙本型錄能提供的資料相當有限，但透過網站網頁的安排，除了有網頁資料介紹外，還可以提供更多元資料下載。</a:t>
            </a:r>
            <a:endParaRPr lang="en-US" altLang="zh-TW" dirty="0"/>
          </a:p>
          <a:p>
            <a:r>
              <a:rPr lang="zh-TW" altLang="zh-TW" dirty="0"/>
              <a:t>「</a:t>
            </a:r>
            <a:r>
              <a:rPr lang="zh-TW" altLang="zh-TW" dirty="0">
                <a:solidFill>
                  <a:srgbClr val="003300"/>
                </a:solidFill>
              </a:rPr>
              <a:t>節省營運成本</a:t>
            </a:r>
            <a:r>
              <a:rPr lang="zh-TW" altLang="zh-TW" dirty="0"/>
              <a:t>」指的是促成交易所花費的各項成本，首先最重要的就是開店成本。</a:t>
            </a:r>
            <a:endParaRPr lang="zh-TW" altLang="en-US" dirty="0"/>
          </a:p>
        </p:txBody>
      </p:sp>
    </p:spTree>
    <p:extLst>
      <p:ext uri="{BB962C8B-B14F-4D97-AF65-F5344CB8AC3E}">
        <p14:creationId xmlns:p14="http://schemas.microsoft.com/office/powerpoint/2010/main" val="1036560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dirty="0">
                <a:effectLst/>
              </a:rPr>
              <a:t>4.2</a:t>
            </a:r>
            <a:r>
              <a:rPr lang="en-US" altLang="zh-TW" dirty="0"/>
              <a:t>  </a:t>
            </a:r>
            <a:r>
              <a:rPr lang="zh-TW" altLang="zh-TW" dirty="0">
                <a:effectLst/>
              </a:rPr>
              <a:t>銷售營收模式</a:t>
            </a:r>
            <a:endParaRPr lang="zh-TW" altLang="en-US" dirty="0">
              <a:solidFill>
                <a:srgbClr val="660066"/>
              </a:solidFill>
            </a:endParaRPr>
          </a:p>
        </p:txBody>
      </p:sp>
      <p:sp>
        <p:nvSpPr>
          <p:cNvPr id="3" name="內容版面配置區 2"/>
          <p:cNvSpPr>
            <a:spLocks noGrp="1"/>
          </p:cNvSpPr>
          <p:nvPr>
            <p:ph idx="1"/>
          </p:nvPr>
        </p:nvSpPr>
        <p:spPr/>
        <p:txBody>
          <a:bodyPr/>
          <a:lstStyle/>
          <a:p>
            <a:r>
              <a:rPr lang="zh-TW" altLang="zh-TW" dirty="0"/>
              <a:t>如果</a:t>
            </a:r>
            <a:r>
              <a:rPr lang="zh-TW" altLang="zh-TW" dirty="0">
                <a:solidFill>
                  <a:srgbClr val="003300"/>
                </a:solidFill>
              </a:rPr>
              <a:t>純粹只有實體店面而沒有網站，這樣便稱為「實體商店策略</a:t>
            </a:r>
            <a:r>
              <a:rPr lang="en-US" altLang="zh-TW" dirty="0">
                <a:solidFill>
                  <a:srgbClr val="003300"/>
                </a:solidFill>
              </a:rPr>
              <a:t> (brick and mortar strategy)</a:t>
            </a:r>
            <a:r>
              <a:rPr lang="zh-TW" altLang="zh-TW" dirty="0">
                <a:solidFill>
                  <a:srgbClr val="003300"/>
                </a:solidFill>
              </a:rPr>
              <a:t>」</a:t>
            </a:r>
            <a:r>
              <a:rPr lang="zh-TW" altLang="zh-TW" dirty="0"/>
              <a:t>。然而，有許多企業會</a:t>
            </a:r>
            <a:r>
              <a:rPr lang="zh-TW" altLang="zh-TW" dirty="0">
                <a:solidFill>
                  <a:srgbClr val="003300"/>
                </a:solidFill>
              </a:rPr>
              <a:t>結合</a:t>
            </a:r>
            <a:r>
              <a:rPr lang="zh-TW" altLang="zh-TW" dirty="0">
                <a:solidFill>
                  <a:srgbClr val="003300"/>
                </a:solidFill>
                <a:highlight>
                  <a:srgbClr val="FF00FF"/>
                </a:highlight>
              </a:rPr>
              <a:t>實體通路與線上兩種通路</a:t>
            </a:r>
            <a:r>
              <a:rPr lang="zh-TW" altLang="zh-TW" dirty="0"/>
              <a:t>，使得對消費者的服務與體驗能更加完整，</a:t>
            </a:r>
            <a:r>
              <a:rPr lang="zh-TW" altLang="zh-TW" dirty="0">
                <a:solidFill>
                  <a:srgbClr val="003300"/>
                </a:solidFill>
              </a:rPr>
              <a:t>這樣策略稱之為「</a:t>
            </a:r>
            <a:r>
              <a:rPr lang="zh-TW" altLang="zh-TW" b="1" dirty="0">
                <a:solidFill>
                  <a:srgbClr val="FF2F92"/>
                </a:solidFill>
              </a:rPr>
              <a:t>虛實整合策略</a:t>
            </a:r>
            <a:r>
              <a:rPr lang="en-US" altLang="zh-TW" b="1" dirty="0">
                <a:solidFill>
                  <a:srgbClr val="FF2F92"/>
                </a:solidFill>
              </a:rPr>
              <a:t> (bricks and clicks strategy)</a:t>
            </a:r>
            <a:r>
              <a:rPr lang="zh-TW" altLang="zh-TW" dirty="0">
                <a:solidFill>
                  <a:srgbClr val="003300"/>
                </a:solidFill>
              </a:rPr>
              <a:t>」</a:t>
            </a:r>
            <a:r>
              <a:rPr lang="zh-TW" altLang="zh-TW" dirty="0"/>
              <a:t>。</a:t>
            </a:r>
            <a:endParaRPr lang="zh-TW" altLang="en-US"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7744" y="3284984"/>
            <a:ext cx="5028504" cy="3312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文字方塊 5">
            <a:extLst>
              <a:ext uri="{FF2B5EF4-FFF2-40B4-BE49-F238E27FC236}">
                <a16:creationId xmlns:a16="http://schemas.microsoft.com/office/drawing/2014/main" id="{D8AA9848-1D86-D147-81F8-C7B9A9D302B8}"/>
              </a:ext>
            </a:extLst>
          </p:cNvPr>
          <p:cNvSpPr txBox="1"/>
          <p:nvPr/>
        </p:nvSpPr>
        <p:spPr>
          <a:xfrm>
            <a:off x="3635896" y="2893095"/>
            <a:ext cx="5184576" cy="369332"/>
          </a:xfrm>
          <a:prstGeom prst="rect">
            <a:avLst/>
          </a:prstGeom>
          <a:noFill/>
        </p:spPr>
        <p:txBody>
          <a:bodyPr wrap="square">
            <a:spAutoFit/>
          </a:bodyPr>
          <a:lstStyle/>
          <a:p>
            <a:r>
              <a:rPr lang="en-US" altLang="zh-TW" dirty="0"/>
              <a:t>https://</a:t>
            </a:r>
            <a:r>
              <a:rPr lang="en-US" altLang="zh-TW" dirty="0" err="1"/>
              <a:t>www.youtube.com</a:t>
            </a:r>
            <a:r>
              <a:rPr lang="en-US" altLang="zh-TW" dirty="0"/>
              <a:t>/</a:t>
            </a:r>
            <a:r>
              <a:rPr lang="en-US" altLang="zh-TW" dirty="0" err="1"/>
              <a:t>watch?v</a:t>
            </a:r>
            <a:r>
              <a:rPr lang="en-US" altLang="zh-TW" dirty="0"/>
              <a:t>=LTgc1-HthIk</a:t>
            </a:r>
            <a:endParaRPr lang="zh-TW" altLang="en-US" dirty="0"/>
          </a:p>
        </p:txBody>
      </p:sp>
    </p:spTree>
    <p:extLst>
      <p:ext uri="{BB962C8B-B14F-4D97-AF65-F5344CB8AC3E}">
        <p14:creationId xmlns:p14="http://schemas.microsoft.com/office/powerpoint/2010/main" val="1036560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dirty="0">
                <a:effectLst/>
              </a:rPr>
              <a:t>4.2</a:t>
            </a:r>
            <a:r>
              <a:rPr lang="en-US" altLang="zh-TW" dirty="0"/>
              <a:t>  </a:t>
            </a:r>
            <a:r>
              <a:rPr lang="zh-TW" altLang="zh-TW" dirty="0">
                <a:effectLst/>
              </a:rPr>
              <a:t>銷售營收模式</a:t>
            </a:r>
            <a:endParaRPr lang="zh-TW" altLang="en-US" dirty="0">
              <a:solidFill>
                <a:srgbClr val="660066"/>
              </a:solidFill>
            </a:endParaRPr>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680" y="1196752"/>
            <a:ext cx="5997386" cy="4896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414543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dirty="0">
                <a:effectLst/>
              </a:rPr>
              <a:t>4.2</a:t>
            </a:r>
            <a:r>
              <a:rPr lang="en-US" altLang="zh-TW" dirty="0"/>
              <a:t>  </a:t>
            </a:r>
            <a:r>
              <a:rPr lang="zh-TW" altLang="zh-TW" dirty="0">
                <a:effectLst/>
              </a:rPr>
              <a:t>銷售營收模式</a:t>
            </a:r>
            <a:endParaRPr lang="zh-TW" altLang="en-US" dirty="0">
              <a:solidFill>
                <a:srgbClr val="660066"/>
              </a:solidFill>
            </a:endParaRPr>
          </a:p>
        </p:txBody>
      </p:sp>
      <p:sp>
        <p:nvSpPr>
          <p:cNvPr id="3" name="內容版面配置區 2"/>
          <p:cNvSpPr>
            <a:spLocks noGrp="1"/>
          </p:cNvSpPr>
          <p:nvPr>
            <p:ph idx="1"/>
          </p:nvPr>
        </p:nvSpPr>
        <p:spPr/>
        <p:txBody>
          <a:bodyPr/>
          <a:lstStyle/>
          <a:p>
            <a:r>
              <a:rPr lang="zh-TW" altLang="zh-TW" dirty="0"/>
              <a:t>要引起消費者興趣或購買，除了要有卓越的</a:t>
            </a:r>
            <a:r>
              <a:rPr lang="zh-TW" altLang="zh-TW" dirty="0">
                <a:solidFill>
                  <a:srgbClr val="FF0066"/>
                </a:solidFill>
              </a:rPr>
              <a:t>產品品質</a:t>
            </a:r>
            <a:r>
              <a:rPr lang="zh-TW" altLang="zh-TW" dirty="0"/>
              <a:t>外，令人驚艷的</a:t>
            </a:r>
            <a:r>
              <a:rPr lang="zh-TW" altLang="zh-TW" dirty="0">
                <a:solidFill>
                  <a:srgbClr val="FF0066"/>
                </a:solidFill>
              </a:rPr>
              <a:t>行銷手法</a:t>
            </a:r>
            <a:r>
              <a:rPr lang="zh-TW" altLang="zh-TW" dirty="0"/>
              <a:t>、令消費者滿意的</a:t>
            </a:r>
            <a:r>
              <a:rPr lang="zh-TW" altLang="zh-TW" dirty="0">
                <a:solidFill>
                  <a:srgbClr val="FF0066"/>
                </a:solidFill>
              </a:rPr>
              <a:t>售後服務</a:t>
            </a:r>
            <a:r>
              <a:rPr lang="zh-TW" altLang="zh-TW" dirty="0"/>
              <a:t>及密切互動，都是建構企業電子商務持續成長的重要活動，而這些活動也能透過其他電子化方式來加以傳遞並建立</a:t>
            </a:r>
            <a:r>
              <a:rPr lang="zh-TW" altLang="zh-TW" dirty="0">
                <a:solidFill>
                  <a:srgbClr val="FF0066"/>
                </a:solidFill>
              </a:rPr>
              <a:t>顧客忠誠度</a:t>
            </a:r>
            <a:r>
              <a:rPr lang="zh-TW" altLang="en-US" dirty="0"/>
              <a:t>。</a:t>
            </a:r>
          </a:p>
        </p:txBody>
      </p:sp>
    </p:spTree>
    <p:extLst>
      <p:ext uri="{BB962C8B-B14F-4D97-AF65-F5344CB8AC3E}">
        <p14:creationId xmlns:p14="http://schemas.microsoft.com/office/powerpoint/2010/main" val="20414543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4.3</a:t>
            </a:r>
            <a:r>
              <a:rPr lang="en-US" altLang="zh-TW" dirty="0"/>
              <a:t>  </a:t>
            </a:r>
            <a:r>
              <a:rPr lang="zh-TW" altLang="zh-TW" dirty="0">
                <a:effectLst/>
              </a:rPr>
              <a:t>廣告營收模式</a:t>
            </a:r>
            <a:endParaRPr lang="zh-TW" altLang="en-US" dirty="0"/>
          </a:p>
        </p:txBody>
      </p:sp>
      <p:sp>
        <p:nvSpPr>
          <p:cNvPr id="3" name="內容版面配置區 2"/>
          <p:cNvSpPr>
            <a:spLocks noGrp="1"/>
          </p:cNvSpPr>
          <p:nvPr>
            <p:ph idx="1"/>
          </p:nvPr>
        </p:nvSpPr>
        <p:spPr/>
        <p:txBody>
          <a:bodyPr/>
          <a:lstStyle/>
          <a:p>
            <a:r>
              <a:rPr lang="zh-TW" altLang="zh-TW" dirty="0"/>
              <a:t>廣告營收模式，又稱為「</a:t>
            </a:r>
            <a:r>
              <a:rPr lang="zh-TW" altLang="zh-TW" dirty="0">
                <a:solidFill>
                  <a:srgbClr val="FF0066"/>
                </a:solidFill>
              </a:rPr>
              <a:t>廣告支持營收模式</a:t>
            </a:r>
            <a:r>
              <a:rPr lang="en-US" altLang="zh-TW" dirty="0">
                <a:solidFill>
                  <a:srgbClr val="FF0066"/>
                </a:solidFill>
              </a:rPr>
              <a:t> (advertising-supported revenue model)</a:t>
            </a:r>
            <a:r>
              <a:rPr lang="zh-TW" altLang="zh-TW" dirty="0"/>
              <a:t>」，主要方式是藉由</a:t>
            </a:r>
            <a:r>
              <a:rPr lang="zh-TW" altLang="zh-TW" dirty="0">
                <a:solidFill>
                  <a:srgbClr val="FF0066"/>
                </a:solidFill>
              </a:rPr>
              <a:t>人潮匯集且曝光率極高的平臺網站</a:t>
            </a:r>
            <a:r>
              <a:rPr lang="zh-TW" altLang="zh-TW" dirty="0"/>
              <a:t>，吸引廣告廠商在網站上刊登廣告，藉以收取費用成為收入的營收模式。</a:t>
            </a:r>
            <a:endParaRPr lang="en-US" altLang="zh-TW" dirty="0"/>
          </a:p>
          <a:p>
            <a:r>
              <a:rPr lang="zh-TW" altLang="zh-TW" dirty="0"/>
              <a:t>同樣道理，網路上只要是能匯集人氣的網站，本身就有潛力可以</a:t>
            </a:r>
            <a:r>
              <a:rPr lang="zh-TW" altLang="zh-TW" dirty="0">
                <a:solidFill>
                  <a:srgbClr val="FF0066"/>
                </a:solidFill>
              </a:rPr>
              <a:t>賺取廣告收入</a:t>
            </a:r>
            <a:r>
              <a:rPr lang="zh-TW" altLang="zh-TW" dirty="0"/>
              <a:t>。最典型的廣告營收模式就是各式各樣</a:t>
            </a:r>
            <a:r>
              <a:rPr lang="zh-TW" altLang="zh-TW" dirty="0">
                <a:solidFill>
                  <a:srgbClr val="FF0066"/>
                </a:solidFill>
              </a:rPr>
              <a:t>「入口網站</a:t>
            </a:r>
            <a:r>
              <a:rPr lang="en-US" altLang="zh-TW" dirty="0">
                <a:solidFill>
                  <a:srgbClr val="FF0066"/>
                </a:solidFill>
              </a:rPr>
              <a:t> (portal site)</a:t>
            </a:r>
            <a:r>
              <a:rPr lang="zh-TW" altLang="zh-TW" dirty="0">
                <a:solidFill>
                  <a:srgbClr val="FF0066"/>
                </a:solidFill>
              </a:rPr>
              <a:t>」 </a:t>
            </a:r>
            <a:r>
              <a:rPr lang="zh-TW" altLang="en-US" dirty="0"/>
              <a:t>。</a:t>
            </a:r>
            <a:endParaRPr lang="en-US" altLang="zh-TW" dirty="0"/>
          </a:p>
          <a:p>
            <a:r>
              <a:rPr lang="zh-TW" altLang="zh-TW" dirty="0"/>
              <a:t>傳統在入口網站刊登廣告，有幾種廣告型式，第一種稱為「</a:t>
            </a:r>
            <a:r>
              <a:rPr lang="zh-TW" altLang="zh-TW" dirty="0">
                <a:solidFill>
                  <a:srgbClr val="FF0066"/>
                </a:solidFill>
              </a:rPr>
              <a:t>橫幅廣告</a:t>
            </a:r>
            <a:r>
              <a:rPr lang="en-US" altLang="zh-TW" dirty="0">
                <a:solidFill>
                  <a:srgbClr val="FF0066"/>
                </a:solidFill>
              </a:rPr>
              <a:t> (banner Ads)</a:t>
            </a:r>
            <a:r>
              <a:rPr lang="zh-TW" altLang="zh-TW" dirty="0"/>
              <a:t>」，顧名思義就是在入口網站網頁上方或某特定位置刊登橫幅廣告。自從</a:t>
            </a:r>
            <a:r>
              <a:rPr lang="en-US" altLang="zh-TW" dirty="0"/>
              <a:t>1994</a:t>
            </a:r>
            <a:r>
              <a:rPr lang="zh-TW" altLang="zh-TW" dirty="0"/>
              <a:t>年橫幅廣告首次出現在入口網站上，橫幅廣告一直是能吸引消費者目光的重要廣告方式。</a:t>
            </a:r>
            <a:endParaRPr lang="en-US" altLang="zh-TW" dirty="0"/>
          </a:p>
        </p:txBody>
      </p:sp>
    </p:spTree>
    <p:extLst>
      <p:ext uri="{BB962C8B-B14F-4D97-AF65-F5344CB8AC3E}">
        <p14:creationId xmlns:p14="http://schemas.microsoft.com/office/powerpoint/2010/main" val="1251674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4.3</a:t>
            </a:r>
            <a:r>
              <a:rPr lang="en-US" altLang="zh-TW" dirty="0"/>
              <a:t>  </a:t>
            </a:r>
            <a:r>
              <a:rPr lang="zh-TW" altLang="zh-TW" dirty="0">
                <a:effectLst/>
              </a:rPr>
              <a:t>廣告營收模式</a:t>
            </a:r>
            <a:endParaRPr lang="zh-TW" alt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9712" y="1340768"/>
            <a:ext cx="5553401" cy="4464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7180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4.3</a:t>
            </a:r>
            <a:r>
              <a:rPr lang="en-US" altLang="zh-TW" dirty="0"/>
              <a:t>  </a:t>
            </a:r>
            <a:r>
              <a:rPr lang="zh-TW" altLang="zh-TW" dirty="0">
                <a:effectLst/>
              </a:rPr>
              <a:t>廣告營收模式</a:t>
            </a:r>
            <a:endParaRPr lang="zh-TW" altLang="en-US" dirty="0"/>
          </a:p>
        </p:txBody>
      </p:sp>
      <p:sp>
        <p:nvSpPr>
          <p:cNvPr id="3" name="內容版面配置區 2"/>
          <p:cNvSpPr>
            <a:spLocks noGrp="1"/>
          </p:cNvSpPr>
          <p:nvPr>
            <p:ph idx="1"/>
          </p:nvPr>
        </p:nvSpPr>
        <p:spPr/>
        <p:txBody>
          <a:bodyPr/>
          <a:lstStyle/>
          <a:p>
            <a:r>
              <a:rPr lang="zh-TW" altLang="zh-TW" dirty="0"/>
              <a:t>另一種廣告方式，稱為「</a:t>
            </a:r>
            <a:r>
              <a:rPr lang="zh-TW" altLang="zh-TW" dirty="0">
                <a:solidFill>
                  <a:srgbClr val="003300"/>
                </a:solidFill>
              </a:rPr>
              <a:t>彈出式廣告</a:t>
            </a:r>
            <a:r>
              <a:rPr lang="en-US" altLang="zh-TW" dirty="0">
                <a:solidFill>
                  <a:srgbClr val="003300"/>
                </a:solidFill>
              </a:rPr>
              <a:t> (pop-up Ads)</a:t>
            </a:r>
            <a:r>
              <a:rPr lang="zh-TW" altLang="zh-TW" dirty="0"/>
              <a:t>」，當網友們連線到某一網頁後，接著馬上會在畫面上彈出另一個小視窗，且在小視窗上刊登相關廣告</a:t>
            </a:r>
            <a:r>
              <a:rPr lang="zh-TW" altLang="en-US" dirty="0"/>
              <a:t>。</a:t>
            </a:r>
          </a:p>
        </p:txBody>
      </p:sp>
    </p:spTree>
    <p:extLst>
      <p:ext uri="{BB962C8B-B14F-4D97-AF65-F5344CB8AC3E}">
        <p14:creationId xmlns:p14="http://schemas.microsoft.com/office/powerpoint/2010/main" val="1873839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4.3</a:t>
            </a:r>
            <a:r>
              <a:rPr lang="en-US" altLang="zh-TW" dirty="0"/>
              <a:t>  </a:t>
            </a:r>
            <a:r>
              <a:rPr lang="zh-TW" altLang="zh-TW" dirty="0">
                <a:effectLst/>
              </a:rPr>
              <a:t>廣告營收模式</a:t>
            </a:r>
            <a:endParaRPr lang="zh-TW" altLang="en-US" dirty="0"/>
          </a:p>
        </p:txBody>
      </p:sp>
      <p:sp>
        <p:nvSpPr>
          <p:cNvPr id="4" name="內容版面配置區 3"/>
          <p:cNvSpPr>
            <a:spLocks noGrp="1"/>
          </p:cNvSpPr>
          <p:nvPr>
            <p:ph idx="1"/>
          </p:nvPr>
        </p:nvSpPr>
        <p:spPr/>
        <p:txBody>
          <a:bodyPr/>
          <a:lstStyle/>
          <a:p>
            <a:endParaRPr lang="zh-TW" altLang="en-US"/>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9708" y="1196752"/>
            <a:ext cx="6084584" cy="5040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738399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4.3</a:t>
            </a:r>
            <a:r>
              <a:rPr lang="en-US" altLang="zh-TW" dirty="0"/>
              <a:t>  </a:t>
            </a:r>
            <a:r>
              <a:rPr lang="zh-TW" altLang="zh-TW" dirty="0">
                <a:effectLst/>
              </a:rPr>
              <a:t>廣告營收模式</a:t>
            </a:r>
            <a:endParaRPr lang="zh-TW" altLang="en-US" dirty="0"/>
          </a:p>
        </p:txBody>
      </p:sp>
      <p:sp>
        <p:nvSpPr>
          <p:cNvPr id="3" name="內容版面配置區 2"/>
          <p:cNvSpPr>
            <a:spLocks noGrp="1"/>
          </p:cNvSpPr>
          <p:nvPr>
            <p:ph idx="1"/>
          </p:nvPr>
        </p:nvSpPr>
        <p:spPr/>
        <p:txBody>
          <a:bodyPr/>
          <a:lstStyle/>
          <a:p>
            <a:r>
              <a:rPr lang="zh-TW" altLang="zh-TW" dirty="0"/>
              <a:t>匯集人氣的入口網站不僅僅只是如雅虎奇摩或</a:t>
            </a:r>
            <a:r>
              <a:rPr lang="en-US" altLang="zh-TW" dirty="0" err="1"/>
              <a:t>PChome</a:t>
            </a:r>
            <a:r>
              <a:rPr lang="zh-TW" altLang="zh-TW" dirty="0"/>
              <a:t>這些網站而已，近年來因社交網站興起，如臉書、推特</a:t>
            </a:r>
            <a:r>
              <a:rPr lang="en-US" altLang="zh-TW" dirty="0"/>
              <a:t> (Twitter)</a:t>
            </a:r>
            <a:r>
              <a:rPr lang="zh-TW" altLang="zh-TW" dirty="0"/>
              <a:t>，甚至是各種興趣偏好的社交論壇等都是重要的廣告刊登場所。</a:t>
            </a:r>
            <a:endParaRPr lang="zh-TW" altLang="en-US" dirty="0"/>
          </a:p>
        </p:txBody>
      </p:sp>
    </p:spTree>
    <p:extLst>
      <p:ext uri="{BB962C8B-B14F-4D97-AF65-F5344CB8AC3E}">
        <p14:creationId xmlns:p14="http://schemas.microsoft.com/office/powerpoint/2010/main" val="18738399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4.3</a:t>
            </a:r>
            <a:r>
              <a:rPr lang="en-US" altLang="zh-TW" dirty="0"/>
              <a:t>  </a:t>
            </a:r>
            <a:r>
              <a:rPr lang="zh-TW" altLang="zh-TW" dirty="0">
                <a:effectLst/>
              </a:rPr>
              <a:t>廣告營收模式</a:t>
            </a:r>
            <a:endParaRPr lang="zh-TW" alt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624" y="949230"/>
            <a:ext cx="6336704" cy="4959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2120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zh-TW" dirty="0">
                <a:effectLst/>
              </a:rPr>
              <a:t>學習目標</a:t>
            </a:r>
          </a:p>
        </p:txBody>
      </p:sp>
      <p:sp>
        <p:nvSpPr>
          <p:cNvPr id="3" name="內容版面配置區 2"/>
          <p:cNvSpPr>
            <a:spLocks noGrp="1"/>
          </p:cNvSpPr>
          <p:nvPr>
            <p:ph idx="1"/>
          </p:nvPr>
        </p:nvSpPr>
        <p:spPr/>
        <p:txBody>
          <a:bodyPr>
            <a:normAutofit/>
          </a:bodyPr>
          <a:lstStyle/>
          <a:p>
            <a:pPr marL="288000">
              <a:lnSpc>
                <a:spcPts val="3500"/>
              </a:lnSpc>
            </a:pPr>
            <a:r>
              <a:rPr lang="zh-TW" altLang="zh-TW" sz="2800" dirty="0"/>
              <a:t>商業模式概念與基礎商業模式。</a:t>
            </a:r>
          </a:p>
          <a:p>
            <a:pPr marL="288000">
              <a:lnSpc>
                <a:spcPts val="3500"/>
              </a:lnSpc>
            </a:pPr>
            <a:r>
              <a:rPr lang="zh-TW" altLang="zh-TW" sz="2800" dirty="0"/>
              <a:t>基本營收模式。</a:t>
            </a:r>
          </a:p>
          <a:p>
            <a:pPr marL="288000">
              <a:lnSpc>
                <a:spcPts val="3500"/>
              </a:lnSpc>
            </a:pPr>
            <a:r>
              <a:rPr lang="zh-TW" altLang="zh-TW" sz="2800" dirty="0"/>
              <a:t>進階商業模式。</a:t>
            </a:r>
          </a:p>
          <a:p>
            <a:pPr marL="288000">
              <a:lnSpc>
                <a:spcPts val="3500"/>
              </a:lnSpc>
            </a:pPr>
            <a:r>
              <a:rPr lang="zh-TW" altLang="zh-TW" sz="2800" dirty="0"/>
              <a:t>商業模式要素與組成區塊。</a:t>
            </a:r>
            <a:endParaRPr lang="en-US" altLang="zh-TW" sz="2800" dirty="0"/>
          </a:p>
          <a:p>
            <a:pPr marL="288000">
              <a:lnSpc>
                <a:spcPts val="3500"/>
              </a:lnSpc>
            </a:pPr>
            <a:r>
              <a:rPr lang="zh-TW" altLang="zh-TW" sz="2800" dirty="0"/>
              <a:t>商業模式應用範例</a:t>
            </a:r>
          </a:p>
        </p:txBody>
      </p:sp>
      <p:grpSp>
        <p:nvGrpSpPr>
          <p:cNvPr id="4" name="Group 4"/>
          <p:cNvGrpSpPr>
            <a:grpSpLocks noChangeAspect="1"/>
          </p:cNvGrpSpPr>
          <p:nvPr/>
        </p:nvGrpSpPr>
        <p:grpSpPr bwMode="auto">
          <a:xfrm>
            <a:off x="6815519" y="114489"/>
            <a:ext cx="2076961" cy="794231"/>
            <a:chOff x="2474" y="1891"/>
            <a:chExt cx="1681" cy="482"/>
          </a:xfrm>
        </p:grpSpPr>
        <p:sp>
          <p:nvSpPr>
            <p:cNvPr id="5" name="Freeform 6"/>
            <p:cNvSpPr>
              <a:spLocks/>
            </p:cNvSpPr>
            <p:nvPr userDrawn="1"/>
          </p:nvSpPr>
          <p:spPr bwMode="auto">
            <a:xfrm>
              <a:off x="3074" y="1891"/>
              <a:ext cx="482" cy="482"/>
            </a:xfrm>
            <a:custGeom>
              <a:avLst/>
              <a:gdLst>
                <a:gd name="T0" fmla="*/ 963 w 964"/>
                <a:gd name="T1" fmla="*/ 507 h 964"/>
                <a:gd name="T2" fmla="*/ 954 w 964"/>
                <a:gd name="T3" fmla="*/ 579 h 964"/>
                <a:gd name="T4" fmla="*/ 934 w 964"/>
                <a:gd name="T5" fmla="*/ 647 h 964"/>
                <a:gd name="T6" fmla="*/ 906 w 964"/>
                <a:gd name="T7" fmla="*/ 712 h 964"/>
                <a:gd name="T8" fmla="*/ 868 w 964"/>
                <a:gd name="T9" fmla="*/ 770 h 964"/>
                <a:gd name="T10" fmla="*/ 823 w 964"/>
                <a:gd name="T11" fmla="*/ 822 h 964"/>
                <a:gd name="T12" fmla="*/ 771 w 964"/>
                <a:gd name="T13" fmla="*/ 868 h 964"/>
                <a:gd name="T14" fmla="*/ 712 w 964"/>
                <a:gd name="T15" fmla="*/ 905 h 964"/>
                <a:gd name="T16" fmla="*/ 647 w 964"/>
                <a:gd name="T17" fmla="*/ 934 h 964"/>
                <a:gd name="T18" fmla="*/ 580 w 964"/>
                <a:gd name="T19" fmla="*/ 954 h 964"/>
                <a:gd name="T20" fmla="*/ 507 w 964"/>
                <a:gd name="T21" fmla="*/ 963 h 964"/>
                <a:gd name="T22" fmla="*/ 457 w 964"/>
                <a:gd name="T23" fmla="*/ 963 h 964"/>
                <a:gd name="T24" fmla="*/ 385 w 964"/>
                <a:gd name="T25" fmla="*/ 954 h 964"/>
                <a:gd name="T26" fmla="*/ 317 w 964"/>
                <a:gd name="T27" fmla="*/ 934 h 964"/>
                <a:gd name="T28" fmla="*/ 252 w 964"/>
                <a:gd name="T29" fmla="*/ 905 h 964"/>
                <a:gd name="T30" fmla="*/ 194 w 964"/>
                <a:gd name="T31" fmla="*/ 868 h 964"/>
                <a:gd name="T32" fmla="*/ 142 w 964"/>
                <a:gd name="T33" fmla="*/ 822 h 964"/>
                <a:gd name="T34" fmla="*/ 96 w 964"/>
                <a:gd name="T35" fmla="*/ 770 h 964"/>
                <a:gd name="T36" fmla="*/ 59 w 964"/>
                <a:gd name="T37" fmla="*/ 712 h 964"/>
                <a:gd name="T38" fmla="*/ 29 w 964"/>
                <a:gd name="T39" fmla="*/ 647 h 964"/>
                <a:gd name="T40" fmla="*/ 10 w 964"/>
                <a:gd name="T41" fmla="*/ 579 h 964"/>
                <a:gd name="T42" fmla="*/ 1 w 964"/>
                <a:gd name="T43" fmla="*/ 507 h 964"/>
                <a:gd name="T44" fmla="*/ 1 w 964"/>
                <a:gd name="T45" fmla="*/ 457 h 964"/>
                <a:gd name="T46" fmla="*/ 10 w 964"/>
                <a:gd name="T47" fmla="*/ 384 h 964"/>
                <a:gd name="T48" fmla="*/ 29 w 964"/>
                <a:gd name="T49" fmla="*/ 316 h 964"/>
                <a:gd name="T50" fmla="*/ 59 w 964"/>
                <a:gd name="T51" fmla="*/ 252 h 964"/>
                <a:gd name="T52" fmla="*/ 96 w 964"/>
                <a:gd name="T53" fmla="*/ 193 h 964"/>
                <a:gd name="T54" fmla="*/ 142 w 964"/>
                <a:gd name="T55" fmla="*/ 141 h 964"/>
                <a:gd name="T56" fmla="*/ 194 w 964"/>
                <a:gd name="T57" fmla="*/ 95 h 964"/>
                <a:gd name="T58" fmla="*/ 252 w 964"/>
                <a:gd name="T59" fmla="*/ 58 h 964"/>
                <a:gd name="T60" fmla="*/ 317 w 964"/>
                <a:gd name="T61" fmla="*/ 29 h 964"/>
                <a:gd name="T62" fmla="*/ 385 w 964"/>
                <a:gd name="T63" fmla="*/ 10 h 964"/>
                <a:gd name="T64" fmla="*/ 457 w 964"/>
                <a:gd name="T65" fmla="*/ 1 h 964"/>
                <a:gd name="T66" fmla="*/ 507 w 964"/>
                <a:gd name="T67" fmla="*/ 1 h 964"/>
                <a:gd name="T68" fmla="*/ 580 w 964"/>
                <a:gd name="T69" fmla="*/ 10 h 964"/>
                <a:gd name="T70" fmla="*/ 647 w 964"/>
                <a:gd name="T71" fmla="*/ 29 h 964"/>
                <a:gd name="T72" fmla="*/ 712 w 964"/>
                <a:gd name="T73" fmla="*/ 58 h 964"/>
                <a:gd name="T74" fmla="*/ 771 w 964"/>
                <a:gd name="T75" fmla="*/ 95 h 964"/>
                <a:gd name="T76" fmla="*/ 823 w 964"/>
                <a:gd name="T77" fmla="*/ 141 h 964"/>
                <a:gd name="T78" fmla="*/ 868 w 964"/>
                <a:gd name="T79" fmla="*/ 193 h 964"/>
                <a:gd name="T80" fmla="*/ 906 w 964"/>
                <a:gd name="T81" fmla="*/ 252 h 964"/>
                <a:gd name="T82" fmla="*/ 934 w 964"/>
                <a:gd name="T83" fmla="*/ 316 h 964"/>
                <a:gd name="T84" fmla="*/ 954 w 964"/>
                <a:gd name="T85" fmla="*/ 384 h 964"/>
                <a:gd name="T86" fmla="*/ 963 w 964"/>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4" h="964">
                  <a:moveTo>
                    <a:pt x="964" y="482"/>
                  </a:moveTo>
                  <a:lnTo>
                    <a:pt x="964" y="482"/>
                  </a:lnTo>
                  <a:lnTo>
                    <a:pt x="963" y="507"/>
                  </a:lnTo>
                  <a:lnTo>
                    <a:pt x="961" y="531"/>
                  </a:lnTo>
                  <a:lnTo>
                    <a:pt x="959" y="555"/>
                  </a:lnTo>
                  <a:lnTo>
                    <a:pt x="954" y="579"/>
                  </a:lnTo>
                  <a:lnTo>
                    <a:pt x="948" y="602"/>
                  </a:lnTo>
                  <a:lnTo>
                    <a:pt x="942" y="625"/>
                  </a:lnTo>
                  <a:lnTo>
                    <a:pt x="934" y="647"/>
                  </a:lnTo>
                  <a:lnTo>
                    <a:pt x="926" y="669"/>
                  </a:lnTo>
                  <a:lnTo>
                    <a:pt x="916" y="691"/>
                  </a:lnTo>
                  <a:lnTo>
                    <a:pt x="906" y="712"/>
                  </a:lnTo>
                  <a:lnTo>
                    <a:pt x="894" y="731"/>
                  </a:lnTo>
                  <a:lnTo>
                    <a:pt x="881" y="751"/>
                  </a:lnTo>
                  <a:lnTo>
                    <a:pt x="868" y="770"/>
                  </a:lnTo>
                  <a:lnTo>
                    <a:pt x="854" y="789"/>
                  </a:lnTo>
                  <a:lnTo>
                    <a:pt x="839" y="806"/>
                  </a:lnTo>
                  <a:lnTo>
                    <a:pt x="823" y="822"/>
                  </a:lnTo>
                  <a:lnTo>
                    <a:pt x="806" y="838"/>
                  </a:lnTo>
                  <a:lnTo>
                    <a:pt x="788" y="853"/>
                  </a:lnTo>
                  <a:lnTo>
                    <a:pt x="771" y="868"/>
                  </a:lnTo>
                  <a:lnTo>
                    <a:pt x="751" y="881"/>
                  </a:lnTo>
                  <a:lnTo>
                    <a:pt x="732" y="894"/>
                  </a:lnTo>
                  <a:lnTo>
                    <a:pt x="712" y="905"/>
                  </a:lnTo>
                  <a:lnTo>
                    <a:pt x="691" y="917"/>
                  </a:lnTo>
                  <a:lnTo>
                    <a:pt x="669" y="926"/>
                  </a:lnTo>
                  <a:lnTo>
                    <a:pt x="647" y="934"/>
                  </a:lnTo>
                  <a:lnTo>
                    <a:pt x="626" y="942"/>
                  </a:lnTo>
                  <a:lnTo>
                    <a:pt x="603" y="949"/>
                  </a:lnTo>
                  <a:lnTo>
                    <a:pt x="580" y="954"/>
                  </a:lnTo>
                  <a:lnTo>
                    <a:pt x="555" y="958"/>
                  </a:lnTo>
                  <a:lnTo>
                    <a:pt x="531" y="962"/>
                  </a:lnTo>
                  <a:lnTo>
                    <a:pt x="507" y="963"/>
                  </a:lnTo>
                  <a:lnTo>
                    <a:pt x="482" y="964"/>
                  </a:lnTo>
                  <a:lnTo>
                    <a:pt x="482" y="964"/>
                  </a:lnTo>
                  <a:lnTo>
                    <a:pt x="457" y="963"/>
                  </a:lnTo>
                  <a:lnTo>
                    <a:pt x="433" y="962"/>
                  </a:lnTo>
                  <a:lnTo>
                    <a:pt x="409" y="958"/>
                  </a:lnTo>
                  <a:lnTo>
                    <a:pt x="385" y="954"/>
                  </a:lnTo>
                  <a:lnTo>
                    <a:pt x="362" y="949"/>
                  </a:lnTo>
                  <a:lnTo>
                    <a:pt x="339" y="942"/>
                  </a:lnTo>
                  <a:lnTo>
                    <a:pt x="317" y="934"/>
                  </a:lnTo>
                  <a:lnTo>
                    <a:pt x="295" y="926"/>
                  </a:lnTo>
                  <a:lnTo>
                    <a:pt x="273" y="917"/>
                  </a:lnTo>
                  <a:lnTo>
                    <a:pt x="252" y="905"/>
                  </a:lnTo>
                  <a:lnTo>
                    <a:pt x="232" y="894"/>
                  </a:lnTo>
                  <a:lnTo>
                    <a:pt x="212" y="881"/>
                  </a:lnTo>
                  <a:lnTo>
                    <a:pt x="194" y="868"/>
                  </a:lnTo>
                  <a:lnTo>
                    <a:pt x="175" y="853"/>
                  </a:lnTo>
                  <a:lnTo>
                    <a:pt x="158" y="838"/>
                  </a:lnTo>
                  <a:lnTo>
                    <a:pt x="142" y="822"/>
                  </a:lnTo>
                  <a:lnTo>
                    <a:pt x="126" y="806"/>
                  </a:lnTo>
                  <a:lnTo>
                    <a:pt x="111" y="789"/>
                  </a:lnTo>
                  <a:lnTo>
                    <a:pt x="96" y="770"/>
                  </a:lnTo>
                  <a:lnTo>
                    <a:pt x="83" y="751"/>
                  </a:lnTo>
                  <a:lnTo>
                    <a:pt x="70" y="731"/>
                  </a:lnTo>
                  <a:lnTo>
                    <a:pt x="59" y="712"/>
                  </a:lnTo>
                  <a:lnTo>
                    <a:pt x="47" y="691"/>
                  </a:lnTo>
                  <a:lnTo>
                    <a:pt x="38" y="669"/>
                  </a:lnTo>
                  <a:lnTo>
                    <a:pt x="29" y="647"/>
                  </a:lnTo>
                  <a:lnTo>
                    <a:pt x="22" y="625"/>
                  </a:lnTo>
                  <a:lnTo>
                    <a:pt x="15" y="602"/>
                  </a:lnTo>
                  <a:lnTo>
                    <a:pt x="10" y="579"/>
                  </a:lnTo>
                  <a:lnTo>
                    <a:pt x="6" y="555"/>
                  </a:lnTo>
                  <a:lnTo>
                    <a:pt x="2" y="531"/>
                  </a:lnTo>
                  <a:lnTo>
                    <a:pt x="1" y="507"/>
                  </a:lnTo>
                  <a:lnTo>
                    <a:pt x="0" y="482"/>
                  </a:lnTo>
                  <a:lnTo>
                    <a:pt x="0" y="482"/>
                  </a:lnTo>
                  <a:lnTo>
                    <a:pt x="1" y="457"/>
                  </a:lnTo>
                  <a:lnTo>
                    <a:pt x="2" y="433"/>
                  </a:lnTo>
                  <a:lnTo>
                    <a:pt x="6" y="409"/>
                  </a:lnTo>
                  <a:lnTo>
                    <a:pt x="10" y="384"/>
                  </a:lnTo>
                  <a:lnTo>
                    <a:pt x="15" y="361"/>
                  </a:lnTo>
                  <a:lnTo>
                    <a:pt x="22" y="338"/>
                  </a:lnTo>
                  <a:lnTo>
                    <a:pt x="29" y="316"/>
                  </a:lnTo>
                  <a:lnTo>
                    <a:pt x="38" y="295"/>
                  </a:lnTo>
                  <a:lnTo>
                    <a:pt x="47" y="273"/>
                  </a:lnTo>
                  <a:lnTo>
                    <a:pt x="59" y="252"/>
                  </a:lnTo>
                  <a:lnTo>
                    <a:pt x="70" y="232"/>
                  </a:lnTo>
                  <a:lnTo>
                    <a:pt x="83" y="213"/>
                  </a:lnTo>
                  <a:lnTo>
                    <a:pt x="96" y="193"/>
                  </a:lnTo>
                  <a:lnTo>
                    <a:pt x="111" y="176"/>
                  </a:lnTo>
                  <a:lnTo>
                    <a:pt x="126" y="157"/>
                  </a:lnTo>
                  <a:lnTo>
                    <a:pt x="142" y="141"/>
                  </a:lnTo>
                  <a:lnTo>
                    <a:pt x="158" y="125"/>
                  </a:lnTo>
                  <a:lnTo>
                    <a:pt x="175" y="110"/>
                  </a:lnTo>
                  <a:lnTo>
                    <a:pt x="194" y="95"/>
                  </a:lnTo>
                  <a:lnTo>
                    <a:pt x="212" y="82"/>
                  </a:lnTo>
                  <a:lnTo>
                    <a:pt x="232" y="70"/>
                  </a:lnTo>
                  <a:lnTo>
                    <a:pt x="252" y="58"/>
                  </a:lnTo>
                  <a:lnTo>
                    <a:pt x="273" y="48"/>
                  </a:lnTo>
                  <a:lnTo>
                    <a:pt x="295" y="38"/>
                  </a:lnTo>
                  <a:lnTo>
                    <a:pt x="317" y="29"/>
                  </a:lnTo>
                  <a:lnTo>
                    <a:pt x="339" y="21"/>
                  </a:lnTo>
                  <a:lnTo>
                    <a:pt x="362" y="16"/>
                  </a:lnTo>
                  <a:lnTo>
                    <a:pt x="385" y="10"/>
                  </a:lnTo>
                  <a:lnTo>
                    <a:pt x="409" y="5"/>
                  </a:lnTo>
                  <a:lnTo>
                    <a:pt x="433" y="3"/>
                  </a:lnTo>
                  <a:lnTo>
                    <a:pt x="457" y="1"/>
                  </a:lnTo>
                  <a:lnTo>
                    <a:pt x="482" y="0"/>
                  </a:lnTo>
                  <a:lnTo>
                    <a:pt x="482" y="0"/>
                  </a:lnTo>
                  <a:lnTo>
                    <a:pt x="507" y="1"/>
                  </a:lnTo>
                  <a:lnTo>
                    <a:pt x="531" y="3"/>
                  </a:lnTo>
                  <a:lnTo>
                    <a:pt x="555" y="5"/>
                  </a:lnTo>
                  <a:lnTo>
                    <a:pt x="580" y="10"/>
                  </a:lnTo>
                  <a:lnTo>
                    <a:pt x="603" y="16"/>
                  </a:lnTo>
                  <a:lnTo>
                    <a:pt x="626" y="21"/>
                  </a:lnTo>
                  <a:lnTo>
                    <a:pt x="647" y="29"/>
                  </a:lnTo>
                  <a:lnTo>
                    <a:pt x="669" y="38"/>
                  </a:lnTo>
                  <a:lnTo>
                    <a:pt x="691" y="48"/>
                  </a:lnTo>
                  <a:lnTo>
                    <a:pt x="712" y="58"/>
                  </a:lnTo>
                  <a:lnTo>
                    <a:pt x="732" y="70"/>
                  </a:lnTo>
                  <a:lnTo>
                    <a:pt x="751" y="82"/>
                  </a:lnTo>
                  <a:lnTo>
                    <a:pt x="771" y="95"/>
                  </a:lnTo>
                  <a:lnTo>
                    <a:pt x="788" y="110"/>
                  </a:lnTo>
                  <a:lnTo>
                    <a:pt x="806" y="125"/>
                  </a:lnTo>
                  <a:lnTo>
                    <a:pt x="823" y="141"/>
                  </a:lnTo>
                  <a:lnTo>
                    <a:pt x="839" y="157"/>
                  </a:lnTo>
                  <a:lnTo>
                    <a:pt x="854" y="176"/>
                  </a:lnTo>
                  <a:lnTo>
                    <a:pt x="868" y="193"/>
                  </a:lnTo>
                  <a:lnTo>
                    <a:pt x="881" y="213"/>
                  </a:lnTo>
                  <a:lnTo>
                    <a:pt x="894" y="232"/>
                  </a:lnTo>
                  <a:lnTo>
                    <a:pt x="906" y="252"/>
                  </a:lnTo>
                  <a:lnTo>
                    <a:pt x="916" y="273"/>
                  </a:lnTo>
                  <a:lnTo>
                    <a:pt x="926" y="295"/>
                  </a:lnTo>
                  <a:lnTo>
                    <a:pt x="934" y="316"/>
                  </a:lnTo>
                  <a:lnTo>
                    <a:pt x="942" y="338"/>
                  </a:lnTo>
                  <a:lnTo>
                    <a:pt x="948" y="361"/>
                  </a:lnTo>
                  <a:lnTo>
                    <a:pt x="954" y="384"/>
                  </a:lnTo>
                  <a:lnTo>
                    <a:pt x="959" y="409"/>
                  </a:lnTo>
                  <a:lnTo>
                    <a:pt x="961" y="433"/>
                  </a:lnTo>
                  <a:lnTo>
                    <a:pt x="963" y="457"/>
                  </a:lnTo>
                  <a:lnTo>
                    <a:pt x="964" y="482"/>
                  </a:lnTo>
                  <a:lnTo>
                    <a:pt x="964"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p:cNvSpPr>
              <a:spLocks/>
            </p:cNvSpPr>
            <p:nvPr userDrawn="1"/>
          </p:nvSpPr>
          <p:spPr bwMode="auto">
            <a:xfrm>
              <a:off x="2474" y="1891"/>
              <a:ext cx="481" cy="482"/>
            </a:xfrm>
            <a:custGeom>
              <a:avLst/>
              <a:gdLst>
                <a:gd name="T0" fmla="*/ 963 w 963"/>
                <a:gd name="T1" fmla="*/ 507 h 964"/>
                <a:gd name="T2" fmla="*/ 954 w 963"/>
                <a:gd name="T3" fmla="*/ 579 h 964"/>
                <a:gd name="T4" fmla="*/ 934 w 963"/>
                <a:gd name="T5" fmla="*/ 647 h 964"/>
                <a:gd name="T6" fmla="*/ 905 w 963"/>
                <a:gd name="T7" fmla="*/ 712 h 964"/>
                <a:gd name="T8" fmla="*/ 867 w 963"/>
                <a:gd name="T9" fmla="*/ 770 h 964"/>
                <a:gd name="T10" fmla="*/ 822 w 963"/>
                <a:gd name="T11" fmla="*/ 822 h 964"/>
                <a:gd name="T12" fmla="*/ 769 w 963"/>
                <a:gd name="T13" fmla="*/ 868 h 964"/>
                <a:gd name="T14" fmla="*/ 711 w 963"/>
                <a:gd name="T15" fmla="*/ 905 h 964"/>
                <a:gd name="T16" fmla="*/ 647 w 963"/>
                <a:gd name="T17" fmla="*/ 934 h 964"/>
                <a:gd name="T18" fmla="*/ 578 w 963"/>
                <a:gd name="T19" fmla="*/ 954 h 964"/>
                <a:gd name="T20" fmla="*/ 507 w 963"/>
                <a:gd name="T21" fmla="*/ 963 h 964"/>
                <a:gd name="T22" fmla="*/ 456 w 963"/>
                <a:gd name="T23" fmla="*/ 963 h 964"/>
                <a:gd name="T24" fmla="*/ 385 w 963"/>
                <a:gd name="T25" fmla="*/ 954 h 964"/>
                <a:gd name="T26" fmla="*/ 315 w 963"/>
                <a:gd name="T27" fmla="*/ 934 h 964"/>
                <a:gd name="T28" fmla="*/ 252 w 963"/>
                <a:gd name="T29" fmla="*/ 905 h 964"/>
                <a:gd name="T30" fmla="*/ 193 w 963"/>
                <a:gd name="T31" fmla="*/ 868 h 964"/>
                <a:gd name="T32" fmla="*/ 140 w 963"/>
                <a:gd name="T33" fmla="*/ 822 h 964"/>
                <a:gd name="T34" fmla="*/ 95 w 963"/>
                <a:gd name="T35" fmla="*/ 770 h 964"/>
                <a:gd name="T36" fmla="*/ 57 w 963"/>
                <a:gd name="T37" fmla="*/ 712 h 964"/>
                <a:gd name="T38" fmla="*/ 29 w 963"/>
                <a:gd name="T39" fmla="*/ 647 h 964"/>
                <a:gd name="T40" fmla="*/ 9 w 963"/>
                <a:gd name="T41" fmla="*/ 579 h 964"/>
                <a:gd name="T42" fmla="*/ 0 w 963"/>
                <a:gd name="T43" fmla="*/ 507 h 964"/>
                <a:gd name="T44" fmla="*/ 0 w 963"/>
                <a:gd name="T45" fmla="*/ 457 h 964"/>
                <a:gd name="T46" fmla="*/ 9 w 963"/>
                <a:gd name="T47" fmla="*/ 384 h 964"/>
                <a:gd name="T48" fmla="*/ 29 w 963"/>
                <a:gd name="T49" fmla="*/ 316 h 964"/>
                <a:gd name="T50" fmla="*/ 57 w 963"/>
                <a:gd name="T51" fmla="*/ 252 h 964"/>
                <a:gd name="T52" fmla="*/ 95 w 963"/>
                <a:gd name="T53" fmla="*/ 193 h 964"/>
                <a:gd name="T54" fmla="*/ 140 w 963"/>
                <a:gd name="T55" fmla="*/ 141 h 964"/>
                <a:gd name="T56" fmla="*/ 193 w 963"/>
                <a:gd name="T57" fmla="*/ 95 h 964"/>
                <a:gd name="T58" fmla="*/ 252 w 963"/>
                <a:gd name="T59" fmla="*/ 58 h 964"/>
                <a:gd name="T60" fmla="*/ 315 w 963"/>
                <a:gd name="T61" fmla="*/ 29 h 964"/>
                <a:gd name="T62" fmla="*/ 385 w 963"/>
                <a:gd name="T63" fmla="*/ 10 h 964"/>
                <a:gd name="T64" fmla="*/ 456 w 963"/>
                <a:gd name="T65" fmla="*/ 1 h 964"/>
                <a:gd name="T66" fmla="*/ 507 w 963"/>
                <a:gd name="T67" fmla="*/ 1 h 964"/>
                <a:gd name="T68" fmla="*/ 578 w 963"/>
                <a:gd name="T69" fmla="*/ 10 h 964"/>
                <a:gd name="T70" fmla="*/ 647 w 963"/>
                <a:gd name="T71" fmla="*/ 29 h 964"/>
                <a:gd name="T72" fmla="*/ 711 w 963"/>
                <a:gd name="T73" fmla="*/ 58 h 964"/>
                <a:gd name="T74" fmla="*/ 769 w 963"/>
                <a:gd name="T75" fmla="*/ 95 h 964"/>
                <a:gd name="T76" fmla="*/ 822 w 963"/>
                <a:gd name="T77" fmla="*/ 141 h 964"/>
                <a:gd name="T78" fmla="*/ 867 w 963"/>
                <a:gd name="T79" fmla="*/ 193 h 964"/>
                <a:gd name="T80" fmla="*/ 905 w 963"/>
                <a:gd name="T81" fmla="*/ 252 h 964"/>
                <a:gd name="T82" fmla="*/ 934 w 963"/>
                <a:gd name="T83" fmla="*/ 316 h 964"/>
                <a:gd name="T84" fmla="*/ 954 w 963"/>
                <a:gd name="T85" fmla="*/ 384 h 964"/>
                <a:gd name="T86" fmla="*/ 963 w 963"/>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3" h="964">
                  <a:moveTo>
                    <a:pt x="963" y="482"/>
                  </a:moveTo>
                  <a:lnTo>
                    <a:pt x="963" y="482"/>
                  </a:lnTo>
                  <a:lnTo>
                    <a:pt x="963" y="507"/>
                  </a:lnTo>
                  <a:lnTo>
                    <a:pt x="961" y="531"/>
                  </a:lnTo>
                  <a:lnTo>
                    <a:pt x="957" y="555"/>
                  </a:lnTo>
                  <a:lnTo>
                    <a:pt x="954" y="579"/>
                  </a:lnTo>
                  <a:lnTo>
                    <a:pt x="948" y="602"/>
                  </a:lnTo>
                  <a:lnTo>
                    <a:pt x="941" y="625"/>
                  </a:lnTo>
                  <a:lnTo>
                    <a:pt x="934" y="647"/>
                  </a:lnTo>
                  <a:lnTo>
                    <a:pt x="925" y="669"/>
                  </a:lnTo>
                  <a:lnTo>
                    <a:pt x="916" y="691"/>
                  </a:lnTo>
                  <a:lnTo>
                    <a:pt x="905" y="712"/>
                  </a:lnTo>
                  <a:lnTo>
                    <a:pt x="894" y="731"/>
                  </a:lnTo>
                  <a:lnTo>
                    <a:pt x="881" y="751"/>
                  </a:lnTo>
                  <a:lnTo>
                    <a:pt x="867" y="770"/>
                  </a:lnTo>
                  <a:lnTo>
                    <a:pt x="853" y="789"/>
                  </a:lnTo>
                  <a:lnTo>
                    <a:pt x="838" y="806"/>
                  </a:lnTo>
                  <a:lnTo>
                    <a:pt x="822" y="822"/>
                  </a:lnTo>
                  <a:lnTo>
                    <a:pt x="805" y="838"/>
                  </a:lnTo>
                  <a:lnTo>
                    <a:pt x="788" y="853"/>
                  </a:lnTo>
                  <a:lnTo>
                    <a:pt x="769" y="868"/>
                  </a:lnTo>
                  <a:lnTo>
                    <a:pt x="751" y="881"/>
                  </a:lnTo>
                  <a:lnTo>
                    <a:pt x="731" y="894"/>
                  </a:lnTo>
                  <a:lnTo>
                    <a:pt x="711" y="905"/>
                  </a:lnTo>
                  <a:lnTo>
                    <a:pt x="690" y="917"/>
                  </a:lnTo>
                  <a:lnTo>
                    <a:pt x="669" y="926"/>
                  </a:lnTo>
                  <a:lnTo>
                    <a:pt x="647" y="934"/>
                  </a:lnTo>
                  <a:lnTo>
                    <a:pt x="624" y="942"/>
                  </a:lnTo>
                  <a:lnTo>
                    <a:pt x="602" y="949"/>
                  </a:lnTo>
                  <a:lnTo>
                    <a:pt x="578" y="954"/>
                  </a:lnTo>
                  <a:lnTo>
                    <a:pt x="555" y="958"/>
                  </a:lnTo>
                  <a:lnTo>
                    <a:pt x="531" y="962"/>
                  </a:lnTo>
                  <a:lnTo>
                    <a:pt x="507" y="963"/>
                  </a:lnTo>
                  <a:lnTo>
                    <a:pt x="481" y="964"/>
                  </a:lnTo>
                  <a:lnTo>
                    <a:pt x="481" y="964"/>
                  </a:lnTo>
                  <a:lnTo>
                    <a:pt x="456" y="963"/>
                  </a:lnTo>
                  <a:lnTo>
                    <a:pt x="432" y="962"/>
                  </a:lnTo>
                  <a:lnTo>
                    <a:pt x="408" y="958"/>
                  </a:lnTo>
                  <a:lnTo>
                    <a:pt x="385" y="954"/>
                  </a:lnTo>
                  <a:lnTo>
                    <a:pt x="360" y="949"/>
                  </a:lnTo>
                  <a:lnTo>
                    <a:pt x="339" y="942"/>
                  </a:lnTo>
                  <a:lnTo>
                    <a:pt x="315" y="934"/>
                  </a:lnTo>
                  <a:lnTo>
                    <a:pt x="294" y="926"/>
                  </a:lnTo>
                  <a:lnTo>
                    <a:pt x="273" y="917"/>
                  </a:lnTo>
                  <a:lnTo>
                    <a:pt x="252" y="905"/>
                  </a:lnTo>
                  <a:lnTo>
                    <a:pt x="231" y="894"/>
                  </a:lnTo>
                  <a:lnTo>
                    <a:pt x="212" y="881"/>
                  </a:lnTo>
                  <a:lnTo>
                    <a:pt x="193" y="868"/>
                  </a:lnTo>
                  <a:lnTo>
                    <a:pt x="175" y="853"/>
                  </a:lnTo>
                  <a:lnTo>
                    <a:pt x="158" y="838"/>
                  </a:lnTo>
                  <a:lnTo>
                    <a:pt x="140" y="822"/>
                  </a:lnTo>
                  <a:lnTo>
                    <a:pt x="124" y="806"/>
                  </a:lnTo>
                  <a:lnTo>
                    <a:pt x="109" y="789"/>
                  </a:lnTo>
                  <a:lnTo>
                    <a:pt x="95" y="770"/>
                  </a:lnTo>
                  <a:lnTo>
                    <a:pt x="82" y="751"/>
                  </a:lnTo>
                  <a:lnTo>
                    <a:pt x="69" y="731"/>
                  </a:lnTo>
                  <a:lnTo>
                    <a:pt x="57" y="712"/>
                  </a:lnTo>
                  <a:lnTo>
                    <a:pt x="47" y="691"/>
                  </a:lnTo>
                  <a:lnTo>
                    <a:pt x="38" y="669"/>
                  </a:lnTo>
                  <a:lnTo>
                    <a:pt x="29" y="647"/>
                  </a:lnTo>
                  <a:lnTo>
                    <a:pt x="22" y="625"/>
                  </a:lnTo>
                  <a:lnTo>
                    <a:pt x="15" y="602"/>
                  </a:lnTo>
                  <a:lnTo>
                    <a:pt x="9" y="579"/>
                  </a:lnTo>
                  <a:lnTo>
                    <a:pt x="6" y="555"/>
                  </a:lnTo>
                  <a:lnTo>
                    <a:pt x="2" y="531"/>
                  </a:lnTo>
                  <a:lnTo>
                    <a:pt x="0" y="507"/>
                  </a:lnTo>
                  <a:lnTo>
                    <a:pt x="0" y="482"/>
                  </a:lnTo>
                  <a:lnTo>
                    <a:pt x="0" y="482"/>
                  </a:lnTo>
                  <a:lnTo>
                    <a:pt x="0" y="457"/>
                  </a:lnTo>
                  <a:lnTo>
                    <a:pt x="2" y="433"/>
                  </a:lnTo>
                  <a:lnTo>
                    <a:pt x="6" y="409"/>
                  </a:lnTo>
                  <a:lnTo>
                    <a:pt x="9" y="384"/>
                  </a:lnTo>
                  <a:lnTo>
                    <a:pt x="15" y="361"/>
                  </a:lnTo>
                  <a:lnTo>
                    <a:pt x="22" y="338"/>
                  </a:lnTo>
                  <a:lnTo>
                    <a:pt x="29" y="316"/>
                  </a:lnTo>
                  <a:lnTo>
                    <a:pt x="38" y="295"/>
                  </a:lnTo>
                  <a:lnTo>
                    <a:pt x="47" y="273"/>
                  </a:lnTo>
                  <a:lnTo>
                    <a:pt x="57" y="252"/>
                  </a:lnTo>
                  <a:lnTo>
                    <a:pt x="69" y="232"/>
                  </a:lnTo>
                  <a:lnTo>
                    <a:pt x="82" y="213"/>
                  </a:lnTo>
                  <a:lnTo>
                    <a:pt x="95" y="193"/>
                  </a:lnTo>
                  <a:lnTo>
                    <a:pt x="109" y="176"/>
                  </a:lnTo>
                  <a:lnTo>
                    <a:pt x="124" y="157"/>
                  </a:lnTo>
                  <a:lnTo>
                    <a:pt x="140" y="141"/>
                  </a:lnTo>
                  <a:lnTo>
                    <a:pt x="158" y="125"/>
                  </a:lnTo>
                  <a:lnTo>
                    <a:pt x="175" y="110"/>
                  </a:lnTo>
                  <a:lnTo>
                    <a:pt x="193" y="95"/>
                  </a:lnTo>
                  <a:lnTo>
                    <a:pt x="212" y="82"/>
                  </a:lnTo>
                  <a:lnTo>
                    <a:pt x="231" y="70"/>
                  </a:lnTo>
                  <a:lnTo>
                    <a:pt x="252" y="58"/>
                  </a:lnTo>
                  <a:lnTo>
                    <a:pt x="273" y="48"/>
                  </a:lnTo>
                  <a:lnTo>
                    <a:pt x="294" y="38"/>
                  </a:lnTo>
                  <a:lnTo>
                    <a:pt x="315" y="29"/>
                  </a:lnTo>
                  <a:lnTo>
                    <a:pt x="339" y="21"/>
                  </a:lnTo>
                  <a:lnTo>
                    <a:pt x="360" y="16"/>
                  </a:lnTo>
                  <a:lnTo>
                    <a:pt x="385" y="10"/>
                  </a:lnTo>
                  <a:lnTo>
                    <a:pt x="408" y="5"/>
                  </a:lnTo>
                  <a:lnTo>
                    <a:pt x="432" y="3"/>
                  </a:lnTo>
                  <a:lnTo>
                    <a:pt x="456" y="1"/>
                  </a:lnTo>
                  <a:lnTo>
                    <a:pt x="481" y="0"/>
                  </a:lnTo>
                  <a:lnTo>
                    <a:pt x="481" y="0"/>
                  </a:lnTo>
                  <a:lnTo>
                    <a:pt x="507" y="1"/>
                  </a:lnTo>
                  <a:lnTo>
                    <a:pt x="531" y="3"/>
                  </a:lnTo>
                  <a:lnTo>
                    <a:pt x="555" y="5"/>
                  </a:lnTo>
                  <a:lnTo>
                    <a:pt x="578" y="10"/>
                  </a:lnTo>
                  <a:lnTo>
                    <a:pt x="602" y="16"/>
                  </a:lnTo>
                  <a:lnTo>
                    <a:pt x="624" y="21"/>
                  </a:lnTo>
                  <a:lnTo>
                    <a:pt x="647" y="29"/>
                  </a:lnTo>
                  <a:lnTo>
                    <a:pt x="669" y="38"/>
                  </a:lnTo>
                  <a:lnTo>
                    <a:pt x="690" y="48"/>
                  </a:lnTo>
                  <a:lnTo>
                    <a:pt x="711" y="58"/>
                  </a:lnTo>
                  <a:lnTo>
                    <a:pt x="731" y="70"/>
                  </a:lnTo>
                  <a:lnTo>
                    <a:pt x="751" y="82"/>
                  </a:lnTo>
                  <a:lnTo>
                    <a:pt x="769" y="95"/>
                  </a:lnTo>
                  <a:lnTo>
                    <a:pt x="788" y="110"/>
                  </a:lnTo>
                  <a:lnTo>
                    <a:pt x="805" y="125"/>
                  </a:lnTo>
                  <a:lnTo>
                    <a:pt x="822" y="141"/>
                  </a:lnTo>
                  <a:lnTo>
                    <a:pt x="838" y="157"/>
                  </a:lnTo>
                  <a:lnTo>
                    <a:pt x="853" y="176"/>
                  </a:lnTo>
                  <a:lnTo>
                    <a:pt x="867" y="193"/>
                  </a:lnTo>
                  <a:lnTo>
                    <a:pt x="881" y="213"/>
                  </a:lnTo>
                  <a:lnTo>
                    <a:pt x="894" y="232"/>
                  </a:lnTo>
                  <a:lnTo>
                    <a:pt x="905" y="252"/>
                  </a:lnTo>
                  <a:lnTo>
                    <a:pt x="916" y="273"/>
                  </a:lnTo>
                  <a:lnTo>
                    <a:pt x="925" y="295"/>
                  </a:lnTo>
                  <a:lnTo>
                    <a:pt x="934" y="316"/>
                  </a:lnTo>
                  <a:lnTo>
                    <a:pt x="941" y="338"/>
                  </a:lnTo>
                  <a:lnTo>
                    <a:pt x="948" y="361"/>
                  </a:lnTo>
                  <a:lnTo>
                    <a:pt x="954" y="384"/>
                  </a:lnTo>
                  <a:lnTo>
                    <a:pt x="957" y="409"/>
                  </a:lnTo>
                  <a:lnTo>
                    <a:pt x="961" y="433"/>
                  </a:lnTo>
                  <a:lnTo>
                    <a:pt x="963" y="457"/>
                  </a:lnTo>
                  <a:lnTo>
                    <a:pt x="963" y="482"/>
                  </a:lnTo>
                  <a:lnTo>
                    <a:pt x="963"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p:cNvSpPr>
              <a:spLocks/>
            </p:cNvSpPr>
            <p:nvPr userDrawn="1"/>
          </p:nvSpPr>
          <p:spPr bwMode="auto">
            <a:xfrm>
              <a:off x="3673" y="1891"/>
              <a:ext cx="482" cy="482"/>
            </a:xfrm>
            <a:custGeom>
              <a:avLst/>
              <a:gdLst>
                <a:gd name="T0" fmla="*/ 963 w 965"/>
                <a:gd name="T1" fmla="*/ 507 h 964"/>
                <a:gd name="T2" fmla="*/ 954 w 965"/>
                <a:gd name="T3" fmla="*/ 579 h 964"/>
                <a:gd name="T4" fmla="*/ 935 w 965"/>
                <a:gd name="T5" fmla="*/ 647 h 964"/>
                <a:gd name="T6" fmla="*/ 906 w 965"/>
                <a:gd name="T7" fmla="*/ 712 h 964"/>
                <a:gd name="T8" fmla="*/ 869 w 965"/>
                <a:gd name="T9" fmla="*/ 770 h 964"/>
                <a:gd name="T10" fmla="*/ 823 w 965"/>
                <a:gd name="T11" fmla="*/ 822 h 964"/>
                <a:gd name="T12" fmla="*/ 771 w 965"/>
                <a:gd name="T13" fmla="*/ 868 h 964"/>
                <a:gd name="T14" fmla="*/ 712 w 965"/>
                <a:gd name="T15" fmla="*/ 905 h 964"/>
                <a:gd name="T16" fmla="*/ 648 w 965"/>
                <a:gd name="T17" fmla="*/ 934 h 964"/>
                <a:gd name="T18" fmla="*/ 580 w 965"/>
                <a:gd name="T19" fmla="*/ 954 h 964"/>
                <a:gd name="T20" fmla="*/ 507 w 965"/>
                <a:gd name="T21" fmla="*/ 963 h 964"/>
                <a:gd name="T22" fmla="*/ 458 w 965"/>
                <a:gd name="T23" fmla="*/ 963 h 964"/>
                <a:gd name="T24" fmla="*/ 385 w 965"/>
                <a:gd name="T25" fmla="*/ 954 h 964"/>
                <a:gd name="T26" fmla="*/ 317 w 965"/>
                <a:gd name="T27" fmla="*/ 934 h 964"/>
                <a:gd name="T28" fmla="*/ 253 w 965"/>
                <a:gd name="T29" fmla="*/ 905 h 964"/>
                <a:gd name="T30" fmla="*/ 194 w 965"/>
                <a:gd name="T31" fmla="*/ 868 h 964"/>
                <a:gd name="T32" fmla="*/ 142 w 965"/>
                <a:gd name="T33" fmla="*/ 822 h 964"/>
                <a:gd name="T34" fmla="*/ 97 w 965"/>
                <a:gd name="T35" fmla="*/ 770 h 964"/>
                <a:gd name="T36" fmla="*/ 59 w 965"/>
                <a:gd name="T37" fmla="*/ 712 h 964"/>
                <a:gd name="T38" fmla="*/ 30 w 965"/>
                <a:gd name="T39" fmla="*/ 647 h 964"/>
                <a:gd name="T40" fmla="*/ 11 w 965"/>
                <a:gd name="T41" fmla="*/ 579 h 964"/>
                <a:gd name="T42" fmla="*/ 1 w 965"/>
                <a:gd name="T43" fmla="*/ 507 h 964"/>
                <a:gd name="T44" fmla="*/ 1 w 965"/>
                <a:gd name="T45" fmla="*/ 457 h 964"/>
                <a:gd name="T46" fmla="*/ 11 w 965"/>
                <a:gd name="T47" fmla="*/ 384 h 964"/>
                <a:gd name="T48" fmla="*/ 30 w 965"/>
                <a:gd name="T49" fmla="*/ 316 h 964"/>
                <a:gd name="T50" fmla="*/ 59 w 965"/>
                <a:gd name="T51" fmla="*/ 252 h 964"/>
                <a:gd name="T52" fmla="*/ 97 w 965"/>
                <a:gd name="T53" fmla="*/ 193 h 964"/>
                <a:gd name="T54" fmla="*/ 142 w 965"/>
                <a:gd name="T55" fmla="*/ 141 h 964"/>
                <a:gd name="T56" fmla="*/ 194 w 965"/>
                <a:gd name="T57" fmla="*/ 95 h 964"/>
                <a:gd name="T58" fmla="*/ 253 w 965"/>
                <a:gd name="T59" fmla="*/ 58 h 964"/>
                <a:gd name="T60" fmla="*/ 317 w 965"/>
                <a:gd name="T61" fmla="*/ 29 h 964"/>
                <a:gd name="T62" fmla="*/ 385 w 965"/>
                <a:gd name="T63" fmla="*/ 10 h 964"/>
                <a:gd name="T64" fmla="*/ 458 w 965"/>
                <a:gd name="T65" fmla="*/ 1 h 964"/>
                <a:gd name="T66" fmla="*/ 507 w 965"/>
                <a:gd name="T67" fmla="*/ 1 h 964"/>
                <a:gd name="T68" fmla="*/ 580 w 965"/>
                <a:gd name="T69" fmla="*/ 10 h 964"/>
                <a:gd name="T70" fmla="*/ 648 w 965"/>
                <a:gd name="T71" fmla="*/ 29 h 964"/>
                <a:gd name="T72" fmla="*/ 712 w 965"/>
                <a:gd name="T73" fmla="*/ 58 h 964"/>
                <a:gd name="T74" fmla="*/ 771 w 965"/>
                <a:gd name="T75" fmla="*/ 95 h 964"/>
                <a:gd name="T76" fmla="*/ 823 w 965"/>
                <a:gd name="T77" fmla="*/ 141 h 964"/>
                <a:gd name="T78" fmla="*/ 869 w 965"/>
                <a:gd name="T79" fmla="*/ 193 h 964"/>
                <a:gd name="T80" fmla="*/ 906 w 965"/>
                <a:gd name="T81" fmla="*/ 252 h 964"/>
                <a:gd name="T82" fmla="*/ 935 w 965"/>
                <a:gd name="T83" fmla="*/ 316 h 964"/>
                <a:gd name="T84" fmla="*/ 954 w 965"/>
                <a:gd name="T85" fmla="*/ 384 h 964"/>
                <a:gd name="T86" fmla="*/ 963 w 965"/>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5" h="964">
                  <a:moveTo>
                    <a:pt x="965" y="482"/>
                  </a:moveTo>
                  <a:lnTo>
                    <a:pt x="965" y="482"/>
                  </a:lnTo>
                  <a:lnTo>
                    <a:pt x="963" y="507"/>
                  </a:lnTo>
                  <a:lnTo>
                    <a:pt x="962" y="531"/>
                  </a:lnTo>
                  <a:lnTo>
                    <a:pt x="959" y="555"/>
                  </a:lnTo>
                  <a:lnTo>
                    <a:pt x="954" y="579"/>
                  </a:lnTo>
                  <a:lnTo>
                    <a:pt x="950" y="602"/>
                  </a:lnTo>
                  <a:lnTo>
                    <a:pt x="943" y="625"/>
                  </a:lnTo>
                  <a:lnTo>
                    <a:pt x="935" y="647"/>
                  </a:lnTo>
                  <a:lnTo>
                    <a:pt x="927" y="669"/>
                  </a:lnTo>
                  <a:lnTo>
                    <a:pt x="917" y="691"/>
                  </a:lnTo>
                  <a:lnTo>
                    <a:pt x="906" y="712"/>
                  </a:lnTo>
                  <a:lnTo>
                    <a:pt x="894" y="731"/>
                  </a:lnTo>
                  <a:lnTo>
                    <a:pt x="882" y="751"/>
                  </a:lnTo>
                  <a:lnTo>
                    <a:pt x="869" y="770"/>
                  </a:lnTo>
                  <a:lnTo>
                    <a:pt x="854" y="789"/>
                  </a:lnTo>
                  <a:lnTo>
                    <a:pt x="839" y="806"/>
                  </a:lnTo>
                  <a:lnTo>
                    <a:pt x="823" y="822"/>
                  </a:lnTo>
                  <a:lnTo>
                    <a:pt x="807" y="838"/>
                  </a:lnTo>
                  <a:lnTo>
                    <a:pt x="789" y="853"/>
                  </a:lnTo>
                  <a:lnTo>
                    <a:pt x="771" y="868"/>
                  </a:lnTo>
                  <a:lnTo>
                    <a:pt x="751" y="881"/>
                  </a:lnTo>
                  <a:lnTo>
                    <a:pt x="732" y="894"/>
                  </a:lnTo>
                  <a:lnTo>
                    <a:pt x="712" y="905"/>
                  </a:lnTo>
                  <a:lnTo>
                    <a:pt x="692" y="917"/>
                  </a:lnTo>
                  <a:lnTo>
                    <a:pt x="670" y="926"/>
                  </a:lnTo>
                  <a:lnTo>
                    <a:pt x="648" y="934"/>
                  </a:lnTo>
                  <a:lnTo>
                    <a:pt x="626" y="942"/>
                  </a:lnTo>
                  <a:lnTo>
                    <a:pt x="603" y="949"/>
                  </a:lnTo>
                  <a:lnTo>
                    <a:pt x="580" y="954"/>
                  </a:lnTo>
                  <a:lnTo>
                    <a:pt x="556" y="958"/>
                  </a:lnTo>
                  <a:lnTo>
                    <a:pt x="531" y="962"/>
                  </a:lnTo>
                  <a:lnTo>
                    <a:pt x="507" y="963"/>
                  </a:lnTo>
                  <a:lnTo>
                    <a:pt x="483" y="964"/>
                  </a:lnTo>
                  <a:lnTo>
                    <a:pt x="483" y="964"/>
                  </a:lnTo>
                  <a:lnTo>
                    <a:pt x="458" y="963"/>
                  </a:lnTo>
                  <a:lnTo>
                    <a:pt x="433" y="962"/>
                  </a:lnTo>
                  <a:lnTo>
                    <a:pt x="409" y="958"/>
                  </a:lnTo>
                  <a:lnTo>
                    <a:pt x="385" y="954"/>
                  </a:lnTo>
                  <a:lnTo>
                    <a:pt x="362" y="949"/>
                  </a:lnTo>
                  <a:lnTo>
                    <a:pt x="339" y="942"/>
                  </a:lnTo>
                  <a:lnTo>
                    <a:pt x="317" y="934"/>
                  </a:lnTo>
                  <a:lnTo>
                    <a:pt x="295" y="926"/>
                  </a:lnTo>
                  <a:lnTo>
                    <a:pt x="273" y="917"/>
                  </a:lnTo>
                  <a:lnTo>
                    <a:pt x="253" y="905"/>
                  </a:lnTo>
                  <a:lnTo>
                    <a:pt x="233" y="894"/>
                  </a:lnTo>
                  <a:lnTo>
                    <a:pt x="213" y="881"/>
                  </a:lnTo>
                  <a:lnTo>
                    <a:pt x="194" y="868"/>
                  </a:lnTo>
                  <a:lnTo>
                    <a:pt x="177" y="853"/>
                  </a:lnTo>
                  <a:lnTo>
                    <a:pt x="158" y="838"/>
                  </a:lnTo>
                  <a:lnTo>
                    <a:pt x="142" y="822"/>
                  </a:lnTo>
                  <a:lnTo>
                    <a:pt x="126" y="806"/>
                  </a:lnTo>
                  <a:lnTo>
                    <a:pt x="111" y="789"/>
                  </a:lnTo>
                  <a:lnTo>
                    <a:pt x="97" y="770"/>
                  </a:lnTo>
                  <a:lnTo>
                    <a:pt x="83" y="751"/>
                  </a:lnTo>
                  <a:lnTo>
                    <a:pt x="71" y="731"/>
                  </a:lnTo>
                  <a:lnTo>
                    <a:pt x="59" y="712"/>
                  </a:lnTo>
                  <a:lnTo>
                    <a:pt x="49" y="691"/>
                  </a:lnTo>
                  <a:lnTo>
                    <a:pt x="38" y="669"/>
                  </a:lnTo>
                  <a:lnTo>
                    <a:pt x="30" y="647"/>
                  </a:lnTo>
                  <a:lnTo>
                    <a:pt x="22" y="625"/>
                  </a:lnTo>
                  <a:lnTo>
                    <a:pt x="16" y="602"/>
                  </a:lnTo>
                  <a:lnTo>
                    <a:pt x="11" y="579"/>
                  </a:lnTo>
                  <a:lnTo>
                    <a:pt x="6" y="555"/>
                  </a:lnTo>
                  <a:lnTo>
                    <a:pt x="4" y="531"/>
                  </a:lnTo>
                  <a:lnTo>
                    <a:pt x="1" y="507"/>
                  </a:lnTo>
                  <a:lnTo>
                    <a:pt x="0" y="482"/>
                  </a:lnTo>
                  <a:lnTo>
                    <a:pt x="0" y="482"/>
                  </a:lnTo>
                  <a:lnTo>
                    <a:pt x="1" y="457"/>
                  </a:lnTo>
                  <a:lnTo>
                    <a:pt x="4" y="433"/>
                  </a:lnTo>
                  <a:lnTo>
                    <a:pt x="6" y="409"/>
                  </a:lnTo>
                  <a:lnTo>
                    <a:pt x="11" y="384"/>
                  </a:lnTo>
                  <a:lnTo>
                    <a:pt x="16" y="361"/>
                  </a:lnTo>
                  <a:lnTo>
                    <a:pt x="22" y="338"/>
                  </a:lnTo>
                  <a:lnTo>
                    <a:pt x="30" y="316"/>
                  </a:lnTo>
                  <a:lnTo>
                    <a:pt x="38" y="295"/>
                  </a:lnTo>
                  <a:lnTo>
                    <a:pt x="49" y="273"/>
                  </a:lnTo>
                  <a:lnTo>
                    <a:pt x="59" y="252"/>
                  </a:lnTo>
                  <a:lnTo>
                    <a:pt x="71" y="232"/>
                  </a:lnTo>
                  <a:lnTo>
                    <a:pt x="83" y="213"/>
                  </a:lnTo>
                  <a:lnTo>
                    <a:pt x="97" y="193"/>
                  </a:lnTo>
                  <a:lnTo>
                    <a:pt x="111" y="176"/>
                  </a:lnTo>
                  <a:lnTo>
                    <a:pt x="126" y="157"/>
                  </a:lnTo>
                  <a:lnTo>
                    <a:pt x="142" y="141"/>
                  </a:lnTo>
                  <a:lnTo>
                    <a:pt x="158" y="125"/>
                  </a:lnTo>
                  <a:lnTo>
                    <a:pt x="177" y="110"/>
                  </a:lnTo>
                  <a:lnTo>
                    <a:pt x="194" y="95"/>
                  </a:lnTo>
                  <a:lnTo>
                    <a:pt x="213" y="82"/>
                  </a:lnTo>
                  <a:lnTo>
                    <a:pt x="233" y="70"/>
                  </a:lnTo>
                  <a:lnTo>
                    <a:pt x="253" y="58"/>
                  </a:lnTo>
                  <a:lnTo>
                    <a:pt x="273" y="48"/>
                  </a:lnTo>
                  <a:lnTo>
                    <a:pt x="295" y="38"/>
                  </a:lnTo>
                  <a:lnTo>
                    <a:pt x="317" y="29"/>
                  </a:lnTo>
                  <a:lnTo>
                    <a:pt x="339" y="21"/>
                  </a:lnTo>
                  <a:lnTo>
                    <a:pt x="362" y="16"/>
                  </a:lnTo>
                  <a:lnTo>
                    <a:pt x="385" y="10"/>
                  </a:lnTo>
                  <a:lnTo>
                    <a:pt x="409" y="5"/>
                  </a:lnTo>
                  <a:lnTo>
                    <a:pt x="433" y="3"/>
                  </a:lnTo>
                  <a:lnTo>
                    <a:pt x="458" y="1"/>
                  </a:lnTo>
                  <a:lnTo>
                    <a:pt x="483" y="0"/>
                  </a:lnTo>
                  <a:lnTo>
                    <a:pt x="483" y="0"/>
                  </a:lnTo>
                  <a:lnTo>
                    <a:pt x="507" y="1"/>
                  </a:lnTo>
                  <a:lnTo>
                    <a:pt x="531" y="3"/>
                  </a:lnTo>
                  <a:lnTo>
                    <a:pt x="556" y="5"/>
                  </a:lnTo>
                  <a:lnTo>
                    <a:pt x="580" y="10"/>
                  </a:lnTo>
                  <a:lnTo>
                    <a:pt x="603" y="16"/>
                  </a:lnTo>
                  <a:lnTo>
                    <a:pt x="626" y="21"/>
                  </a:lnTo>
                  <a:lnTo>
                    <a:pt x="648" y="29"/>
                  </a:lnTo>
                  <a:lnTo>
                    <a:pt x="670" y="38"/>
                  </a:lnTo>
                  <a:lnTo>
                    <a:pt x="692" y="48"/>
                  </a:lnTo>
                  <a:lnTo>
                    <a:pt x="712" y="58"/>
                  </a:lnTo>
                  <a:lnTo>
                    <a:pt x="732" y="70"/>
                  </a:lnTo>
                  <a:lnTo>
                    <a:pt x="751" y="82"/>
                  </a:lnTo>
                  <a:lnTo>
                    <a:pt x="771" y="95"/>
                  </a:lnTo>
                  <a:lnTo>
                    <a:pt x="789" y="110"/>
                  </a:lnTo>
                  <a:lnTo>
                    <a:pt x="807" y="125"/>
                  </a:lnTo>
                  <a:lnTo>
                    <a:pt x="823" y="141"/>
                  </a:lnTo>
                  <a:lnTo>
                    <a:pt x="839" y="157"/>
                  </a:lnTo>
                  <a:lnTo>
                    <a:pt x="854" y="176"/>
                  </a:lnTo>
                  <a:lnTo>
                    <a:pt x="869" y="193"/>
                  </a:lnTo>
                  <a:lnTo>
                    <a:pt x="882" y="213"/>
                  </a:lnTo>
                  <a:lnTo>
                    <a:pt x="894" y="232"/>
                  </a:lnTo>
                  <a:lnTo>
                    <a:pt x="906" y="252"/>
                  </a:lnTo>
                  <a:lnTo>
                    <a:pt x="917" y="273"/>
                  </a:lnTo>
                  <a:lnTo>
                    <a:pt x="927" y="295"/>
                  </a:lnTo>
                  <a:lnTo>
                    <a:pt x="935" y="316"/>
                  </a:lnTo>
                  <a:lnTo>
                    <a:pt x="943" y="338"/>
                  </a:lnTo>
                  <a:lnTo>
                    <a:pt x="950" y="361"/>
                  </a:lnTo>
                  <a:lnTo>
                    <a:pt x="954" y="384"/>
                  </a:lnTo>
                  <a:lnTo>
                    <a:pt x="959" y="409"/>
                  </a:lnTo>
                  <a:lnTo>
                    <a:pt x="962" y="433"/>
                  </a:lnTo>
                  <a:lnTo>
                    <a:pt x="963" y="457"/>
                  </a:lnTo>
                  <a:lnTo>
                    <a:pt x="965" y="482"/>
                  </a:lnTo>
                  <a:lnTo>
                    <a:pt x="965"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noEditPoints="1"/>
            </p:cNvSpPr>
            <p:nvPr userDrawn="1"/>
          </p:nvSpPr>
          <p:spPr bwMode="auto">
            <a:xfrm>
              <a:off x="2672" y="1966"/>
              <a:ext cx="198" cy="198"/>
            </a:xfrm>
            <a:custGeom>
              <a:avLst/>
              <a:gdLst>
                <a:gd name="T0" fmla="*/ 179 w 396"/>
                <a:gd name="T1" fmla="*/ 396 h 397"/>
                <a:gd name="T2" fmla="*/ 122 w 396"/>
                <a:gd name="T3" fmla="*/ 382 h 397"/>
                <a:gd name="T4" fmla="*/ 73 w 396"/>
                <a:gd name="T5" fmla="*/ 352 h 397"/>
                <a:gd name="T6" fmla="*/ 45 w 396"/>
                <a:gd name="T7" fmla="*/ 324 h 397"/>
                <a:gd name="T8" fmla="*/ 15 w 396"/>
                <a:gd name="T9" fmla="*/ 273 h 397"/>
                <a:gd name="T10" fmla="*/ 1 w 396"/>
                <a:gd name="T11" fmla="*/ 218 h 397"/>
                <a:gd name="T12" fmla="*/ 4 w 396"/>
                <a:gd name="T13" fmla="*/ 160 h 397"/>
                <a:gd name="T14" fmla="*/ 23 w 396"/>
                <a:gd name="T15" fmla="*/ 106 h 397"/>
                <a:gd name="T16" fmla="*/ 58 w 396"/>
                <a:gd name="T17" fmla="*/ 59 h 397"/>
                <a:gd name="T18" fmla="*/ 89 w 396"/>
                <a:gd name="T19" fmla="*/ 34 h 397"/>
                <a:gd name="T20" fmla="*/ 141 w 396"/>
                <a:gd name="T21" fmla="*/ 10 h 397"/>
                <a:gd name="T22" fmla="*/ 198 w 396"/>
                <a:gd name="T23" fmla="*/ 0 h 397"/>
                <a:gd name="T24" fmla="*/ 237 w 396"/>
                <a:gd name="T25" fmla="*/ 4 h 397"/>
                <a:gd name="T26" fmla="*/ 292 w 396"/>
                <a:gd name="T27" fmla="*/ 23 h 397"/>
                <a:gd name="T28" fmla="*/ 339 w 396"/>
                <a:gd name="T29" fmla="*/ 59 h 397"/>
                <a:gd name="T30" fmla="*/ 364 w 396"/>
                <a:gd name="T31" fmla="*/ 89 h 397"/>
                <a:gd name="T32" fmla="*/ 388 w 396"/>
                <a:gd name="T33" fmla="*/ 142 h 397"/>
                <a:gd name="T34" fmla="*/ 396 w 396"/>
                <a:gd name="T35" fmla="*/ 199 h 397"/>
                <a:gd name="T36" fmla="*/ 388 w 396"/>
                <a:gd name="T37" fmla="*/ 255 h 397"/>
                <a:gd name="T38" fmla="*/ 364 w 396"/>
                <a:gd name="T39" fmla="*/ 308 h 397"/>
                <a:gd name="T40" fmla="*/ 339 w 396"/>
                <a:gd name="T41" fmla="*/ 339 h 397"/>
                <a:gd name="T42" fmla="*/ 292 w 396"/>
                <a:gd name="T43" fmla="*/ 374 h 397"/>
                <a:gd name="T44" fmla="*/ 237 w 396"/>
                <a:gd name="T45" fmla="*/ 393 h 397"/>
                <a:gd name="T46" fmla="*/ 198 w 396"/>
                <a:gd name="T47" fmla="*/ 397 h 397"/>
                <a:gd name="T48" fmla="*/ 180 w 396"/>
                <a:gd name="T49" fmla="*/ 12 h 397"/>
                <a:gd name="T50" fmla="*/ 127 w 396"/>
                <a:gd name="T51" fmla="*/ 26 h 397"/>
                <a:gd name="T52" fmla="*/ 80 w 396"/>
                <a:gd name="T53" fmla="*/ 53 h 397"/>
                <a:gd name="T54" fmla="*/ 53 w 396"/>
                <a:gd name="T55" fmla="*/ 80 h 397"/>
                <a:gd name="T56" fmla="*/ 24 w 396"/>
                <a:gd name="T57" fmla="*/ 128 h 397"/>
                <a:gd name="T58" fmla="*/ 12 w 396"/>
                <a:gd name="T59" fmla="*/ 181 h 397"/>
                <a:gd name="T60" fmla="*/ 14 w 396"/>
                <a:gd name="T61" fmla="*/ 234 h 397"/>
                <a:gd name="T62" fmla="*/ 32 w 396"/>
                <a:gd name="T63" fmla="*/ 286 h 397"/>
                <a:gd name="T64" fmla="*/ 66 w 396"/>
                <a:gd name="T65" fmla="*/ 331 h 397"/>
                <a:gd name="T66" fmla="*/ 95 w 396"/>
                <a:gd name="T67" fmla="*/ 355 h 397"/>
                <a:gd name="T68" fmla="*/ 144 w 396"/>
                <a:gd name="T69" fmla="*/ 378 h 397"/>
                <a:gd name="T70" fmla="*/ 198 w 396"/>
                <a:gd name="T71" fmla="*/ 386 h 397"/>
                <a:gd name="T72" fmla="*/ 235 w 396"/>
                <a:gd name="T73" fmla="*/ 383 h 397"/>
                <a:gd name="T74" fmla="*/ 287 w 396"/>
                <a:gd name="T75" fmla="*/ 364 h 397"/>
                <a:gd name="T76" fmla="*/ 331 w 396"/>
                <a:gd name="T77" fmla="*/ 331 h 397"/>
                <a:gd name="T78" fmla="*/ 355 w 396"/>
                <a:gd name="T79" fmla="*/ 302 h 397"/>
                <a:gd name="T80" fmla="*/ 378 w 396"/>
                <a:gd name="T81" fmla="*/ 253 h 397"/>
                <a:gd name="T82" fmla="*/ 386 w 396"/>
                <a:gd name="T83" fmla="*/ 199 h 397"/>
                <a:gd name="T84" fmla="*/ 378 w 396"/>
                <a:gd name="T85" fmla="*/ 146 h 397"/>
                <a:gd name="T86" fmla="*/ 355 w 396"/>
                <a:gd name="T87" fmla="*/ 96 h 397"/>
                <a:gd name="T88" fmla="*/ 331 w 396"/>
                <a:gd name="T89" fmla="*/ 66 h 397"/>
                <a:gd name="T90" fmla="*/ 287 w 396"/>
                <a:gd name="T91" fmla="*/ 34 h 397"/>
                <a:gd name="T92" fmla="*/ 235 w 396"/>
                <a:gd name="T93" fmla="*/ 15 h 397"/>
                <a:gd name="T94" fmla="*/ 198 w 396"/>
                <a:gd name="T95" fmla="*/ 1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96" h="397">
                  <a:moveTo>
                    <a:pt x="198" y="397"/>
                  </a:moveTo>
                  <a:lnTo>
                    <a:pt x="198" y="397"/>
                  </a:lnTo>
                  <a:lnTo>
                    <a:pt x="179" y="396"/>
                  </a:lnTo>
                  <a:lnTo>
                    <a:pt x="159" y="393"/>
                  </a:lnTo>
                  <a:lnTo>
                    <a:pt x="141" y="389"/>
                  </a:lnTo>
                  <a:lnTo>
                    <a:pt x="122" y="382"/>
                  </a:lnTo>
                  <a:lnTo>
                    <a:pt x="105" y="374"/>
                  </a:lnTo>
                  <a:lnTo>
                    <a:pt x="89" y="363"/>
                  </a:lnTo>
                  <a:lnTo>
                    <a:pt x="73" y="352"/>
                  </a:lnTo>
                  <a:lnTo>
                    <a:pt x="58" y="339"/>
                  </a:lnTo>
                  <a:lnTo>
                    <a:pt x="58" y="339"/>
                  </a:lnTo>
                  <a:lnTo>
                    <a:pt x="45" y="324"/>
                  </a:lnTo>
                  <a:lnTo>
                    <a:pt x="32" y="308"/>
                  </a:lnTo>
                  <a:lnTo>
                    <a:pt x="23" y="291"/>
                  </a:lnTo>
                  <a:lnTo>
                    <a:pt x="15" y="273"/>
                  </a:lnTo>
                  <a:lnTo>
                    <a:pt x="8" y="255"/>
                  </a:lnTo>
                  <a:lnTo>
                    <a:pt x="4" y="237"/>
                  </a:lnTo>
                  <a:lnTo>
                    <a:pt x="1" y="218"/>
                  </a:lnTo>
                  <a:lnTo>
                    <a:pt x="0" y="199"/>
                  </a:lnTo>
                  <a:lnTo>
                    <a:pt x="1" y="180"/>
                  </a:lnTo>
                  <a:lnTo>
                    <a:pt x="4" y="160"/>
                  </a:lnTo>
                  <a:lnTo>
                    <a:pt x="8" y="142"/>
                  </a:lnTo>
                  <a:lnTo>
                    <a:pt x="15" y="124"/>
                  </a:lnTo>
                  <a:lnTo>
                    <a:pt x="23" y="106"/>
                  </a:lnTo>
                  <a:lnTo>
                    <a:pt x="32" y="89"/>
                  </a:lnTo>
                  <a:lnTo>
                    <a:pt x="45" y="74"/>
                  </a:lnTo>
                  <a:lnTo>
                    <a:pt x="58" y="59"/>
                  </a:lnTo>
                  <a:lnTo>
                    <a:pt x="58" y="59"/>
                  </a:lnTo>
                  <a:lnTo>
                    <a:pt x="73" y="45"/>
                  </a:lnTo>
                  <a:lnTo>
                    <a:pt x="89" y="34"/>
                  </a:lnTo>
                  <a:lnTo>
                    <a:pt x="105" y="23"/>
                  </a:lnTo>
                  <a:lnTo>
                    <a:pt x="122" y="15"/>
                  </a:lnTo>
                  <a:lnTo>
                    <a:pt x="141" y="10"/>
                  </a:lnTo>
                  <a:lnTo>
                    <a:pt x="159" y="4"/>
                  </a:lnTo>
                  <a:lnTo>
                    <a:pt x="179" y="1"/>
                  </a:lnTo>
                  <a:lnTo>
                    <a:pt x="198" y="0"/>
                  </a:lnTo>
                  <a:lnTo>
                    <a:pt x="198" y="0"/>
                  </a:lnTo>
                  <a:lnTo>
                    <a:pt x="218" y="1"/>
                  </a:lnTo>
                  <a:lnTo>
                    <a:pt x="237" y="4"/>
                  </a:lnTo>
                  <a:lnTo>
                    <a:pt x="256" y="10"/>
                  </a:lnTo>
                  <a:lnTo>
                    <a:pt x="274" y="15"/>
                  </a:lnTo>
                  <a:lnTo>
                    <a:pt x="292" y="23"/>
                  </a:lnTo>
                  <a:lnTo>
                    <a:pt x="309" y="34"/>
                  </a:lnTo>
                  <a:lnTo>
                    <a:pt x="324" y="45"/>
                  </a:lnTo>
                  <a:lnTo>
                    <a:pt x="339" y="59"/>
                  </a:lnTo>
                  <a:lnTo>
                    <a:pt x="339" y="59"/>
                  </a:lnTo>
                  <a:lnTo>
                    <a:pt x="353" y="74"/>
                  </a:lnTo>
                  <a:lnTo>
                    <a:pt x="364" y="89"/>
                  </a:lnTo>
                  <a:lnTo>
                    <a:pt x="373" y="106"/>
                  </a:lnTo>
                  <a:lnTo>
                    <a:pt x="383" y="124"/>
                  </a:lnTo>
                  <a:lnTo>
                    <a:pt x="388" y="142"/>
                  </a:lnTo>
                  <a:lnTo>
                    <a:pt x="393" y="160"/>
                  </a:lnTo>
                  <a:lnTo>
                    <a:pt x="395" y="180"/>
                  </a:lnTo>
                  <a:lnTo>
                    <a:pt x="396" y="199"/>
                  </a:lnTo>
                  <a:lnTo>
                    <a:pt x="395" y="218"/>
                  </a:lnTo>
                  <a:lnTo>
                    <a:pt x="393" y="237"/>
                  </a:lnTo>
                  <a:lnTo>
                    <a:pt x="388" y="255"/>
                  </a:lnTo>
                  <a:lnTo>
                    <a:pt x="383" y="273"/>
                  </a:lnTo>
                  <a:lnTo>
                    <a:pt x="373" y="291"/>
                  </a:lnTo>
                  <a:lnTo>
                    <a:pt x="364" y="308"/>
                  </a:lnTo>
                  <a:lnTo>
                    <a:pt x="353" y="324"/>
                  </a:lnTo>
                  <a:lnTo>
                    <a:pt x="339" y="339"/>
                  </a:lnTo>
                  <a:lnTo>
                    <a:pt x="339" y="339"/>
                  </a:lnTo>
                  <a:lnTo>
                    <a:pt x="324" y="352"/>
                  </a:lnTo>
                  <a:lnTo>
                    <a:pt x="309" y="363"/>
                  </a:lnTo>
                  <a:lnTo>
                    <a:pt x="292" y="374"/>
                  </a:lnTo>
                  <a:lnTo>
                    <a:pt x="274" y="382"/>
                  </a:lnTo>
                  <a:lnTo>
                    <a:pt x="256" y="389"/>
                  </a:lnTo>
                  <a:lnTo>
                    <a:pt x="237" y="393"/>
                  </a:lnTo>
                  <a:lnTo>
                    <a:pt x="218" y="396"/>
                  </a:lnTo>
                  <a:lnTo>
                    <a:pt x="198" y="397"/>
                  </a:lnTo>
                  <a:lnTo>
                    <a:pt x="198" y="397"/>
                  </a:lnTo>
                  <a:close/>
                  <a:moveTo>
                    <a:pt x="198" y="11"/>
                  </a:moveTo>
                  <a:lnTo>
                    <a:pt x="198" y="11"/>
                  </a:lnTo>
                  <a:lnTo>
                    <a:pt x="180" y="12"/>
                  </a:lnTo>
                  <a:lnTo>
                    <a:pt x="161" y="15"/>
                  </a:lnTo>
                  <a:lnTo>
                    <a:pt x="144" y="19"/>
                  </a:lnTo>
                  <a:lnTo>
                    <a:pt x="127" y="26"/>
                  </a:lnTo>
                  <a:lnTo>
                    <a:pt x="111" y="34"/>
                  </a:lnTo>
                  <a:lnTo>
                    <a:pt x="95" y="43"/>
                  </a:lnTo>
                  <a:lnTo>
                    <a:pt x="80" y="53"/>
                  </a:lnTo>
                  <a:lnTo>
                    <a:pt x="66" y="66"/>
                  </a:lnTo>
                  <a:lnTo>
                    <a:pt x="66" y="66"/>
                  </a:lnTo>
                  <a:lnTo>
                    <a:pt x="53" y="80"/>
                  </a:lnTo>
                  <a:lnTo>
                    <a:pt x="42" y="96"/>
                  </a:lnTo>
                  <a:lnTo>
                    <a:pt x="32" y="111"/>
                  </a:lnTo>
                  <a:lnTo>
                    <a:pt x="24" y="128"/>
                  </a:lnTo>
                  <a:lnTo>
                    <a:pt x="19" y="146"/>
                  </a:lnTo>
                  <a:lnTo>
                    <a:pt x="14" y="163"/>
                  </a:lnTo>
                  <a:lnTo>
                    <a:pt x="12" y="181"/>
                  </a:lnTo>
                  <a:lnTo>
                    <a:pt x="12" y="199"/>
                  </a:lnTo>
                  <a:lnTo>
                    <a:pt x="12" y="217"/>
                  </a:lnTo>
                  <a:lnTo>
                    <a:pt x="14" y="234"/>
                  </a:lnTo>
                  <a:lnTo>
                    <a:pt x="19" y="253"/>
                  </a:lnTo>
                  <a:lnTo>
                    <a:pt x="24" y="269"/>
                  </a:lnTo>
                  <a:lnTo>
                    <a:pt x="32" y="286"/>
                  </a:lnTo>
                  <a:lnTo>
                    <a:pt x="42" y="302"/>
                  </a:lnTo>
                  <a:lnTo>
                    <a:pt x="53" y="317"/>
                  </a:lnTo>
                  <a:lnTo>
                    <a:pt x="66" y="331"/>
                  </a:lnTo>
                  <a:lnTo>
                    <a:pt x="66" y="331"/>
                  </a:lnTo>
                  <a:lnTo>
                    <a:pt x="80" y="344"/>
                  </a:lnTo>
                  <a:lnTo>
                    <a:pt x="95" y="355"/>
                  </a:lnTo>
                  <a:lnTo>
                    <a:pt x="111" y="364"/>
                  </a:lnTo>
                  <a:lnTo>
                    <a:pt x="127" y="372"/>
                  </a:lnTo>
                  <a:lnTo>
                    <a:pt x="144" y="378"/>
                  </a:lnTo>
                  <a:lnTo>
                    <a:pt x="161" y="383"/>
                  </a:lnTo>
                  <a:lnTo>
                    <a:pt x="180" y="385"/>
                  </a:lnTo>
                  <a:lnTo>
                    <a:pt x="198" y="386"/>
                  </a:lnTo>
                  <a:lnTo>
                    <a:pt x="198" y="386"/>
                  </a:lnTo>
                  <a:lnTo>
                    <a:pt x="217" y="385"/>
                  </a:lnTo>
                  <a:lnTo>
                    <a:pt x="235" y="383"/>
                  </a:lnTo>
                  <a:lnTo>
                    <a:pt x="254" y="378"/>
                  </a:lnTo>
                  <a:lnTo>
                    <a:pt x="270" y="372"/>
                  </a:lnTo>
                  <a:lnTo>
                    <a:pt x="287" y="364"/>
                  </a:lnTo>
                  <a:lnTo>
                    <a:pt x="302" y="355"/>
                  </a:lnTo>
                  <a:lnTo>
                    <a:pt x="317" y="344"/>
                  </a:lnTo>
                  <a:lnTo>
                    <a:pt x="331" y="331"/>
                  </a:lnTo>
                  <a:lnTo>
                    <a:pt x="331" y="331"/>
                  </a:lnTo>
                  <a:lnTo>
                    <a:pt x="343" y="317"/>
                  </a:lnTo>
                  <a:lnTo>
                    <a:pt x="355" y="302"/>
                  </a:lnTo>
                  <a:lnTo>
                    <a:pt x="364" y="286"/>
                  </a:lnTo>
                  <a:lnTo>
                    <a:pt x="372" y="269"/>
                  </a:lnTo>
                  <a:lnTo>
                    <a:pt x="378" y="253"/>
                  </a:lnTo>
                  <a:lnTo>
                    <a:pt x="383" y="234"/>
                  </a:lnTo>
                  <a:lnTo>
                    <a:pt x="385" y="217"/>
                  </a:lnTo>
                  <a:lnTo>
                    <a:pt x="386" y="199"/>
                  </a:lnTo>
                  <a:lnTo>
                    <a:pt x="385" y="181"/>
                  </a:lnTo>
                  <a:lnTo>
                    <a:pt x="383" y="163"/>
                  </a:lnTo>
                  <a:lnTo>
                    <a:pt x="378" y="146"/>
                  </a:lnTo>
                  <a:lnTo>
                    <a:pt x="372" y="128"/>
                  </a:lnTo>
                  <a:lnTo>
                    <a:pt x="364" y="111"/>
                  </a:lnTo>
                  <a:lnTo>
                    <a:pt x="355" y="96"/>
                  </a:lnTo>
                  <a:lnTo>
                    <a:pt x="343" y="80"/>
                  </a:lnTo>
                  <a:lnTo>
                    <a:pt x="331" y="66"/>
                  </a:lnTo>
                  <a:lnTo>
                    <a:pt x="331" y="66"/>
                  </a:lnTo>
                  <a:lnTo>
                    <a:pt x="317" y="53"/>
                  </a:lnTo>
                  <a:lnTo>
                    <a:pt x="302" y="43"/>
                  </a:lnTo>
                  <a:lnTo>
                    <a:pt x="287" y="34"/>
                  </a:lnTo>
                  <a:lnTo>
                    <a:pt x="270" y="26"/>
                  </a:lnTo>
                  <a:lnTo>
                    <a:pt x="254" y="19"/>
                  </a:lnTo>
                  <a:lnTo>
                    <a:pt x="235" y="15"/>
                  </a:lnTo>
                  <a:lnTo>
                    <a:pt x="217" y="12"/>
                  </a:lnTo>
                  <a:lnTo>
                    <a:pt x="198" y="11"/>
                  </a:lnTo>
                  <a:lnTo>
                    <a:pt x="19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0"/>
            <p:cNvSpPr>
              <a:spLocks noEditPoints="1"/>
            </p:cNvSpPr>
            <p:nvPr userDrawn="1"/>
          </p:nvSpPr>
          <p:spPr bwMode="auto">
            <a:xfrm>
              <a:off x="2688" y="1981"/>
              <a:ext cx="167" cy="167"/>
            </a:xfrm>
            <a:custGeom>
              <a:avLst/>
              <a:gdLst>
                <a:gd name="T0" fmla="*/ 151 w 334"/>
                <a:gd name="T1" fmla="*/ 335 h 335"/>
                <a:gd name="T2" fmla="*/ 104 w 334"/>
                <a:gd name="T3" fmla="*/ 322 h 335"/>
                <a:gd name="T4" fmla="*/ 61 w 334"/>
                <a:gd name="T5" fmla="*/ 298 h 335"/>
                <a:gd name="T6" fmla="*/ 38 w 334"/>
                <a:gd name="T7" fmla="*/ 274 h 335"/>
                <a:gd name="T8" fmla="*/ 13 w 334"/>
                <a:gd name="T9" fmla="*/ 232 h 335"/>
                <a:gd name="T10" fmla="*/ 1 w 334"/>
                <a:gd name="T11" fmla="*/ 185 h 335"/>
                <a:gd name="T12" fmla="*/ 1 w 334"/>
                <a:gd name="T13" fmla="*/ 151 h 335"/>
                <a:gd name="T14" fmla="*/ 13 w 334"/>
                <a:gd name="T15" fmla="*/ 104 h 335"/>
                <a:gd name="T16" fmla="*/ 38 w 334"/>
                <a:gd name="T17" fmla="*/ 61 h 335"/>
                <a:gd name="T18" fmla="*/ 61 w 334"/>
                <a:gd name="T19" fmla="*/ 38 h 335"/>
                <a:gd name="T20" fmla="*/ 104 w 334"/>
                <a:gd name="T21" fmla="*/ 13 h 335"/>
                <a:gd name="T22" fmla="*/ 151 w 334"/>
                <a:gd name="T23" fmla="*/ 2 h 335"/>
                <a:gd name="T24" fmla="*/ 185 w 334"/>
                <a:gd name="T25" fmla="*/ 2 h 335"/>
                <a:gd name="T26" fmla="*/ 232 w 334"/>
                <a:gd name="T27" fmla="*/ 13 h 335"/>
                <a:gd name="T28" fmla="*/ 273 w 334"/>
                <a:gd name="T29" fmla="*/ 38 h 335"/>
                <a:gd name="T30" fmla="*/ 297 w 334"/>
                <a:gd name="T31" fmla="*/ 61 h 335"/>
                <a:gd name="T32" fmla="*/ 322 w 334"/>
                <a:gd name="T33" fmla="*/ 104 h 335"/>
                <a:gd name="T34" fmla="*/ 334 w 334"/>
                <a:gd name="T35" fmla="*/ 151 h 335"/>
                <a:gd name="T36" fmla="*/ 334 w 334"/>
                <a:gd name="T37" fmla="*/ 185 h 335"/>
                <a:gd name="T38" fmla="*/ 322 w 334"/>
                <a:gd name="T39" fmla="*/ 232 h 335"/>
                <a:gd name="T40" fmla="*/ 297 w 334"/>
                <a:gd name="T41" fmla="*/ 274 h 335"/>
                <a:gd name="T42" fmla="*/ 273 w 334"/>
                <a:gd name="T43" fmla="*/ 298 h 335"/>
                <a:gd name="T44" fmla="*/ 232 w 334"/>
                <a:gd name="T45" fmla="*/ 322 h 335"/>
                <a:gd name="T46" fmla="*/ 185 w 334"/>
                <a:gd name="T47" fmla="*/ 335 h 335"/>
                <a:gd name="T48" fmla="*/ 167 w 334"/>
                <a:gd name="T49" fmla="*/ 11 h 335"/>
                <a:gd name="T50" fmla="*/ 136 w 334"/>
                <a:gd name="T51" fmla="*/ 14 h 335"/>
                <a:gd name="T52" fmla="*/ 94 w 334"/>
                <a:gd name="T53" fmla="*/ 29 h 335"/>
                <a:gd name="T54" fmla="*/ 57 w 334"/>
                <a:gd name="T55" fmla="*/ 57 h 335"/>
                <a:gd name="T56" fmla="*/ 37 w 334"/>
                <a:gd name="T57" fmla="*/ 81 h 335"/>
                <a:gd name="T58" fmla="*/ 18 w 334"/>
                <a:gd name="T59" fmla="*/ 123 h 335"/>
                <a:gd name="T60" fmla="*/ 11 w 334"/>
                <a:gd name="T61" fmla="*/ 168 h 335"/>
                <a:gd name="T62" fmla="*/ 14 w 334"/>
                <a:gd name="T63" fmla="*/ 199 h 335"/>
                <a:gd name="T64" fmla="*/ 29 w 334"/>
                <a:gd name="T65" fmla="*/ 241 h 335"/>
                <a:gd name="T66" fmla="*/ 57 w 334"/>
                <a:gd name="T67" fmla="*/ 278 h 335"/>
                <a:gd name="T68" fmla="*/ 81 w 334"/>
                <a:gd name="T69" fmla="*/ 298 h 335"/>
                <a:gd name="T70" fmla="*/ 122 w 334"/>
                <a:gd name="T71" fmla="*/ 317 h 335"/>
                <a:gd name="T72" fmla="*/ 167 w 334"/>
                <a:gd name="T73" fmla="*/ 324 h 335"/>
                <a:gd name="T74" fmla="*/ 198 w 334"/>
                <a:gd name="T75" fmla="*/ 321 h 335"/>
                <a:gd name="T76" fmla="*/ 241 w 334"/>
                <a:gd name="T77" fmla="*/ 306 h 335"/>
                <a:gd name="T78" fmla="*/ 278 w 334"/>
                <a:gd name="T79" fmla="*/ 278 h 335"/>
                <a:gd name="T80" fmla="*/ 297 w 334"/>
                <a:gd name="T81" fmla="*/ 255 h 335"/>
                <a:gd name="T82" fmla="*/ 317 w 334"/>
                <a:gd name="T83" fmla="*/ 214 h 335"/>
                <a:gd name="T84" fmla="*/ 324 w 334"/>
                <a:gd name="T85" fmla="*/ 168 h 335"/>
                <a:gd name="T86" fmla="*/ 320 w 334"/>
                <a:gd name="T87" fmla="*/ 136 h 335"/>
                <a:gd name="T88" fmla="*/ 306 w 334"/>
                <a:gd name="T89" fmla="*/ 94 h 335"/>
                <a:gd name="T90" fmla="*/ 278 w 334"/>
                <a:gd name="T91" fmla="*/ 57 h 335"/>
                <a:gd name="T92" fmla="*/ 254 w 334"/>
                <a:gd name="T93" fmla="*/ 37 h 335"/>
                <a:gd name="T94" fmla="*/ 213 w 334"/>
                <a:gd name="T95" fmla="*/ 18 h 335"/>
                <a:gd name="T96" fmla="*/ 167 w 334"/>
                <a:gd name="T97" fmla="*/ 1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35">
                  <a:moveTo>
                    <a:pt x="167" y="335"/>
                  </a:moveTo>
                  <a:lnTo>
                    <a:pt x="167" y="335"/>
                  </a:lnTo>
                  <a:lnTo>
                    <a:pt x="151" y="335"/>
                  </a:lnTo>
                  <a:lnTo>
                    <a:pt x="135" y="332"/>
                  </a:lnTo>
                  <a:lnTo>
                    <a:pt x="119" y="328"/>
                  </a:lnTo>
                  <a:lnTo>
                    <a:pt x="104" y="322"/>
                  </a:lnTo>
                  <a:lnTo>
                    <a:pt x="89" y="315"/>
                  </a:lnTo>
                  <a:lnTo>
                    <a:pt x="75" y="307"/>
                  </a:lnTo>
                  <a:lnTo>
                    <a:pt x="61" y="298"/>
                  </a:lnTo>
                  <a:lnTo>
                    <a:pt x="49" y="286"/>
                  </a:lnTo>
                  <a:lnTo>
                    <a:pt x="49" y="286"/>
                  </a:lnTo>
                  <a:lnTo>
                    <a:pt x="38" y="274"/>
                  </a:lnTo>
                  <a:lnTo>
                    <a:pt x="28" y="261"/>
                  </a:lnTo>
                  <a:lnTo>
                    <a:pt x="20" y="247"/>
                  </a:lnTo>
                  <a:lnTo>
                    <a:pt x="13" y="232"/>
                  </a:lnTo>
                  <a:lnTo>
                    <a:pt x="7" y="216"/>
                  </a:lnTo>
                  <a:lnTo>
                    <a:pt x="4" y="201"/>
                  </a:lnTo>
                  <a:lnTo>
                    <a:pt x="1" y="185"/>
                  </a:lnTo>
                  <a:lnTo>
                    <a:pt x="0" y="168"/>
                  </a:lnTo>
                  <a:lnTo>
                    <a:pt x="0" y="168"/>
                  </a:lnTo>
                  <a:lnTo>
                    <a:pt x="1" y="151"/>
                  </a:lnTo>
                  <a:lnTo>
                    <a:pt x="4" y="135"/>
                  </a:lnTo>
                  <a:lnTo>
                    <a:pt x="7" y="119"/>
                  </a:lnTo>
                  <a:lnTo>
                    <a:pt x="13" y="104"/>
                  </a:lnTo>
                  <a:lnTo>
                    <a:pt x="20" y="89"/>
                  </a:lnTo>
                  <a:lnTo>
                    <a:pt x="28" y="75"/>
                  </a:lnTo>
                  <a:lnTo>
                    <a:pt x="38" y="61"/>
                  </a:lnTo>
                  <a:lnTo>
                    <a:pt x="49" y="49"/>
                  </a:lnTo>
                  <a:lnTo>
                    <a:pt x="49" y="49"/>
                  </a:lnTo>
                  <a:lnTo>
                    <a:pt x="61" y="38"/>
                  </a:lnTo>
                  <a:lnTo>
                    <a:pt x="75" y="28"/>
                  </a:lnTo>
                  <a:lnTo>
                    <a:pt x="89" y="20"/>
                  </a:lnTo>
                  <a:lnTo>
                    <a:pt x="104" y="13"/>
                  </a:lnTo>
                  <a:lnTo>
                    <a:pt x="119" y="7"/>
                  </a:lnTo>
                  <a:lnTo>
                    <a:pt x="135" y="4"/>
                  </a:lnTo>
                  <a:lnTo>
                    <a:pt x="151" y="2"/>
                  </a:lnTo>
                  <a:lnTo>
                    <a:pt x="167" y="0"/>
                  </a:lnTo>
                  <a:lnTo>
                    <a:pt x="167" y="0"/>
                  </a:lnTo>
                  <a:lnTo>
                    <a:pt x="185" y="2"/>
                  </a:lnTo>
                  <a:lnTo>
                    <a:pt x="201" y="4"/>
                  </a:lnTo>
                  <a:lnTo>
                    <a:pt x="216" y="7"/>
                  </a:lnTo>
                  <a:lnTo>
                    <a:pt x="232" y="13"/>
                  </a:lnTo>
                  <a:lnTo>
                    <a:pt x="247" y="20"/>
                  </a:lnTo>
                  <a:lnTo>
                    <a:pt x="261" y="28"/>
                  </a:lnTo>
                  <a:lnTo>
                    <a:pt x="273" y="38"/>
                  </a:lnTo>
                  <a:lnTo>
                    <a:pt x="286" y="49"/>
                  </a:lnTo>
                  <a:lnTo>
                    <a:pt x="286" y="49"/>
                  </a:lnTo>
                  <a:lnTo>
                    <a:pt x="297" y="61"/>
                  </a:lnTo>
                  <a:lnTo>
                    <a:pt x="307" y="75"/>
                  </a:lnTo>
                  <a:lnTo>
                    <a:pt x="315" y="89"/>
                  </a:lnTo>
                  <a:lnTo>
                    <a:pt x="322" y="104"/>
                  </a:lnTo>
                  <a:lnTo>
                    <a:pt x="327" y="119"/>
                  </a:lnTo>
                  <a:lnTo>
                    <a:pt x="332" y="135"/>
                  </a:lnTo>
                  <a:lnTo>
                    <a:pt x="334" y="151"/>
                  </a:lnTo>
                  <a:lnTo>
                    <a:pt x="334" y="168"/>
                  </a:lnTo>
                  <a:lnTo>
                    <a:pt x="334" y="168"/>
                  </a:lnTo>
                  <a:lnTo>
                    <a:pt x="334" y="185"/>
                  </a:lnTo>
                  <a:lnTo>
                    <a:pt x="332" y="201"/>
                  </a:lnTo>
                  <a:lnTo>
                    <a:pt x="327" y="216"/>
                  </a:lnTo>
                  <a:lnTo>
                    <a:pt x="322" y="232"/>
                  </a:lnTo>
                  <a:lnTo>
                    <a:pt x="315" y="247"/>
                  </a:lnTo>
                  <a:lnTo>
                    <a:pt x="307" y="261"/>
                  </a:lnTo>
                  <a:lnTo>
                    <a:pt x="297" y="274"/>
                  </a:lnTo>
                  <a:lnTo>
                    <a:pt x="286" y="286"/>
                  </a:lnTo>
                  <a:lnTo>
                    <a:pt x="286" y="286"/>
                  </a:lnTo>
                  <a:lnTo>
                    <a:pt x="273" y="298"/>
                  </a:lnTo>
                  <a:lnTo>
                    <a:pt x="261" y="307"/>
                  </a:lnTo>
                  <a:lnTo>
                    <a:pt x="247" y="315"/>
                  </a:lnTo>
                  <a:lnTo>
                    <a:pt x="232" y="322"/>
                  </a:lnTo>
                  <a:lnTo>
                    <a:pt x="216" y="328"/>
                  </a:lnTo>
                  <a:lnTo>
                    <a:pt x="201" y="332"/>
                  </a:lnTo>
                  <a:lnTo>
                    <a:pt x="185" y="335"/>
                  </a:lnTo>
                  <a:lnTo>
                    <a:pt x="167" y="335"/>
                  </a:lnTo>
                  <a:lnTo>
                    <a:pt x="167" y="335"/>
                  </a:lnTo>
                  <a:close/>
                  <a:moveTo>
                    <a:pt x="167" y="11"/>
                  </a:moveTo>
                  <a:lnTo>
                    <a:pt x="167" y="11"/>
                  </a:lnTo>
                  <a:lnTo>
                    <a:pt x="152" y="12"/>
                  </a:lnTo>
                  <a:lnTo>
                    <a:pt x="136" y="14"/>
                  </a:lnTo>
                  <a:lnTo>
                    <a:pt x="122" y="18"/>
                  </a:lnTo>
                  <a:lnTo>
                    <a:pt x="107" y="23"/>
                  </a:lnTo>
                  <a:lnTo>
                    <a:pt x="94" y="29"/>
                  </a:lnTo>
                  <a:lnTo>
                    <a:pt x="81" y="37"/>
                  </a:lnTo>
                  <a:lnTo>
                    <a:pt x="68" y="47"/>
                  </a:lnTo>
                  <a:lnTo>
                    <a:pt x="57" y="57"/>
                  </a:lnTo>
                  <a:lnTo>
                    <a:pt x="57" y="57"/>
                  </a:lnTo>
                  <a:lnTo>
                    <a:pt x="46" y="68"/>
                  </a:lnTo>
                  <a:lnTo>
                    <a:pt x="37" y="81"/>
                  </a:lnTo>
                  <a:lnTo>
                    <a:pt x="29" y="94"/>
                  </a:lnTo>
                  <a:lnTo>
                    <a:pt x="23" y="108"/>
                  </a:lnTo>
                  <a:lnTo>
                    <a:pt x="18" y="123"/>
                  </a:lnTo>
                  <a:lnTo>
                    <a:pt x="14" y="136"/>
                  </a:lnTo>
                  <a:lnTo>
                    <a:pt x="12" y="153"/>
                  </a:lnTo>
                  <a:lnTo>
                    <a:pt x="11" y="168"/>
                  </a:lnTo>
                  <a:lnTo>
                    <a:pt x="11" y="168"/>
                  </a:lnTo>
                  <a:lnTo>
                    <a:pt x="12" y="184"/>
                  </a:lnTo>
                  <a:lnTo>
                    <a:pt x="14" y="199"/>
                  </a:lnTo>
                  <a:lnTo>
                    <a:pt x="18" y="214"/>
                  </a:lnTo>
                  <a:lnTo>
                    <a:pt x="23" y="227"/>
                  </a:lnTo>
                  <a:lnTo>
                    <a:pt x="29" y="241"/>
                  </a:lnTo>
                  <a:lnTo>
                    <a:pt x="37" y="255"/>
                  </a:lnTo>
                  <a:lnTo>
                    <a:pt x="46" y="267"/>
                  </a:lnTo>
                  <a:lnTo>
                    <a:pt x="57" y="278"/>
                  </a:lnTo>
                  <a:lnTo>
                    <a:pt x="57" y="278"/>
                  </a:lnTo>
                  <a:lnTo>
                    <a:pt x="68" y="288"/>
                  </a:lnTo>
                  <a:lnTo>
                    <a:pt x="81" y="298"/>
                  </a:lnTo>
                  <a:lnTo>
                    <a:pt x="94" y="306"/>
                  </a:lnTo>
                  <a:lnTo>
                    <a:pt x="107" y="313"/>
                  </a:lnTo>
                  <a:lnTo>
                    <a:pt x="122" y="317"/>
                  </a:lnTo>
                  <a:lnTo>
                    <a:pt x="136" y="321"/>
                  </a:lnTo>
                  <a:lnTo>
                    <a:pt x="152" y="323"/>
                  </a:lnTo>
                  <a:lnTo>
                    <a:pt x="167" y="324"/>
                  </a:lnTo>
                  <a:lnTo>
                    <a:pt x="167" y="324"/>
                  </a:lnTo>
                  <a:lnTo>
                    <a:pt x="183" y="323"/>
                  </a:lnTo>
                  <a:lnTo>
                    <a:pt x="198" y="321"/>
                  </a:lnTo>
                  <a:lnTo>
                    <a:pt x="213" y="317"/>
                  </a:lnTo>
                  <a:lnTo>
                    <a:pt x="227" y="313"/>
                  </a:lnTo>
                  <a:lnTo>
                    <a:pt x="241" y="306"/>
                  </a:lnTo>
                  <a:lnTo>
                    <a:pt x="254" y="298"/>
                  </a:lnTo>
                  <a:lnTo>
                    <a:pt x="266" y="288"/>
                  </a:lnTo>
                  <a:lnTo>
                    <a:pt x="278" y="278"/>
                  </a:lnTo>
                  <a:lnTo>
                    <a:pt x="278" y="278"/>
                  </a:lnTo>
                  <a:lnTo>
                    <a:pt x="288" y="267"/>
                  </a:lnTo>
                  <a:lnTo>
                    <a:pt x="297" y="255"/>
                  </a:lnTo>
                  <a:lnTo>
                    <a:pt x="306" y="241"/>
                  </a:lnTo>
                  <a:lnTo>
                    <a:pt x="312" y="227"/>
                  </a:lnTo>
                  <a:lnTo>
                    <a:pt x="317" y="214"/>
                  </a:lnTo>
                  <a:lnTo>
                    <a:pt x="320" y="199"/>
                  </a:lnTo>
                  <a:lnTo>
                    <a:pt x="323" y="184"/>
                  </a:lnTo>
                  <a:lnTo>
                    <a:pt x="324" y="168"/>
                  </a:lnTo>
                  <a:lnTo>
                    <a:pt x="324" y="168"/>
                  </a:lnTo>
                  <a:lnTo>
                    <a:pt x="323" y="153"/>
                  </a:lnTo>
                  <a:lnTo>
                    <a:pt x="320" y="136"/>
                  </a:lnTo>
                  <a:lnTo>
                    <a:pt x="317" y="123"/>
                  </a:lnTo>
                  <a:lnTo>
                    <a:pt x="312" y="108"/>
                  </a:lnTo>
                  <a:lnTo>
                    <a:pt x="306" y="94"/>
                  </a:lnTo>
                  <a:lnTo>
                    <a:pt x="297" y="81"/>
                  </a:lnTo>
                  <a:lnTo>
                    <a:pt x="288" y="68"/>
                  </a:lnTo>
                  <a:lnTo>
                    <a:pt x="278" y="57"/>
                  </a:lnTo>
                  <a:lnTo>
                    <a:pt x="278" y="57"/>
                  </a:lnTo>
                  <a:lnTo>
                    <a:pt x="266" y="47"/>
                  </a:lnTo>
                  <a:lnTo>
                    <a:pt x="254" y="37"/>
                  </a:lnTo>
                  <a:lnTo>
                    <a:pt x="241" y="29"/>
                  </a:lnTo>
                  <a:lnTo>
                    <a:pt x="227" y="23"/>
                  </a:lnTo>
                  <a:lnTo>
                    <a:pt x="213" y="18"/>
                  </a:lnTo>
                  <a:lnTo>
                    <a:pt x="198" y="14"/>
                  </a:lnTo>
                  <a:lnTo>
                    <a:pt x="183" y="12"/>
                  </a:lnTo>
                  <a:lnTo>
                    <a:pt x="167" y="11"/>
                  </a:lnTo>
                  <a:lnTo>
                    <a:pt x="16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1"/>
            <p:cNvSpPr>
              <a:spLocks/>
            </p:cNvSpPr>
            <p:nvPr userDrawn="1"/>
          </p:nvSpPr>
          <p:spPr bwMode="auto">
            <a:xfrm>
              <a:off x="2684" y="2133"/>
              <a:ext cx="19" cy="19"/>
            </a:xfrm>
            <a:custGeom>
              <a:avLst/>
              <a:gdLst>
                <a:gd name="T0" fmla="*/ 8 w 39"/>
                <a:gd name="T1" fmla="*/ 40 h 40"/>
                <a:gd name="T2" fmla="*/ 0 w 39"/>
                <a:gd name="T3" fmla="*/ 33 h 40"/>
                <a:gd name="T4" fmla="*/ 32 w 39"/>
                <a:gd name="T5" fmla="*/ 0 h 40"/>
                <a:gd name="T6" fmla="*/ 39 w 39"/>
                <a:gd name="T7" fmla="*/ 9 h 40"/>
                <a:gd name="T8" fmla="*/ 8 w 39"/>
                <a:gd name="T9" fmla="*/ 40 h 40"/>
              </a:gdLst>
              <a:ahLst/>
              <a:cxnLst>
                <a:cxn ang="0">
                  <a:pos x="T0" y="T1"/>
                </a:cxn>
                <a:cxn ang="0">
                  <a:pos x="T2" y="T3"/>
                </a:cxn>
                <a:cxn ang="0">
                  <a:pos x="T4" y="T5"/>
                </a:cxn>
                <a:cxn ang="0">
                  <a:pos x="T6" y="T7"/>
                </a:cxn>
                <a:cxn ang="0">
                  <a:pos x="T8" y="T9"/>
                </a:cxn>
              </a:cxnLst>
              <a:rect l="0" t="0" r="r" b="b"/>
              <a:pathLst>
                <a:path w="39" h="40">
                  <a:moveTo>
                    <a:pt x="8" y="40"/>
                  </a:moveTo>
                  <a:lnTo>
                    <a:pt x="0" y="33"/>
                  </a:lnTo>
                  <a:lnTo>
                    <a:pt x="32" y="0"/>
                  </a:lnTo>
                  <a:lnTo>
                    <a:pt x="39" y="9"/>
                  </a:lnTo>
                  <a:lnTo>
                    <a:pt x="8"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2"/>
            <p:cNvSpPr>
              <a:spLocks noEditPoints="1"/>
            </p:cNvSpPr>
            <p:nvPr userDrawn="1"/>
          </p:nvSpPr>
          <p:spPr bwMode="auto">
            <a:xfrm>
              <a:off x="2553" y="2144"/>
              <a:ext cx="139" cy="139"/>
            </a:xfrm>
            <a:custGeom>
              <a:avLst/>
              <a:gdLst>
                <a:gd name="T0" fmla="*/ 27 w 278"/>
                <a:gd name="T1" fmla="*/ 279 h 279"/>
                <a:gd name="T2" fmla="*/ 27 w 278"/>
                <a:gd name="T3" fmla="*/ 279 h 279"/>
                <a:gd name="T4" fmla="*/ 20 w 278"/>
                <a:gd name="T5" fmla="*/ 278 h 279"/>
                <a:gd name="T6" fmla="*/ 15 w 278"/>
                <a:gd name="T7" fmla="*/ 275 h 279"/>
                <a:gd name="T8" fmla="*/ 4 w 278"/>
                <a:gd name="T9" fmla="*/ 264 h 279"/>
                <a:gd name="T10" fmla="*/ 4 w 278"/>
                <a:gd name="T11" fmla="*/ 264 h 279"/>
                <a:gd name="T12" fmla="*/ 1 w 278"/>
                <a:gd name="T13" fmla="*/ 258 h 279"/>
                <a:gd name="T14" fmla="*/ 0 w 278"/>
                <a:gd name="T15" fmla="*/ 253 h 279"/>
                <a:gd name="T16" fmla="*/ 0 w 278"/>
                <a:gd name="T17" fmla="*/ 253 h 279"/>
                <a:gd name="T18" fmla="*/ 1 w 278"/>
                <a:gd name="T19" fmla="*/ 246 h 279"/>
                <a:gd name="T20" fmla="*/ 4 w 278"/>
                <a:gd name="T21" fmla="*/ 240 h 279"/>
                <a:gd name="T22" fmla="*/ 239 w 278"/>
                <a:gd name="T23" fmla="*/ 5 h 279"/>
                <a:gd name="T24" fmla="*/ 239 w 278"/>
                <a:gd name="T25" fmla="*/ 5 h 279"/>
                <a:gd name="T26" fmla="*/ 245 w 278"/>
                <a:gd name="T27" fmla="*/ 2 h 279"/>
                <a:gd name="T28" fmla="*/ 252 w 278"/>
                <a:gd name="T29" fmla="*/ 0 h 279"/>
                <a:gd name="T30" fmla="*/ 252 w 278"/>
                <a:gd name="T31" fmla="*/ 0 h 279"/>
                <a:gd name="T32" fmla="*/ 258 w 278"/>
                <a:gd name="T33" fmla="*/ 2 h 279"/>
                <a:gd name="T34" fmla="*/ 263 w 278"/>
                <a:gd name="T35" fmla="*/ 5 h 279"/>
                <a:gd name="T36" fmla="*/ 274 w 278"/>
                <a:gd name="T37" fmla="*/ 15 h 279"/>
                <a:gd name="T38" fmla="*/ 274 w 278"/>
                <a:gd name="T39" fmla="*/ 15 h 279"/>
                <a:gd name="T40" fmla="*/ 276 w 278"/>
                <a:gd name="T41" fmla="*/ 18 h 279"/>
                <a:gd name="T42" fmla="*/ 277 w 278"/>
                <a:gd name="T43" fmla="*/ 21 h 279"/>
                <a:gd name="T44" fmla="*/ 278 w 278"/>
                <a:gd name="T45" fmla="*/ 28 h 279"/>
                <a:gd name="T46" fmla="*/ 277 w 278"/>
                <a:gd name="T47" fmla="*/ 34 h 279"/>
                <a:gd name="T48" fmla="*/ 276 w 278"/>
                <a:gd name="T49" fmla="*/ 37 h 279"/>
                <a:gd name="T50" fmla="*/ 274 w 278"/>
                <a:gd name="T51" fmla="*/ 40 h 279"/>
                <a:gd name="T52" fmla="*/ 39 w 278"/>
                <a:gd name="T53" fmla="*/ 275 h 279"/>
                <a:gd name="T54" fmla="*/ 39 w 278"/>
                <a:gd name="T55" fmla="*/ 275 h 279"/>
                <a:gd name="T56" fmla="*/ 33 w 278"/>
                <a:gd name="T57" fmla="*/ 278 h 279"/>
                <a:gd name="T58" fmla="*/ 27 w 278"/>
                <a:gd name="T59" fmla="*/ 279 h 279"/>
                <a:gd name="T60" fmla="*/ 27 w 278"/>
                <a:gd name="T61" fmla="*/ 279 h 279"/>
                <a:gd name="T62" fmla="*/ 252 w 278"/>
                <a:gd name="T63" fmla="*/ 11 h 279"/>
                <a:gd name="T64" fmla="*/ 252 w 278"/>
                <a:gd name="T65" fmla="*/ 11 h 279"/>
                <a:gd name="T66" fmla="*/ 250 w 278"/>
                <a:gd name="T67" fmla="*/ 12 h 279"/>
                <a:gd name="T68" fmla="*/ 247 w 278"/>
                <a:gd name="T69" fmla="*/ 13 h 279"/>
                <a:gd name="T70" fmla="*/ 12 w 278"/>
                <a:gd name="T71" fmla="*/ 248 h 279"/>
                <a:gd name="T72" fmla="*/ 12 w 278"/>
                <a:gd name="T73" fmla="*/ 248 h 279"/>
                <a:gd name="T74" fmla="*/ 11 w 278"/>
                <a:gd name="T75" fmla="*/ 250 h 279"/>
                <a:gd name="T76" fmla="*/ 10 w 278"/>
                <a:gd name="T77" fmla="*/ 253 h 279"/>
                <a:gd name="T78" fmla="*/ 10 w 278"/>
                <a:gd name="T79" fmla="*/ 253 h 279"/>
                <a:gd name="T80" fmla="*/ 11 w 278"/>
                <a:gd name="T81" fmla="*/ 255 h 279"/>
                <a:gd name="T82" fmla="*/ 12 w 278"/>
                <a:gd name="T83" fmla="*/ 257 h 279"/>
                <a:gd name="T84" fmla="*/ 23 w 278"/>
                <a:gd name="T85" fmla="*/ 267 h 279"/>
                <a:gd name="T86" fmla="*/ 23 w 278"/>
                <a:gd name="T87" fmla="*/ 267 h 279"/>
                <a:gd name="T88" fmla="*/ 25 w 278"/>
                <a:gd name="T89" fmla="*/ 269 h 279"/>
                <a:gd name="T90" fmla="*/ 27 w 278"/>
                <a:gd name="T91" fmla="*/ 269 h 279"/>
                <a:gd name="T92" fmla="*/ 30 w 278"/>
                <a:gd name="T93" fmla="*/ 269 h 279"/>
                <a:gd name="T94" fmla="*/ 31 w 278"/>
                <a:gd name="T95" fmla="*/ 267 h 279"/>
                <a:gd name="T96" fmla="*/ 267 w 278"/>
                <a:gd name="T97" fmla="*/ 31 h 279"/>
                <a:gd name="T98" fmla="*/ 267 w 278"/>
                <a:gd name="T99" fmla="*/ 31 h 279"/>
                <a:gd name="T100" fmla="*/ 268 w 278"/>
                <a:gd name="T101" fmla="*/ 30 h 279"/>
                <a:gd name="T102" fmla="*/ 268 w 278"/>
                <a:gd name="T103" fmla="*/ 28 h 279"/>
                <a:gd name="T104" fmla="*/ 268 w 278"/>
                <a:gd name="T105" fmla="*/ 25 h 279"/>
                <a:gd name="T106" fmla="*/ 267 w 278"/>
                <a:gd name="T107" fmla="*/ 23 h 279"/>
                <a:gd name="T108" fmla="*/ 257 w 278"/>
                <a:gd name="T109" fmla="*/ 13 h 279"/>
                <a:gd name="T110" fmla="*/ 257 w 278"/>
                <a:gd name="T111" fmla="*/ 13 h 279"/>
                <a:gd name="T112" fmla="*/ 254 w 278"/>
                <a:gd name="T113" fmla="*/ 12 h 279"/>
                <a:gd name="T114" fmla="*/ 252 w 278"/>
                <a:gd name="T115" fmla="*/ 11 h 279"/>
                <a:gd name="T116" fmla="*/ 252 w 278"/>
                <a:gd name="T117" fmla="*/ 1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8" h="279">
                  <a:moveTo>
                    <a:pt x="27" y="279"/>
                  </a:moveTo>
                  <a:lnTo>
                    <a:pt x="27" y="279"/>
                  </a:lnTo>
                  <a:lnTo>
                    <a:pt x="20" y="278"/>
                  </a:lnTo>
                  <a:lnTo>
                    <a:pt x="15" y="275"/>
                  </a:lnTo>
                  <a:lnTo>
                    <a:pt x="4" y="264"/>
                  </a:lnTo>
                  <a:lnTo>
                    <a:pt x="4" y="264"/>
                  </a:lnTo>
                  <a:lnTo>
                    <a:pt x="1" y="258"/>
                  </a:lnTo>
                  <a:lnTo>
                    <a:pt x="0" y="253"/>
                  </a:lnTo>
                  <a:lnTo>
                    <a:pt x="0" y="253"/>
                  </a:lnTo>
                  <a:lnTo>
                    <a:pt x="1" y="246"/>
                  </a:lnTo>
                  <a:lnTo>
                    <a:pt x="4" y="240"/>
                  </a:lnTo>
                  <a:lnTo>
                    <a:pt x="239" y="5"/>
                  </a:lnTo>
                  <a:lnTo>
                    <a:pt x="239" y="5"/>
                  </a:lnTo>
                  <a:lnTo>
                    <a:pt x="245" y="2"/>
                  </a:lnTo>
                  <a:lnTo>
                    <a:pt x="252" y="0"/>
                  </a:lnTo>
                  <a:lnTo>
                    <a:pt x="252" y="0"/>
                  </a:lnTo>
                  <a:lnTo>
                    <a:pt x="258" y="2"/>
                  </a:lnTo>
                  <a:lnTo>
                    <a:pt x="263" y="5"/>
                  </a:lnTo>
                  <a:lnTo>
                    <a:pt x="274" y="15"/>
                  </a:lnTo>
                  <a:lnTo>
                    <a:pt x="274" y="15"/>
                  </a:lnTo>
                  <a:lnTo>
                    <a:pt x="276" y="18"/>
                  </a:lnTo>
                  <a:lnTo>
                    <a:pt x="277" y="21"/>
                  </a:lnTo>
                  <a:lnTo>
                    <a:pt x="278" y="28"/>
                  </a:lnTo>
                  <a:lnTo>
                    <a:pt x="277" y="34"/>
                  </a:lnTo>
                  <a:lnTo>
                    <a:pt x="276" y="37"/>
                  </a:lnTo>
                  <a:lnTo>
                    <a:pt x="274" y="40"/>
                  </a:lnTo>
                  <a:lnTo>
                    <a:pt x="39" y="275"/>
                  </a:lnTo>
                  <a:lnTo>
                    <a:pt x="39" y="275"/>
                  </a:lnTo>
                  <a:lnTo>
                    <a:pt x="33" y="278"/>
                  </a:lnTo>
                  <a:lnTo>
                    <a:pt x="27" y="279"/>
                  </a:lnTo>
                  <a:lnTo>
                    <a:pt x="27" y="279"/>
                  </a:lnTo>
                  <a:close/>
                  <a:moveTo>
                    <a:pt x="252" y="11"/>
                  </a:moveTo>
                  <a:lnTo>
                    <a:pt x="252" y="11"/>
                  </a:lnTo>
                  <a:lnTo>
                    <a:pt x="250" y="12"/>
                  </a:lnTo>
                  <a:lnTo>
                    <a:pt x="247" y="13"/>
                  </a:lnTo>
                  <a:lnTo>
                    <a:pt x="12" y="248"/>
                  </a:lnTo>
                  <a:lnTo>
                    <a:pt x="12" y="248"/>
                  </a:lnTo>
                  <a:lnTo>
                    <a:pt x="11" y="250"/>
                  </a:lnTo>
                  <a:lnTo>
                    <a:pt x="10" y="253"/>
                  </a:lnTo>
                  <a:lnTo>
                    <a:pt x="10" y="253"/>
                  </a:lnTo>
                  <a:lnTo>
                    <a:pt x="11" y="255"/>
                  </a:lnTo>
                  <a:lnTo>
                    <a:pt x="12" y="257"/>
                  </a:lnTo>
                  <a:lnTo>
                    <a:pt x="23" y="267"/>
                  </a:lnTo>
                  <a:lnTo>
                    <a:pt x="23" y="267"/>
                  </a:lnTo>
                  <a:lnTo>
                    <a:pt x="25" y="269"/>
                  </a:lnTo>
                  <a:lnTo>
                    <a:pt x="27" y="269"/>
                  </a:lnTo>
                  <a:lnTo>
                    <a:pt x="30" y="269"/>
                  </a:lnTo>
                  <a:lnTo>
                    <a:pt x="31" y="267"/>
                  </a:lnTo>
                  <a:lnTo>
                    <a:pt x="267" y="31"/>
                  </a:lnTo>
                  <a:lnTo>
                    <a:pt x="267" y="31"/>
                  </a:lnTo>
                  <a:lnTo>
                    <a:pt x="268" y="30"/>
                  </a:lnTo>
                  <a:lnTo>
                    <a:pt x="268" y="28"/>
                  </a:lnTo>
                  <a:lnTo>
                    <a:pt x="268" y="25"/>
                  </a:lnTo>
                  <a:lnTo>
                    <a:pt x="267" y="23"/>
                  </a:lnTo>
                  <a:lnTo>
                    <a:pt x="257" y="13"/>
                  </a:lnTo>
                  <a:lnTo>
                    <a:pt x="257" y="13"/>
                  </a:lnTo>
                  <a:lnTo>
                    <a:pt x="254" y="12"/>
                  </a:lnTo>
                  <a:lnTo>
                    <a:pt x="252" y="11"/>
                  </a:lnTo>
                  <a:lnTo>
                    <a:pt x="252"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3"/>
            <p:cNvSpPr>
              <a:spLocks noEditPoints="1"/>
            </p:cNvSpPr>
            <p:nvPr userDrawn="1"/>
          </p:nvSpPr>
          <p:spPr bwMode="auto">
            <a:xfrm>
              <a:off x="3802" y="1982"/>
              <a:ext cx="224" cy="303"/>
            </a:xfrm>
            <a:custGeom>
              <a:avLst/>
              <a:gdLst>
                <a:gd name="T0" fmla="*/ 225 w 448"/>
                <a:gd name="T1" fmla="*/ 0 h 607"/>
                <a:gd name="T2" fmla="*/ 180 w 448"/>
                <a:gd name="T3" fmla="*/ 4 h 607"/>
                <a:gd name="T4" fmla="*/ 137 w 448"/>
                <a:gd name="T5" fmla="*/ 17 h 607"/>
                <a:gd name="T6" fmla="*/ 99 w 448"/>
                <a:gd name="T7" fmla="*/ 38 h 607"/>
                <a:gd name="T8" fmla="*/ 66 w 448"/>
                <a:gd name="T9" fmla="*/ 65 h 607"/>
                <a:gd name="T10" fmla="*/ 40 w 448"/>
                <a:gd name="T11" fmla="*/ 99 h 607"/>
                <a:gd name="T12" fmla="*/ 19 w 448"/>
                <a:gd name="T13" fmla="*/ 137 h 607"/>
                <a:gd name="T14" fmla="*/ 5 w 448"/>
                <a:gd name="T15" fmla="*/ 178 h 607"/>
                <a:gd name="T16" fmla="*/ 0 w 448"/>
                <a:gd name="T17" fmla="*/ 223 h 607"/>
                <a:gd name="T18" fmla="*/ 2 w 448"/>
                <a:gd name="T19" fmla="*/ 236 h 607"/>
                <a:gd name="T20" fmla="*/ 6 w 448"/>
                <a:gd name="T21" fmla="*/ 261 h 607"/>
                <a:gd name="T22" fmla="*/ 15 w 448"/>
                <a:gd name="T23" fmla="*/ 290 h 607"/>
                <a:gd name="T24" fmla="*/ 36 w 448"/>
                <a:gd name="T25" fmla="*/ 335 h 607"/>
                <a:gd name="T26" fmla="*/ 72 w 448"/>
                <a:gd name="T27" fmla="*/ 399 h 607"/>
                <a:gd name="T28" fmla="*/ 113 w 448"/>
                <a:gd name="T29" fmla="*/ 462 h 607"/>
                <a:gd name="T30" fmla="*/ 154 w 448"/>
                <a:gd name="T31" fmla="*/ 518 h 607"/>
                <a:gd name="T32" fmla="*/ 215 w 448"/>
                <a:gd name="T33" fmla="*/ 596 h 607"/>
                <a:gd name="T34" fmla="*/ 225 w 448"/>
                <a:gd name="T35" fmla="*/ 607 h 607"/>
                <a:gd name="T36" fmla="*/ 260 w 448"/>
                <a:gd name="T37" fmla="*/ 564 h 607"/>
                <a:gd name="T38" fmla="*/ 316 w 448"/>
                <a:gd name="T39" fmla="*/ 492 h 607"/>
                <a:gd name="T40" fmla="*/ 357 w 448"/>
                <a:gd name="T41" fmla="*/ 431 h 607"/>
                <a:gd name="T42" fmla="*/ 397 w 448"/>
                <a:gd name="T43" fmla="*/ 367 h 607"/>
                <a:gd name="T44" fmla="*/ 428 w 448"/>
                <a:gd name="T45" fmla="*/ 305 h 607"/>
                <a:gd name="T46" fmla="*/ 438 w 448"/>
                <a:gd name="T47" fmla="*/ 275 h 607"/>
                <a:gd name="T48" fmla="*/ 446 w 448"/>
                <a:gd name="T49" fmla="*/ 248 h 607"/>
                <a:gd name="T50" fmla="*/ 448 w 448"/>
                <a:gd name="T51" fmla="*/ 223 h 607"/>
                <a:gd name="T52" fmla="*/ 447 w 448"/>
                <a:gd name="T53" fmla="*/ 200 h 607"/>
                <a:gd name="T54" fmla="*/ 438 w 448"/>
                <a:gd name="T55" fmla="*/ 156 h 607"/>
                <a:gd name="T56" fmla="*/ 421 w 448"/>
                <a:gd name="T57" fmla="*/ 117 h 607"/>
                <a:gd name="T58" fmla="*/ 397 w 448"/>
                <a:gd name="T59" fmla="*/ 81 h 607"/>
                <a:gd name="T60" fmla="*/ 367 w 448"/>
                <a:gd name="T61" fmla="*/ 50 h 607"/>
                <a:gd name="T62" fmla="*/ 331 w 448"/>
                <a:gd name="T63" fmla="*/ 26 h 607"/>
                <a:gd name="T64" fmla="*/ 291 w 448"/>
                <a:gd name="T65" fmla="*/ 10 h 607"/>
                <a:gd name="T66" fmla="*/ 247 w 448"/>
                <a:gd name="T67" fmla="*/ 1 h 607"/>
                <a:gd name="T68" fmla="*/ 225 w 448"/>
                <a:gd name="T69" fmla="*/ 0 h 607"/>
                <a:gd name="T70" fmla="*/ 225 w 448"/>
                <a:gd name="T71" fmla="*/ 288 h 607"/>
                <a:gd name="T72" fmla="*/ 210 w 448"/>
                <a:gd name="T73" fmla="*/ 286 h 607"/>
                <a:gd name="T74" fmla="*/ 197 w 448"/>
                <a:gd name="T75" fmla="*/ 282 h 607"/>
                <a:gd name="T76" fmla="*/ 174 w 448"/>
                <a:gd name="T77" fmla="*/ 267 h 607"/>
                <a:gd name="T78" fmla="*/ 158 w 448"/>
                <a:gd name="T79" fmla="*/ 244 h 607"/>
                <a:gd name="T80" fmla="*/ 155 w 448"/>
                <a:gd name="T81" fmla="*/ 230 h 607"/>
                <a:gd name="T82" fmla="*/ 152 w 448"/>
                <a:gd name="T83" fmla="*/ 216 h 607"/>
                <a:gd name="T84" fmla="*/ 154 w 448"/>
                <a:gd name="T85" fmla="*/ 208 h 607"/>
                <a:gd name="T86" fmla="*/ 156 w 448"/>
                <a:gd name="T87" fmla="*/ 194 h 607"/>
                <a:gd name="T88" fmla="*/ 165 w 448"/>
                <a:gd name="T89" fmla="*/ 176 h 607"/>
                <a:gd name="T90" fmla="*/ 185 w 448"/>
                <a:gd name="T91" fmla="*/ 156 h 607"/>
                <a:gd name="T92" fmla="*/ 203 w 448"/>
                <a:gd name="T93" fmla="*/ 147 h 607"/>
                <a:gd name="T94" fmla="*/ 217 w 448"/>
                <a:gd name="T95" fmla="*/ 145 h 607"/>
                <a:gd name="T96" fmla="*/ 225 w 448"/>
                <a:gd name="T97" fmla="*/ 144 h 607"/>
                <a:gd name="T98" fmla="*/ 239 w 448"/>
                <a:gd name="T99" fmla="*/ 146 h 607"/>
                <a:gd name="T100" fmla="*/ 253 w 448"/>
                <a:gd name="T101" fmla="*/ 149 h 607"/>
                <a:gd name="T102" fmla="*/ 276 w 448"/>
                <a:gd name="T103" fmla="*/ 164 h 607"/>
                <a:gd name="T104" fmla="*/ 291 w 448"/>
                <a:gd name="T105" fmla="*/ 187 h 607"/>
                <a:gd name="T106" fmla="*/ 295 w 448"/>
                <a:gd name="T107" fmla="*/ 201 h 607"/>
                <a:gd name="T108" fmla="*/ 296 w 448"/>
                <a:gd name="T109" fmla="*/ 216 h 607"/>
                <a:gd name="T110" fmla="*/ 296 w 448"/>
                <a:gd name="T111" fmla="*/ 223 h 607"/>
                <a:gd name="T112" fmla="*/ 293 w 448"/>
                <a:gd name="T113" fmla="*/ 237 h 607"/>
                <a:gd name="T114" fmla="*/ 284 w 448"/>
                <a:gd name="T115" fmla="*/ 255 h 607"/>
                <a:gd name="T116" fmla="*/ 265 w 448"/>
                <a:gd name="T117" fmla="*/ 275 h 607"/>
                <a:gd name="T118" fmla="*/ 246 w 448"/>
                <a:gd name="T119" fmla="*/ 284 h 607"/>
                <a:gd name="T120" fmla="*/ 232 w 448"/>
                <a:gd name="T121" fmla="*/ 288 h 607"/>
                <a:gd name="T122" fmla="*/ 225 w 448"/>
                <a:gd name="T123" fmla="*/ 288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8" h="607">
                  <a:moveTo>
                    <a:pt x="225" y="0"/>
                  </a:moveTo>
                  <a:lnTo>
                    <a:pt x="225" y="0"/>
                  </a:lnTo>
                  <a:lnTo>
                    <a:pt x="202" y="1"/>
                  </a:lnTo>
                  <a:lnTo>
                    <a:pt x="180" y="4"/>
                  </a:lnTo>
                  <a:lnTo>
                    <a:pt x="158" y="10"/>
                  </a:lnTo>
                  <a:lnTo>
                    <a:pt x="137" y="17"/>
                  </a:lnTo>
                  <a:lnTo>
                    <a:pt x="118" y="26"/>
                  </a:lnTo>
                  <a:lnTo>
                    <a:pt x="99" y="38"/>
                  </a:lnTo>
                  <a:lnTo>
                    <a:pt x="82" y="50"/>
                  </a:lnTo>
                  <a:lnTo>
                    <a:pt x="66" y="65"/>
                  </a:lnTo>
                  <a:lnTo>
                    <a:pt x="52" y="81"/>
                  </a:lnTo>
                  <a:lnTo>
                    <a:pt x="40" y="99"/>
                  </a:lnTo>
                  <a:lnTo>
                    <a:pt x="28" y="117"/>
                  </a:lnTo>
                  <a:lnTo>
                    <a:pt x="19" y="137"/>
                  </a:lnTo>
                  <a:lnTo>
                    <a:pt x="11" y="156"/>
                  </a:lnTo>
                  <a:lnTo>
                    <a:pt x="5" y="178"/>
                  </a:lnTo>
                  <a:lnTo>
                    <a:pt x="2" y="200"/>
                  </a:lnTo>
                  <a:lnTo>
                    <a:pt x="0" y="223"/>
                  </a:lnTo>
                  <a:lnTo>
                    <a:pt x="0" y="223"/>
                  </a:lnTo>
                  <a:lnTo>
                    <a:pt x="2" y="236"/>
                  </a:lnTo>
                  <a:lnTo>
                    <a:pt x="4" y="248"/>
                  </a:lnTo>
                  <a:lnTo>
                    <a:pt x="6" y="261"/>
                  </a:lnTo>
                  <a:lnTo>
                    <a:pt x="11" y="275"/>
                  </a:lnTo>
                  <a:lnTo>
                    <a:pt x="15" y="290"/>
                  </a:lnTo>
                  <a:lnTo>
                    <a:pt x="21" y="305"/>
                  </a:lnTo>
                  <a:lnTo>
                    <a:pt x="36" y="335"/>
                  </a:lnTo>
                  <a:lnTo>
                    <a:pt x="53" y="367"/>
                  </a:lnTo>
                  <a:lnTo>
                    <a:pt x="72" y="399"/>
                  </a:lnTo>
                  <a:lnTo>
                    <a:pt x="91" y="431"/>
                  </a:lnTo>
                  <a:lnTo>
                    <a:pt x="113" y="462"/>
                  </a:lnTo>
                  <a:lnTo>
                    <a:pt x="134" y="492"/>
                  </a:lnTo>
                  <a:lnTo>
                    <a:pt x="154" y="518"/>
                  </a:lnTo>
                  <a:lnTo>
                    <a:pt x="189" y="564"/>
                  </a:lnTo>
                  <a:lnTo>
                    <a:pt x="215" y="596"/>
                  </a:lnTo>
                  <a:lnTo>
                    <a:pt x="225" y="607"/>
                  </a:lnTo>
                  <a:lnTo>
                    <a:pt x="225" y="607"/>
                  </a:lnTo>
                  <a:lnTo>
                    <a:pt x="234" y="596"/>
                  </a:lnTo>
                  <a:lnTo>
                    <a:pt x="260" y="564"/>
                  </a:lnTo>
                  <a:lnTo>
                    <a:pt x="295" y="518"/>
                  </a:lnTo>
                  <a:lnTo>
                    <a:pt x="316" y="492"/>
                  </a:lnTo>
                  <a:lnTo>
                    <a:pt x="337" y="462"/>
                  </a:lnTo>
                  <a:lnTo>
                    <a:pt x="357" y="431"/>
                  </a:lnTo>
                  <a:lnTo>
                    <a:pt x="377" y="399"/>
                  </a:lnTo>
                  <a:lnTo>
                    <a:pt x="397" y="367"/>
                  </a:lnTo>
                  <a:lnTo>
                    <a:pt x="413" y="335"/>
                  </a:lnTo>
                  <a:lnTo>
                    <a:pt x="428" y="305"/>
                  </a:lnTo>
                  <a:lnTo>
                    <a:pt x="434" y="290"/>
                  </a:lnTo>
                  <a:lnTo>
                    <a:pt x="438" y="275"/>
                  </a:lnTo>
                  <a:lnTo>
                    <a:pt x="443" y="261"/>
                  </a:lnTo>
                  <a:lnTo>
                    <a:pt x="446" y="248"/>
                  </a:lnTo>
                  <a:lnTo>
                    <a:pt x="447" y="236"/>
                  </a:lnTo>
                  <a:lnTo>
                    <a:pt x="448" y="223"/>
                  </a:lnTo>
                  <a:lnTo>
                    <a:pt x="448" y="223"/>
                  </a:lnTo>
                  <a:lnTo>
                    <a:pt x="447" y="200"/>
                  </a:lnTo>
                  <a:lnTo>
                    <a:pt x="444" y="178"/>
                  </a:lnTo>
                  <a:lnTo>
                    <a:pt x="438" y="156"/>
                  </a:lnTo>
                  <a:lnTo>
                    <a:pt x="430" y="137"/>
                  </a:lnTo>
                  <a:lnTo>
                    <a:pt x="421" y="117"/>
                  </a:lnTo>
                  <a:lnTo>
                    <a:pt x="410" y="99"/>
                  </a:lnTo>
                  <a:lnTo>
                    <a:pt x="397" y="81"/>
                  </a:lnTo>
                  <a:lnTo>
                    <a:pt x="383" y="65"/>
                  </a:lnTo>
                  <a:lnTo>
                    <a:pt x="367" y="50"/>
                  </a:lnTo>
                  <a:lnTo>
                    <a:pt x="349" y="38"/>
                  </a:lnTo>
                  <a:lnTo>
                    <a:pt x="331" y="26"/>
                  </a:lnTo>
                  <a:lnTo>
                    <a:pt x="311" y="17"/>
                  </a:lnTo>
                  <a:lnTo>
                    <a:pt x="291" y="10"/>
                  </a:lnTo>
                  <a:lnTo>
                    <a:pt x="270" y="4"/>
                  </a:lnTo>
                  <a:lnTo>
                    <a:pt x="247" y="1"/>
                  </a:lnTo>
                  <a:lnTo>
                    <a:pt x="225" y="0"/>
                  </a:lnTo>
                  <a:lnTo>
                    <a:pt x="225" y="0"/>
                  </a:lnTo>
                  <a:close/>
                  <a:moveTo>
                    <a:pt x="225" y="288"/>
                  </a:moveTo>
                  <a:lnTo>
                    <a:pt x="225" y="288"/>
                  </a:lnTo>
                  <a:lnTo>
                    <a:pt x="217" y="288"/>
                  </a:lnTo>
                  <a:lnTo>
                    <a:pt x="210" y="286"/>
                  </a:lnTo>
                  <a:lnTo>
                    <a:pt x="203" y="284"/>
                  </a:lnTo>
                  <a:lnTo>
                    <a:pt x="197" y="282"/>
                  </a:lnTo>
                  <a:lnTo>
                    <a:pt x="185" y="275"/>
                  </a:lnTo>
                  <a:lnTo>
                    <a:pt x="174" y="267"/>
                  </a:lnTo>
                  <a:lnTo>
                    <a:pt x="165" y="255"/>
                  </a:lnTo>
                  <a:lnTo>
                    <a:pt x="158" y="244"/>
                  </a:lnTo>
                  <a:lnTo>
                    <a:pt x="156" y="237"/>
                  </a:lnTo>
                  <a:lnTo>
                    <a:pt x="155" y="230"/>
                  </a:lnTo>
                  <a:lnTo>
                    <a:pt x="154" y="223"/>
                  </a:lnTo>
                  <a:lnTo>
                    <a:pt x="152" y="216"/>
                  </a:lnTo>
                  <a:lnTo>
                    <a:pt x="152" y="216"/>
                  </a:lnTo>
                  <a:lnTo>
                    <a:pt x="154" y="208"/>
                  </a:lnTo>
                  <a:lnTo>
                    <a:pt x="155" y="201"/>
                  </a:lnTo>
                  <a:lnTo>
                    <a:pt x="156" y="194"/>
                  </a:lnTo>
                  <a:lnTo>
                    <a:pt x="158" y="187"/>
                  </a:lnTo>
                  <a:lnTo>
                    <a:pt x="165" y="176"/>
                  </a:lnTo>
                  <a:lnTo>
                    <a:pt x="174" y="164"/>
                  </a:lnTo>
                  <a:lnTo>
                    <a:pt x="185" y="156"/>
                  </a:lnTo>
                  <a:lnTo>
                    <a:pt x="197" y="149"/>
                  </a:lnTo>
                  <a:lnTo>
                    <a:pt x="203" y="147"/>
                  </a:lnTo>
                  <a:lnTo>
                    <a:pt x="210" y="146"/>
                  </a:lnTo>
                  <a:lnTo>
                    <a:pt x="217" y="145"/>
                  </a:lnTo>
                  <a:lnTo>
                    <a:pt x="225" y="144"/>
                  </a:lnTo>
                  <a:lnTo>
                    <a:pt x="225" y="144"/>
                  </a:lnTo>
                  <a:lnTo>
                    <a:pt x="232" y="145"/>
                  </a:lnTo>
                  <a:lnTo>
                    <a:pt x="239" y="146"/>
                  </a:lnTo>
                  <a:lnTo>
                    <a:pt x="246" y="147"/>
                  </a:lnTo>
                  <a:lnTo>
                    <a:pt x="253" y="149"/>
                  </a:lnTo>
                  <a:lnTo>
                    <a:pt x="265" y="156"/>
                  </a:lnTo>
                  <a:lnTo>
                    <a:pt x="276" y="164"/>
                  </a:lnTo>
                  <a:lnTo>
                    <a:pt x="284" y="176"/>
                  </a:lnTo>
                  <a:lnTo>
                    <a:pt x="291" y="187"/>
                  </a:lnTo>
                  <a:lnTo>
                    <a:pt x="293" y="194"/>
                  </a:lnTo>
                  <a:lnTo>
                    <a:pt x="295" y="201"/>
                  </a:lnTo>
                  <a:lnTo>
                    <a:pt x="296" y="208"/>
                  </a:lnTo>
                  <a:lnTo>
                    <a:pt x="296" y="216"/>
                  </a:lnTo>
                  <a:lnTo>
                    <a:pt x="296" y="216"/>
                  </a:lnTo>
                  <a:lnTo>
                    <a:pt x="296" y="223"/>
                  </a:lnTo>
                  <a:lnTo>
                    <a:pt x="295" y="230"/>
                  </a:lnTo>
                  <a:lnTo>
                    <a:pt x="293" y="237"/>
                  </a:lnTo>
                  <a:lnTo>
                    <a:pt x="291" y="244"/>
                  </a:lnTo>
                  <a:lnTo>
                    <a:pt x="284" y="255"/>
                  </a:lnTo>
                  <a:lnTo>
                    <a:pt x="276" y="267"/>
                  </a:lnTo>
                  <a:lnTo>
                    <a:pt x="265" y="275"/>
                  </a:lnTo>
                  <a:lnTo>
                    <a:pt x="253" y="282"/>
                  </a:lnTo>
                  <a:lnTo>
                    <a:pt x="246" y="284"/>
                  </a:lnTo>
                  <a:lnTo>
                    <a:pt x="239" y="286"/>
                  </a:lnTo>
                  <a:lnTo>
                    <a:pt x="232" y="288"/>
                  </a:lnTo>
                  <a:lnTo>
                    <a:pt x="225" y="288"/>
                  </a:lnTo>
                  <a:lnTo>
                    <a:pt x="225" y="288"/>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14"/>
            <p:cNvSpPr>
              <a:spLocks/>
            </p:cNvSpPr>
            <p:nvPr userDrawn="1"/>
          </p:nvSpPr>
          <p:spPr bwMode="auto">
            <a:xfrm>
              <a:off x="3179" y="2138"/>
              <a:ext cx="294" cy="123"/>
            </a:xfrm>
            <a:custGeom>
              <a:avLst/>
              <a:gdLst>
                <a:gd name="T0" fmla="*/ 587 w 587"/>
                <a:gd name="T1" fmla="*/ 242 h 244"/>
                <a:gd name="T2" fmla="*/ 577 w 587"/>
                <a:gd name="T3" fmla="*/ 226 h 244"/>
                <a:gd name="T4" fmla="*/ 570 w 587"/>
                <a:gd name="T5" fmla="*/ 207 h 244"/>
                <a:gd name="T6" fmla="*/ 562 w 587"/>
                <a:gd name="T7" fmla="*/ 169 h 244"/>
                <a:gd name="T8" fmla="*/ 561 w 587"/>
                <a:gd name="T9" fmla="*/ 138 h 244"/>
                <a:gd name="T10" fmla="*/ 561 w 587"/>
                <a:gd name="T11" fmla="*/ 82 h 244"/>
                <a:gd name="T12" fmla="*/ 560 w 587"/>
                <a:gd name="T13" fmla="*/ 74 h 244"/>
                <a:gd name="T14" fmla="*/ 557 w 587"/>
                <a:gd name="T15" fmla="*/ 58 h 244"/>
                <a:gd name="T16" fmla="*/ 551 w 587"/>
                <a:gd name="T17" fmla="*/ 43 h 244"/>
                <a:gd name="T18" fmla="*/ 541 w 587"/>
                <a:gd name="T19" fmla="*/ 30 h 244"/>
                <a:gd name="T20" fmla="*/ 531 w 587"/>
                <a:gd name="T21" fmla="*/ 18 h 244"/>
                <a:gd name="T22" fmla="*/ 517 w 587"/>
                <a:gd name="T23" fmla="*/ 9 h 244"/>
                <a:gd name="T24" fmla="*/ 502 w 587"/>
                <a:gd name="T25" fmla="*/ 3 h 244"/>
                <a:gd name="T26" fmla="*/ 486 w 587"/>
                <a:gd name="T27" fmla="*/ 0 h 244"/>
                <a:gd name="T28" fmla="*/ 82 w 587"/>
                <a:gd name="T29" fmla="*/ 0 h 244"/>
                <a:gd name="T30" fmla="*/ 74 w 587"/>
                <a:gd name="T31" fmla="*/ 0 h 244"/>
                <a:gd name="T32" fmla="*/ 57 w 587"/>
                <a:gd name="T33" fmla="*/ 3 h 244"/>
                <a:gd name="T34" fmla="*/ 43 w 587"/>
                <a:gd name="T35" fmla="*/ 9 h 244"/>
                <a:gd name="T36" fmla="*/ 30 w 587"/>
                <a:gd name="T37" fmla="*/ 18 h 244"/>
                <a:gd name="T38" fmla="*/ 18 w 587"/>
                <a:gd name="T39" fmla="*/ 30 h 244"/>
                <a:gd name="T40" fmla="*/ 9 w 587"/>
                <a:gd name="T41" fmla="*/ 43 h 244"/>
                <a:gd name="T42" fmla="*/ 3 w 587"/>
                <a:gd name="T43" fmla="*/ 58 h 244"/>
                <a:gd name="T44" fmla="*/ 0 w 587"/>
                <a:gd name="T45" fmla="*/ 74 h 244"/>
                <a:gd name="T46" fmla="*/ 0 w 587"/>
                <a:gd name="T47" fmla="*/ 124 h 244"/>
                <a:gd name="T48" fmla="*/ 0 w 587"/>
                <a:gd name="T49" fmla="*/ 134 h 244"/>
                <a:gd name="T50" fmla="*/ 3 w 587"/>
                <a:gd name="T51" fmla="*/ 150 h 244"/>
                <a:gd name="T52" fmla="*/ 9 w 587"/>
                <a:gd name="T53" fmla="*/ 165 h 244"/>
                <a:gd name="T54" fmla="*/ 18 w 587"/>
                <a:gd name="T55" fmla="*/ 177 h 244"/>
                <a:gd name="T56" fmla="*/ 30 w 587"/>
                <a:gd name="T57" fmla="*/ 189 h 244"/>
                <a:gd name="T58" fmla="*/ 43 w 587"/>
                <a:gd name="T59" fmla="*/ 197 h 244"/>
                <a:gd name="T60" fmla="*/ 57 w 587"/>
                <a:gd name="T61" fmla="*/ 204 h 244"/>
                <a:gd name="T62" fmla="*/ 74 w 587"/>
                <a:gd name="T63" fmla="*/ 207 h 244"/>
                <a:gd name="T64" fmla="*/ 478 w 587"/>
                <a:gd name="T65" fmla="*/ 207 h 244"/>
                <a:gd name="T66" fmla="*/ 486 w 587"/>
                <a:gd name="T67" fmla="*/ 207 h 244"/>
                <a:gd name="T68" fmla="*/ 502 w 587"/>
                <a:gd name="T69" fmla="*/ 204 h 244"/>
                <a:gd name="T70" fmla="*/ 509 w 587"/>
                <a:gd name="T71" fmla="*/ 202 h 244"/>
                <a:gd name="T72" fmla="*/ 531 w 587"/>
                <a:gd name="T73" fmla="*/ 210 h 244"/>
                <a:gd name="T74" fmla="*/ 568 w 587"/>
                <a:gd name="T75" fmla="*/ 230 h 244"/>
                <a:gd name="T76" fmla="*/ 586 w 587"/>
                <a:gd name="T77" fmla="*/ 244 h 244"/>
                <a:gd name="T78" fmla="*/ 587 w 587"/>
                <a:gd name="T79" fmla="*/ 244 h 244"/>
                <a:gd name="T80" fmla="*/ 587 w 587"/>
                <a:gd name="T81" fmla="*/ 24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587" y="242"/>
                  </a:moveTo>
                  <a:lnTo>
                    <a:pt x="587" y="242"/>
                  </a:lnTo>
                  <a:lnTo>
                    <a:pt x="582" y="235"/>
                  </a:lnTo>
                  <a:lnTo>
                    <a:pt x="577" y="226"/>
                  </a:lnTo>
                  <a:lnTo>
                    <a:pt x="574" y="217"/>
                  </a:lnTo>
                  <a:lnTo>
                    <a:pt x="570" y="207"/>
                  </a:lnTo>
                  <a:lnTo>
                    <a:pt x="566" y="188"/>
                  </a:lnTo>
                  <a:lnTo>
                    <a:pt x="562" y="169"/>
                  </a:lnTo>
                  <a:lnTo>
                    <a:pt x="561" y="152"/>
                  </a:lnTo>
                  <a:lnTo>
                    <a:pt x="561" y="138"/>
                  </a:lnTo>
                  <a:lnTo>
                    <a:pt x="561" y="124"/>
                  </a:lnTo>
                  <a:lnTo>
                    <a:pt x="561" y="82"/>
                  </a:lnTo>
                  <a:lnTo>
                    <a:pt x="561" y="82"/>
                  </a:lnTo>
                  <a:lnTo>
                    <a:pt x="560" y="74"/>
                  </a:lnTo>
                  <a:lnTo>
                    <a:pt x="559" y="66"/>
                  </a:lnTo>
                  <a:lnTo>
                    <a:pt x="557" y="58"/>
                  </a:lnTo>
                  <a:lnTo>
                    <a:pt x="554" y="50"/>
                  </a:lnTo>
                  <a:lnTo>
                    <a:pt x="551" y="43"/>
                  </a:lnTo>
                  <a:lnTo>
                    <a:pt x="547" y="36"/>
                  </a:lnTo>
                  <a:lnTo>
                    <a:pt x="541" y="30"/>
                  </a:lnTo>
                  <a:lnTo>
                    <a:pt x="537" y="24"/>
                  </a:lnTo>
                  <a:lnTo>
                    <a:pt x="531" y="18"/>
                  </a:lnTo>
                  <a:lnTo>
                    <a:pt x="524" y="14"/>
                  </a:lnTo>
                  <a:lnTo>
                    <a:pt x="517" y="9"/>
                  </a:lnTo>
                  <a:lnTo>
                    <a:pt x="510" y="6"/>
                  </a:lnTo>
                  <a:lnTo>
                    <a:pt x="502" y="3"/>
                  </a:lnTo>
                  <a:lnTo>
                    <a:pt x="495" y="1"/>
                  </a:lnTo>
                  <a:lnTo>
                    <a:pt x="486" y="0"/>
                  </a:lnTo>
                  <a:lnTo>
                    <a:pt x="478" y="0"/>
                  </a:lnTo>
                  <a:lnTo>
                    <a:pt x="82" y="0"/>
                  </a:lnTo>
                  <a:lnTo>
                    <a:pt x="82" y="0"/>
                  </a:lnTo>
                  <a:lnTo>
                    <a:pt x="74" y="0"/>
                  </a:lnTo>
                  <a:lnTo>
                    <a:pt x="66" y="1"/>
                  </a:lnTo>
                  <a:lnTo>
                    <a:pt x="57" y="3"/>
                  </a:lnTo>
                  <a:lnTo>
                    <a:pt x="49" y="6"/>
                  </a:lnTo>
                  <a:lnTo>
                    <a:pt x="43" y="9"/>
                  </a:lnTo>
                  <a:lnTo>
                    <a:pt x="36" y="14"/>
                  </a:lnTo>
                  <a:lnTo>
                    <a:pt x="30" y="18"/>
                  </a:lnTo>
                  <a:lnTo>
                    <a:pt x="24" y="24"/>
                  </a:lnTo>
                  <a:lnTo>
                    <a:pt x="18" y="30"/>
                  </a:lnTo>
                  <a:lnTo>
                    <a:pt x="14" y="36"/>
                  </a:lnTo>
                  <a:lnTo>
                    <a:pt x="9" y="43"/>
                  </a:lnTo>
                  <a:lnTo>
                    <a:pt x="6" y="50"/>
                  </a:lnTo>
                  <a:lnTo>
                    <a:pt x="3" y="58"/>
                  </a:lnTo>
                  <a:lnTo>
                    <a:pt x="1" y="66"/>
                  </a:lnTo>
                  <a:lnTo>
                    <a:pt x="0" y="74"/>
                  </a:lnTo>
                  <a:lnTo>
                    <a:pt x="0" y="82"/>
                  </a:lnTo>
                  <a:lnTo>
                    <a:pt x="0" y="124"/>
                  </a:lnTo>
                  <a:lnTo>
                    <a:pt x="0" y="124"/>
                  </a:lnTo>
                  <a:lnTo>
                    <a:pt x="0" y="134"/>
                  </a:lnTo>
                  <a:lnTo>
                    <a:pt x="1" y="142"/>
                  </a:lnTo>
                  <a:lnTo>
                    <a:pt x="3" y="150"/>
                  </a:lnTo>
                  <a:lnTo>
                    <a:pt x="6" y="157"/>
                  </a:lnTo>
                  <a:lnTo>
                    <a:pt x="9" y="165"/>
                  </a:lnTo>
                  <a:lnTo>
                    <a:pt x="14" y="171"/>
                  </a:lnTo>
                  <a:lnTo>
                    <a:pt x="18" y="177"/>
                  </a:lnTo>
                  <a:lnTo>
                    <a:pt x="24" y="183"/>
                  </a:lnTo>
                  <a:lnTo>
                    <a:pt x="30" y="189"/>
                  </a:lnTo>
                  <a:lnTo>
                    <a:pt x="36" y="194"/>
                  </a:lnTo>
                  <a:lnTo>
                    <a:pt x="43" y="197"/>
                  </a:lnTo>
                  <a:lnTo>
                    <a:pt x="49" y="200"/>
                  </a:lnTo>
                  <a:lnTo>
                    <a:pt x="57" y="204"/>
                  </a:lnTo>
                  <a:lnTo>
                    <a:pt x="66" y="206"/>
                  </a:lnTo>
                  <a:lnTo>
                    <a:pt x="74" y="207"/>
                  </a:lnTo>
                  <a:lnTo>
                    <a:pt x="82" y="207"/>
                  </a:lnTo>
                  <a:lnTo>
                    <a:pt x="478" y="207"/>
                  </a:lnTo>
                  <a:lnTo>
                    <a:pt x="478" y="207"/>
                  </a:lnTo>
                  <a:lnTo>
                    <a:pt x="486" y="207"/>
                  </a:lnTo>
                  <a:lnTo>
                    <a:pt x="494" y="206"/>
                  </a:lnTo>
                  <a:lnTo>
                    <a:pt x="502" y="204"/>
                  </a:lnTo>
                  <a:lnTo>
                    <a:pt x="509" y="202"/>
                  </a:lnTo>
                  <a:lnTo>
                    <a:pt x="509" y="202"/>
                  </a:lnTo>
                  <a:lnTo>
                    <a:pt x="521" y="205"/>
                  </a:lnTo>
                  <a:lnTo>
                    <a:pt x="531" y="210"/>
                  </a:lnTo>
                  <a:lnTo>
                    <a:pt x="549" y="219"/>
                  </a:lnTo>
                  <a:lnTo>
                    <a:pt x="568" y="230"/>
                  </a:lnTo>
                  <a:lnTo>
                    <a:pt x="586" y="244"/>
                  </a:lnTo>
                  <a:lnTo>
                    <a:pt x="586" y="244"/>
                  </a:lnTo>
                  <a:lnTo>
                    <a:pt x="587" y="244"/>
                  </a:lnTo>
                  <a:lnTo>
                    <a:pt x="587" y="244"/>
                  </a:lnTo>
                  <a:lnTo>
                    <a:pt x="587" y="242"/>
                  </a:lnTo>
                  <a:lnTo>
                    <a:pt x="587" y="242"/>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15"/>
            <p:cNvSpPr>
              <a:spLocks/>
            </p:cNvSpPr>
            <p:nvPr userDrawn="1"/>
          </p:nvSpPr>
          <p:spPr bwMode="auto">
            <a:xfrm>
              <a:off x="3159" y="2004"/>
              <a:ext cx="294" cy="122"/>
            </a:xfrm>
            <a:custGeom>
              <a:avLst/>
              <a:gdLst>
                <a:gd name="T0" fmla="*/ 0 w 587"/>
                <a:gd name="T1" fmla="*/ 243 h 244"/>
                <a:gd name="T2" fmla="*/ 10 w 587"/>
                <a:gd name="T3" fmla="*/ 227 h 244"/>
                <a:gd name="T4" fmla="*/ 17 w 587"/>
                <a:gd name="T5" fmla="*/ 208 h 244"/>
                <a:gd name="T6" fmla="*/ 25 w 587"/>
                <a:gd name="T7" fmla="*/ 170 h 244"/>
                <a:gd name="T8" fmla="*/ 26 w 587"/>
                <a:gd name="T9" fmla="*/ 139 h 244"/>
                <a:gd name="T10" fmla="*/ 26 w 587"/>
                <a:gd name="T11" fmla="*/ 82 h 244"/>
                <a:gd name="T12" fmla="*/ 27 w 587"/>
                <a:gd name="T13" fmla="*/ 74 h 244"/>
                <a:gd name="T14" fmla="*/ 30 w 587"/>
                <a:gd name="T15" fmla="*/ 58 h 244"/>
                <a:gd name="T16" fmla="*/ 36 w 587"/>
                <a:gd name="T17" fmla="*/ 43 h 244"/>
                <a:gd name="T18" fmla="*/ 46 w 587"/>
                <a:gd name="T19" fmla="*/ 29 h 244"/>
                <a:gd name="T20" fmla="*/ 56 w 587"/>
                <a:gd name="T21" fmla="*/ 19 h 244"/>
                <a:gd name="T22" fmla="*/ 70 w 587"/>
                <a:gd name="T23" fmla="*/ 10 h 244"/>
                <a:gd name="T24" fmla="*/ 85 w 587"/>
                <a:gd name="T25" fmla="*/ 4 h 244"/>
                <a:gd name="T26" fmla="*/ 101 w 587"/>
                <a:gd name="T27" fmla="*/ 1 h 244"/>
                <a:gd name="T28" fmla="*/ 505 w 587"/>
                <a:gd name="T29" fmla="*/ 0 h 244"/>
                <a:gd name="T30" fmla="*/ 513 w 587"/>
                <a:gd name="T31" fmla="*/ 1 h 244"/>
                <a:gd name="T32" fmla="*/ 529 w 587"/>
                <a:gd name="T33" fmla="*/ 4 h 244"/>
                <a:gd name="T34" fmla="*/ 544 w 587"/>
                <a:gd name="T35" fmla="*/ 10 h 244"/>
                <a:gd name="T36" fmla="*/ 557 w 587"/>
                <a:gd name="T37" fmla="*/ 19 h 244"/>
                <a:gd name="T38" fmla="*/ 569 w 587"/>
                <a:gd name="T39" fmla="*/ 29 h 244"/>
                <a:gd name="T40" fmla="*/ 578 w 587"/>
                <a:gd name="T41" fmla="*/ 43 h 244"/>
                <a:gd name="T42" fmla="*/ 584 w 587"/>
                <a:gd name="T43" fmla="*/ 58 h 244"/>
                <a:gd name="T44" fmla="*/ 587 w 587"/>
                <a:gd name="T45" fmla="*/ 74 h 244"/>
                <a:gd name="T46" fmla="*/ 587 w 587"/>
                <a:gd name="T47" fmla="*/ 125 h 244"/>
                <a:gd name="T48" fmla="*/ 587 w 587"/>
                <a:gd name="T49" fmla="*/ 133 h 244"/>
                <a:gd name="T50" fmla="*/ 584 w 587"/>
                <a:gd name="T51" fmla="*/ 149 h 244"/>
                <a:gd name="T52" fmla="*/ 578 w 587"/>
                <a:gd name="T53" fmla="*/ 164 h 244"/>
                <a:gd name="T54" fmla="*/ 569 w 587"/>
                <a:gd name="T55" fmla="*/ 178 h 244"/>
                <a:gd name="T56" fmla="*/ 557 w 587"/>
                <a:gd name="T57" fmla="*/ 188 h 244"/>
                <a:gd name="T58" fmla="*/ 544 w 587"/>
                <a:gd name="T59" fmla="*/ 198 h 244"/>
                <a:gd name="T60" fmla="*/ 529 w 587"/>
                <a:gd name="T61" fmla="*/ 205 h 244"/>
                <a:gd name="T62" fmla="*/ 513 w 587"/>
                <a:gd name="T63" fmla="*/ 207 h 244"/>
                <a:gd name="T64" fmla="*/ 109 w 587"/>
                <a:gd name="T65" fmla="*/ 208 h 244"/>
                <a:gd name="T66" fmla="*/ 101 w 587"/>
                <a:gd name="T67" fmla="*/ 207 h 244"/>
                <a:gd name="T68" fmla="*/ 85 w 587"/>
                <a:gd name="T69" fmla="*/ 205 h 244"/>
                <a:gd name="T70" fmla="*/ 78 w 587"/>
                <a:gd name="T71" fmla="*/ 202 h 244"/>
                <a:gd name="T72" fmla="*/ 56 w 587"/>
                <a:gd name="T73" fmla="*/ 209 h 244"/>
                <a:gd name="T74" fmla="*/ 19 w 587"/>
                <a:gd name="T75" fmla="*/ 231 h 244"/>
                <a:gd name="T76" fmla="*/ 1 w 587"/>
                <a:gd name="T77" fmla="*/ 244 h 244"/>
                <a:gd name="T78" fmla="*/ 0 w 587"/>
                <a:gd name="T79" fmla="*/ 244 h 244"/>
                <a:gd name="T80" fmla="*/ 0 w 587"/>
                <a:gd name="T81" fmla="*/ 243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0" y="243"/>
                  </a:moveTo>
                  <a:lnTo>
                    <a:pt x="0" y="243"/>
                  </a:lnTo>
                  <a:lnTo>
                    <a:pt x="5" y="235"/>
                  </a:lnTo>
                  <a:lnTo>
                    <a:pt x="10" y="227"/>
                  </a:lnTo>
                  <a:lnTo>
                    <a:pt x="13" y="217"/>
                  </a:lnTo>
                  <a:lnTo>
                    <a:pt x="17" y="208"/>
                  </a:lnTo>
                  <a:lnTo>
                    <a:pt x="21" y="188"/>
                  </a:lnTo>
                  <a:lnTo>
                    <a:pt x="25" y="170"/>
                  </a:lnTo>
                  <a:lnTo>
                    <a:pt x="26" y="153"/>
                  </a:lnTo>
                  <a:lnTo>
                    <a:pt x="26" y="139"/>
                  </a:lnTo>
                  <a:lnTo>
                    <a:pt x="26" y="125"/>
                  </a:lnTo>
                  <a:lnTo>
                    <a:pt x="26" y="82"/>
                  </a:lnTo>
                  <a:lnTo>
                    <a:pt x="26" y="82"/>
                  </a:lnTo>
                  <a:lnTo>
                    <a:pt x="27" y="74"/>
                  </a:lnTo>
                  <a:lnTo>
                    <a:pt x="28" y="66"/>
                  </a:lnTo>
                  <a:lnTo>
                    <a:pt x="30" y="58"/>
                  </a:lnTo>
                  <a:lnTo>
                    <a:pt x="33" y="50"/>
                  </a:lnTo>
                  <a:lnTo>
                    <a:pt x="36" y="43"/>
                  </a:lnTo>
                  <a:lnTo>
                    <a:pt x="40" y="36"/>
                  </a:lnTo>
                  <a:lnTo>
                    <a:pt x="46" y="29"/>
                  </a:lnTo>
                  <a:lnTo>
                    <a:pt x="50" y="24"/>
                  </a:lnTo>
                  <a:lnTo>
                    <a:pt x="56" y="19"/>
                  </a:lnTo>
                  <a:lnTo>
                    <a:pt x="63" y="14"/>
                  </a:lnTo>
                  <a:lnTo>
                    <a:pt x="70" y="10"/>
                  </a:lnTo>
                  <a:lnTo>
                    <a:pt x="77" y="6"/>
                  </a:lnTo>
                  <a:lnTo>
                    <a:pt x="85" y="4"/>
                  </a:lnTo>
                  <a:lnTo>
                    <a:pt x="92" y="2"/>
                  </a:lnTo>
                  <a:lnTo>
                    <a:pt x="101" y="1"/>
                  </a:lnTo>
                  <a:lnTo>
                    <a:pt x="109" y="0"/>
                  </a:lnTo>
                  <a:lnTo>
                    <a:pt x="505" y="0"/>
                  </a:lnTo>
                  <a:lnTo>
                    <a:pt x="505" y="0"/>
                  </a:lnTo>
                  <a:lnTo>
                    <a:pt x="513" y="1"/>
                  </a:lnTo>
                  <a:lnTo>
                    <a:pt x="521" y="2"/>
                  </a:lnTo>
                  <a:lnTo>
                    <a:pt x="529" y="4"/>
                  </a:lnTo>
                  <a:lnTo>
                    <a:pt x="538" y="6"/>
                  </a:lnTo>
                  <a:lnTo>
                    <a:pt x="544" y="10"/>
                  </a:lnTo>
                  <a:lnTo>
                    <a:pt x="551" y="14"/>
                  </a:lnTo>
                  <a:lnTo>
                    <a:pt x="557" y="19"/>
                  </a:lnTo>
                  <a:lnTo>
                    <a:pt x="563" y="24"/>
                  </a:lnTo>
                  <a:lnTo>
                    <a:pt x="569" y="29"/>
                  </a:lnTo>
                  <a:lnTo>
                    <a:pt x="573" y="36"/>
                  </a:lnTo>
                  <a:lnTo>
                    <a:pt x="578" y="43"/>
                  </a:lnTo>
                  <a:lnTo>
                    <a:pt x="581" y="50"/>
                  </a:lnTo>
                  <a:lnTo>
                    <a:pt x="584" y="58"/>
                  </a:lnTo>
                  <a:lnTo>
                    <a:pt x="586" y="66"/>
                  </a:lnTo>
                  <a:lnTo>
                    <a:pt x="587" y="74"/>
                  </a:lnTo>
                  <a:lnTo>
                    <a:pt x="587" y="82"/>
                  </a:lnTo>
                  <a:lnTo>
                    <a:pt x="587" y="125"/>
                  </a:lnTo>
                  <a:lnTo>
                    <a:pt x="587" y="125"/>
                  </a:lnTo>
                  <a:lnTo>
                    <a:pt x="587" y="133"/>
                  </a:lnTo>
                  <a:lnTo>
                    <a:pt x="586" y="142"/>
                  </a:lnTo>
                  <a:lnTo>
                    <a:pt x="584" y="149"/>
                  </a:lnTo>
                  <a:lnTo>
                    <a:pt x="581" y="157"/>
                  </a:lnTo>
                  <a:lnTo>
                    <a:pt x="578" y="164"/>
                  </a:lnTo>
                  <a:lnTo>
                    <a:pt x="573" y="171"/>
                  </a:lnTo>
                  <a:lnTo>
                    <a:pt x="569" y="178"/>
                  </a:lnTo>
                  <a:lnTo>
                    <a:pt x="563" y="184"/>
                  </a:lnTo>
                  <a:lnTo>
                    <a:pt x="557" y="188"/>
                  </a:lnTo>
                  <a:lnTo>
                    <a:pt x="551" y="194"/>
                  </a:lnTo>
                  <a:lnTo>
                    <a:pt x="544" y="198"/>
                  </a:lnTo>
                  <a:lnTo>
                    <a:pt x="538" y="201"/>
                  </a:lnTo>
                  <a:lnTo>
                    <a:pt x="529" y="205"/>
                  </a:lnTo>
                  <a:lnTo>
                    <a:pt x="521" y="206"/>
                  </a:lnTo>
                  <a:lnTo>
                    <a:pt x="513" y="207"/>
                  </a:lnTo>
                  <a:lnTo>
                    <a:pt x="505" y="208"/>
                  </a:lnTo>
                  <a:lnTo>
                    <a:pt x="109" y="208"/>
                  </a:lnTo>
                  <a:lnTo>
                    <a:pt x="109" y="208"/>
                  </a:lnTo>
                  <a:lnTo>
                    <a:pt x="101" y="207"/>
                  </a:lnTo>
                  <a:lnTo>
                    <a:pt x="93" y="206"/>
                  </a:lnTo>
                  <a:lnTo>
                    <a:pt x="85" y="205"/>
                  </a:lnTo>
                  <a:lnTo>
                    <a:pt x="78" y="202"/>
                  </a:lnTo>
                  <a:lnTo>
                    <a:pt x="78" y="202"/>
                  </a:lnTo>
                  <a:lnTo>
                    <a:pt x="66" y="206"/>
                  </a:lnTo>
                  <a:lnTo>
                    <a:pt x="56" y="209"/>
                  </a:lnTo>
                  <a:lnTo>
                    <a:pt x="38" y="220"/>
                  </a:lnTo>
                  <a:lnTo>
                    <a:pt x="19" y="231"/>
                  </a:lnTo>
                  <a:lnTo>
                    <a:pt x="1" y="244"/>
                  </a:lnTo>
                  <a:lnTo>
                    <a:pt x="1" y="244"/>
                  </a:lnTo>
                  <a:lnTo>
                    <a:pt x="0" y="244"/>
                  </a:lnTo>
                  <a:lnTo>
                    <a:pt x="0" y="244"/>
                  </a:lnTo>
                  <a:lnTo>
                    <a:pt x="0" y="243"/>
                  </a:lnTo>
                  <a:lnTo>
                    <a:pt x="0" y="243"/>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16"/>
            <p:cNvSpPr>
              <a:spLocks/>
            </p:cNvSpPr>
            <p:nvPr userDrawn="1"/>
          </p:nvSpPr>
          <p:spPr bwMode="auto">
            <a:xfrm>
              <a:off x="3276" y="2180"/>
              <a:ext cx="26" cy="26"/>
            </a:xfrm>
            <a:custGeom>
              <a:avLst/>
              <a:gdLst>
                <a:gd name="T0" fmla="*/ 51 w 51"/>
                <a:gd name="T1" fmla="*/ 26 h 52"/>
                <a:gd name="T2" fmla="*/ 51 w 51"/>
                <a:gd name="T3" fmla="*/ 26 h 52"/>
                <a:gd name="T4" fmla="*/ 51 w 51"/>
                <a:gd name="T5" fmla="*/ 31 h 52"/>
                <a:gd name="T6" fmla="*/ 49 w 51"/>
                <a:gd name="T7" fmla="*/ 36 h 52"/>
                <a:gd name="T8" fmla="*/ 47 w 51"/>
                <a:gd name="T9" fmla="*/ 40 h 52"/>
                <a:gd name="T10" fmla="*/ 45 w 51"/>
                <a:gd name="T11" fmla="*/ 44 h 52"/>
                <a:gd name="T12" fmla="*/ 40 w 51"/>
                <a:gd name="T13" fmla="*/ 47 h 52"/>
                <a:gd name="T14" fmla="*/ 36 w 51"/>
                <a:gd name="T15" fmla="*/ 49 h 52"/>
                <a:gd name="T16" fmla="*/ 31 w 51"/>
                <a:gd name="T17" fmla="*/ 52 h 52"/>
                <a:gd name="T18" fmla="*/ 26 w 51"/>
                <a:gd name="T19" fmla="*/ 52 h 52"/>
                <a:gd name="T20" fmla="*/ 26 w 51"/>
                <a:gd name="T21" fmla="*/ 52 h 52"/>
                <a:gd name="T22" fmla="*/ 20 w 51"/>
                <a:gd name="T23" fmla="*/ 52 h 52"/>
                <a:gd name="T24" fmla="*/ 16 w 51"/>
                <a:gd name="T25" fmla="*/ 49 h 52"/>
                <a:gd name="T26" fmla="*/ 11 w 51"/>
                <a:gd name="T27" fmla="*/ 47 h 52"/>
                <a:gd name="T28" fmla="*/ 8 w 51"/>
                <a:gd name="T29" fmla="*/ 44 h 52"/>
                <a:gd name="T30" fmla="*/ 4 w 51"/>
                <a:gd name="T31" fmla="*/ 40 h 52"/>
                <a:gd name="T32" fmla="*/ 2 w 51"/>
                <a:gd name="T33" fmla="*/ 36 h 52"/>
                <a:gd name="T34" fmla="*/ 1 w 51"/>
                <a:gd name="T35" fmla="*/ 31 h 52"/>
                <a:gd name="T36" fmla="*/ 0 w 51"/>
                <a:gd name="T37" fmla="*/ 26 h 52"/>
                <a:gd name="T38" fmla="*/ 0 w 51"/>
                <a:gd name="T39" fmla="*/ 26 h 52"/>
                <a:gd name="T40" fmla="*/ 1 w 51"/>
                <a:gd name="T41" fmla="*/ 21 h 52"/>
                <a:gd name="T42" fmla="*/ 2 w 51"/>
                <a:gd name="T43" fmla="*/ 16 h 52"/>
                <a:gd name="T44" fmla="*/ 4 w 51"/>
                <a:gd name="T45" fmla="*/ 11 h 52"/>
                <a:gd name="T46" fmla="*/ 8 w 51"/>
                <a:gd name="T47" fmla="*/ 8 h 52"/>
                <a:gd name="T48" fmla="*/ 11 w 51"/>
                <a:gd name="T49" fmla="*/ 5 h 52"/>
                <a:gd name="T50" fmla="*/ 16 w 51"/>
                <a:gd name="T51" fmla="*/ 2 h 52"/>
                <a:gd name="T52" fmla="*/ 20 w 51"/>
                <a:gd name="T53" fmla="*/ 1 h 52"/>
                <a:gd name="T54" fmla="*/ 26 w 51"/>
                <a:gd name="T55" fmla="*/ 0 h 52"/>
                <a:gd name="T56" fmla="*/ 26 w 51"/>
                <a:gd name="T57" fmla="*/ 0 h 52"/>
                <a:gd name="T58" fmla="*/ 31 w 51"/>
                <a:gd name="T59" fmla="*/ 1 h 52"/>
                <a:gd name="T60" fmla="*/ 36 w 51"/>
                <a:gd name="T61" fmla="*/ 2 h 52"/>
                <a:gd name="T62" fmla="*/ 40 w 51"/>
                <a:gd name="T63" fmla="*/ 5 h 52"/>
                <a:gd name="T64" fmla="*/ 45 w 51"/>
                <a:gd name="T65" fmla="*/ 8 h 52"/>
                <a:gd name="T66" fmla="*/ 47 w 51"/>
                <a:gd name="T67" fmla="*/ 11 h 52"/>
                <a:gd name="T68" fmla="*/ 49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49" y="36"/>
                  </a:lnTo>
                  <a:lnTo>
                    <a:pt x="47" y="40"/>
                  </a:lnTo>
                  <a:lnTo>
                    <a:pt x="45" y="44"/>
                  </a:lnTo>
                  <a:lnTo>
                    <a:pt x="40" y="47"/>
                  </a:lnTo>
                  <a:lnTo>
                    <a:pt x="36" y="49"/>
                  </a:lnTo>
                  <a:lnTo>
                    <a:pt x="31" y="52"/>
                  </a:lnTo>
                  <a:lnTo>
                    <a:pt x="26" y="52"/>
                  </a:lnTo>
                  <a:lnTo>
                    <a:pt x="26" y="52"/>
                  </a:lnTo>
                  <a:lnTo>
                    <a:pt x="20" y="52"/>
                  </a:lnTo>
                  <a:lnTo>
                    <a:pt x="16" y="49"/>
                  </a:lnTo>
                  <a:lnTo>
                    <a:pt x="11" y="47"/>
                  </a:lnTo>
                  <a:lnTo>
                    <a:pt x="8" y="44"/>
                  </a:lnTo>
                  <a:lnTo>
                    <a:pt x="4" y="40"/>
                  </a:lnTo>
                  <a:lnTo>
                    <a:pt x="2" y="36"/>
                  </a:lnTo>
                  <a:lnTo>
                    <a:pt x="1" y="31"/>
                  </a:lnTo>
                  <a:lnTo>
                    <a:pt x="0" y="26"/>
                  </a:lnTo>
                  <a:lnTo>
                    <a:pt x="0" y="26"/>
                  </a:lnTo>
                  <a:lnTo>
                    <a:pt x="1" y="21"/>
                  </a:lnTo>
                  <a:lnTo>
                    <a:pt x="2" y="16"/>
                  </a:lnTo>
                  <a:lnTo>
                    <a:pt x="4" y="11"/>
                  </a:lnTo>
                  <a:lnTo>
                    <a:pt x="8" y="8"/>
                  </a:lnTo>
                  <a:lnTo>
                    <a:pt x="11" y="5"/>
                  </a:lnTo>
                  <a:lnTo>
                    <a:pt x="16" y="2"/>
                  </a:lnTo>
                  <a:lnTo>
                    <a:pt x="20" y="1"/>
                  </a:lnTo>
                  <a:lnTo>
                    <a:pt x="26" y="0"/>
                  </a:lnTo>
                  <a:lnTo>
                    <a:pt x="26" y="0"/>
                  </a:lnTo>
                  <a:lnTo>
                    <a:pt x="31" y="1"/>
                  </a:lnTo>
                  <a:lnTo>
                    <a:pt x="36" y="2"/>
                  </a:lnTo>
                  <a:lnTo>
                    <a:pt x="40" y="5"/>
                  </a:lnTo>
                  <a:lnTo>
                    <a:pt x="45" y="8"/>
                  </a:lnTo>
                  <a:lnTo>
                    <a:pt x="47" y="11"/>
                  </a:lnTo>
                  <a:lnTo>
                    <a:pt x="49"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7"/>
            <p:cNvSpPr>
              <a:spLocks/>
            </p:cNvSpPr>
            <p:nvPr userDrawn="1"/>
          </p:nvSpPr>
          <p:spPr bwMode="auto">
            <a:xfrm>
              <a:off x="3313" y="2180"/>
              <a:ext cx="25" cy="26"/>
            </a:xfrm>
            <a:custGeom>
              <a:avLst/>
              <a:gdLst>
                <a:gd name="T0" fmla="*/ 51 w 51"/>
                <a:gd name="T1" fmla="*/ 26 h 52"/>
                <a:gd name="T2" fmla="*/ 51 w 51"/>
                <a:gd name="T3" fmla="*/ 26 h 52"/>
                <a:gd name="T4" fmla="*/ 51 w 51"/>
                <a:gd name="T5" fmla="*/ 31 h 52"/>
                <a:gd name="T6" fmla="*/ 50 w 51"/>
                <a:gd name="T7" fmla="*/ 36 h 52"/>
                <a:gd name="T8" fmla="*/ 48 w 51"/>
                <a:gd name="T9" fmla="*/ 40 h 52"/>
                <a:gd name="T10" fmla="*/ 44 w 51"/>
                <a:gd name="T11" fmla="*/ 44 h 52"/>
                <a:gd name="T12" fmla="*/ 41 w 51"/>
                <a:gd name="T13" fmla="*/ 47 h 52"/>
                <a:gd name="T14" fmla="*/ 36 w 51"/>
                <a:gd name="T15" fmla="*/ 49 h 52"/>
                <a:gd name="T16" fmla="*/ 31 w 51"/>
                <a:gd name="T17" fmla="*/ 52 h 52"/>
                <a:gd name="T18" fmla="*/ 26 w 51"/>
                <a:gd name="T19" fmla="*/ 52 h 52"/>
                <a:gd name="T20" fmla="*/ 26 w 51"/>
                <a:gd name="T21" fmla="*/ 52 h 52"/>
                <a:gd name="T22" fmla="*/ 21 w 51"/>
                <a:gd name="T23" fmla="*/ 52 h 52"/>
                <a:gd name="T24" fmla="*/ 15 w 51"/>
                <a:gd name="T25" fmla="*/ 49 h 52"/>
                <a:gd name="T26" fmla="*/ 12 w 51"/>
                <a:gd name="T27" fmla="*/ 47 h 52"/>
                <a:gd name="T28" fmla="*/ 7 w 51"/>
                <a:gd name="T29" fmla="*/ 44 h 52"/>
                <a:gd name="T30" fmla="*/ 4 w 51"/>
                <a:gd name="T31" fmla="*/ 40 h 52"/>
                <a:gd name="T32" fmla="*/ 1 w 51"/>
                <a:gd name="T33" fmla="*/ 36 h 52"/>
                <a:gd name="T34" fmla="*/ 0 w 51"/>
                <a:gd name="T35" fmla="*/ 31 h 52"/>
                <a:gd name="T36" fmla="*/ 0 w 51"/>
                <a:gd name="T37" fmla="*/ 26 h 52"/>
                <a:gd name="T38" fmla="*/ 0 w 51"/>
                <a:gd name="T39" fmla="*/ 26 h 52"/>
                <a:gd name="T40" fmla="*/ 0 w 51"/>
                <a:gd name="T41" fmla="*/ 21 h 52"/>
                <a:gd name="T42" fmla="*/ 1 w 51"/>
                <a:gd name="T43" fmla="*/ 16 h 52"/>
                <a:gd name="T44" fmla="*/ 4 w 51"/>
                <a:gd name="T45" fmla="*/ 11 h 52"/>
                <a:gd name="T46" fmla="*/ 7 w 51"/>
                <a:gd name="T47" fmla="*/ 8 h 52"/>
                <a:gd name="T48" fmla="*/ 12 w 51"/>
                <a:gd name="T49" fmla="*/ 5 h 52"/>
                <a:gd name="T50" fmla="*/ 15 w 51"/>
                <a:gd name="T51" fmla="*/ 2 h 52"/>
                <a:gd name="T52" fmla="*/ 21 w 51"/>
                <a:gd name="T53" fmla="*/ 1 h 52"/>
                <a:gd name="T54" fmla="*/ 26 w 51"/>
                <a:gd name="T55" fmla="*/ 0 h 52"/>
                <a:gd name="T56" fmla="*/ 26 w 51"/>
                <a:gd name="T57" fmla="*/ 0 h 52"/>
                <a:gd name="T58" fmla="*/ 31 w 51"/>
                <a:gd name="T59" fmla="*/ 1 h 52"/>
                <a:gd name="T60" fmla="*/ 36 w 51"/>
                <a:gd name="T61" fmla="*/ 2 h 52"/>
                <a:gd name="T62" fmla="*/ 41 w 51"/>
                <a:gd name="T63" fmla="*/ 5 h 52"/>
                <a:gd name="T64" fmla="*/ 44 w 51"/>
                <a:gd name="T65" fmla="*/ 8 h 52"/>
                <a:gd name="T66" fmla="*/ 48 w 51"/>
                <a:gd name="T67" fmla="*/ 11 h 52"/>
                <a:gd name="T68" fmla="*/ 50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50" y="36"/>
                  </a:lnTo>
                  <a:lnTo>
                    <a:pt x="48" y="40"/>
                  </a:lnTo>
                  <a:lnTo>
                    <a:pt x="44" y="44"/>
                  </a:lnTo>
                  <a:lnTo>
                    <a:pt x="41" y="47"/>
                  </a:lnTo>
                  <a:lnTo>
                    <a:pt x="36" y="49"/>
                  </a:lnTo>
                  <a:lnTo>
                    <a:pt x="31" y="52"/>
                  </a:lnTo>
                  <a:lnTo>
                    <a:pt x="26" y="52"/>
                  </a:lnTo>
                  <a:lnTo>
                    <a:pt x="26" y="52"/>
                  </a:lnTo>
                  <a:lnTo>
                    <a:pt x="21" y="52"/>
                  </a:lnTo>
                  <a:lnTo>
                    <a:pt x="15" y="49"/>
                  </a:lnTo>
                  <a:lnTo>
                    <a:pt x="12" y="47"/>
                  </a:lnTo>
                  <a:lnTo>
                    <a:pt x="7" y="44"/>
                  </a:lnTo>
                  <a:lnTo>
                    <a:pt x="4" y="40"/>
                  </a:lnTo>
                  <a:lnTo>
                    <a:pt x="1" y="36"/>
                  </a:lnTo>
                  <a:lnTo>
                    <a:pt x="0" y="31"/>
                  </a:lnTo>
                  <a:lnTo>
                    <a:pt x="0" y="26"/>
                  </a:lnTo>
                  <a:lnTo>
                    <a:pt x="0" y="26"/>
                  </a:lnTo>
                  <a:lnTo>
                    <a:pt x="0" y="21"/>
                  </a:lnTo>
                  <a:lnTo>
                    <a:pt x="1" y="16"/>
                  </a:lnTo>
                  <a:lnTo>
                    <a:pt x="4" y="11"/>
                  </a:lnTo>
                  <a:lnTo>
                    <a:pt x="7" y="8"/>
                  </a:lnTo>
                  <a:lnTo>
                    <a:pt x="12" y="5"/>
                  </a:lnTo>
                  <a:lnTo>
                    <a:pt x="15" y="2"/>
                  </a:lnTo>
                  <a:lnTo>
                    <a:pt x="21" y="1"/>
                  </a:lnTo>
                  <a:lnTo>
                    <a:pt x="26" y="0"/>
                  </a:lnTo>
                  <a:lnTo>
                    <a:pt x="26" y="0"/>
                  </a:lnTo>
                  <a:lnTo>
                    <a:pt x="31" y="1"/>
                  </a:lnTo>
                  <a:lnTo>
                    <a:pt x="36" y="2"/>
                  </a:lnTo>
                  <a:lnTo>
                    <a:pt x="41" y="5"/>
                  </a:lnTo>
                  <a:lnTo>
                    <a:pt x="44" y="8"/>
                  </a:lnTo>
                  <a:lnTo>
                    <a:pt x="48" y="11"/>
                  </a:lnTo>
                  <a:lnTo>
                    <a:pt x="50"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userDrawn="1"/>
          </p:nvSpPr>
          <p:spPr bwMode="auto">
            <a:xfrm>
              <a:off x="3349" y="2180"/>
              <a:ext cx="26" cy="26"/>
            </a:xfrm>
            <a:custGeom>
              <a:avLst/>
              <a:gdLst>
                <a:gd name="T0" fmla="*/ 52 w 52"/>
                <a:gd name="T1" fmla="*/ 26 h 52"/>
                <a:gd name="T2" fmla="*/ 52 w 52"/>
                <a:gd name="T3" fmla="*/ 26 h 52"/>
                <a:gd name="T4" fmla="*/ 51 w 52"/>
                <a:gd name="T5" fmla="*/ 31 h 52"/>
                <a:gd name="T6" fmla="*/ 49 w 52"/>
                <a:gd name="T7" fmla="*/ 36 h 52"/>
                <a:gd name="T8" fmla="*/ 47 w 52"/>
                <a:gd name="T9" fmla="*/ 40 h 52"/>
                <a:gd name="T10" fmla="*/ 44 w 52"/>
                <a:gd name="T11" fmla="*/ 44 h 52"/>
                <a:gd name="T12" fmla="*/ 40 w 52"/>
                <a:gd name="T13" fmla="*/ 47 h 52"/>
                <a:gd name="T14" fmla="*/ 36 w 52"/>
                <a:gd name="T15" fmla="*/ 49 h 52"/>
                <a:gd name="T16" fmla="*/ 31 w 52"/>
                <a:gd name="T17" fmla="*/ 52 h 52"/>
                <a:gd name="T18" fmla="*/ 25 w 52"/>
                <a:gd name="T19" fmla="*/ 52 h 52"/>
                <a:gd name="T20" fmla="*/ 25 w 52"/>
                <a:gd name="T21" fmla="*/ 52 h 52"/>
                <a:gd name="T22" fmla="*/ 21 w 52"/>
                <a:gd name="T23" fmla="*/ 52 h 52"/>
                <a:gd name="T24" fmla="*/ 16 w 52"/>
                <a:gd name="T25" fmla="*/ 49 h 52"/>
                <a:gd name="T26" fmla="*/ 11 w 52"/>
                <a:gd name="T27" fmla="*/ 47 h 52"/>
                <a:gd name="T28" fmla="*/ 7 w 52"/>
                <a:gd name="T29" fmla="*/ 44 h 52"/>
                <a:gd name="T30" fmla="*/ 4 w 52"/>
                <a:gd name="T31" fmla="*/ 40 h 52"/>
                <a:gd name="T32" fmla="*/ 2 w 52"/>
                <a:gd name="T33" fmla="*/ 36 h 52"/>
                <a:gd name="T34" fmla="*/ 0 w 52"/>
                <a:gd name="T35" fmla="*/ 31 h 52"/>
                <a:gd name="T36" fmla="*/ 0 w 52"/>
                <a:gd name="T37" fmla="*/ 26 h 52"/>
                <a:gd name="T38" fmla="*/ 0 w 52"/>
                <a:gd name="T39" fmla="*/ 26 h 52"/>
                <a:gd name="T40" fmla="*/ 0 w 52"/>
                <a:gd name="T41" fmla="*/ 21 h 52"/>
                <a:gd name="T42" fmla="*/ 2 w 52"/>
                <a:gd name="T43" fmla="*/ 16 h 52"/>
                <a:gd name="T44" fmla="*/ 4 w 52"/>
                <a:gd name="T45" fmla="*/ 11 h 52"/>
                <a:gd name="T46" fmla="*/ 7 w 52"/>
                <a:gd name="T47" fmla="*/ 8 h 52"/>
                <a:gd name="T48" fmla="*/ 11 w 52"/>
                <a:gd name="T49" fmla="*/ 5 h 52"/>
                <a:gd name="T50" fmla="*/ 16 w 52"/>
                <a:gd name="T51" fmla="*/ 2 h 52"/>
                <a:gd name="T52" fmla="*/ 21 w 52"/>
                <a:gd name="T53" fmla="*/ 1 h 52"/>
                <a:gd name="T54" fmla="*/ 25 w 52"/>
                <a:gd name="T55" fmla="*/ 0 h 52"/>
                <a:gd name="T56" fmla="*/ 25 w 52"/>
                <a:gd name="T57" fmla="*/ 0 h 52"/>
                <a:gd name="T58" fmla="*/ 31 w 52"/>
                <a:gd name="T59" fmla="*/ 1 h 52"/>
                <a:gd name="T60" fmla="*/ 36 w 52"/>
                <a:gd name="T61" fmla="*/ 2 h 52"/>
                <a:gd name="T62" fmla="*/ 40 w 52"/>
                <a:gd name="T63" fmla="*/ 5 h 52"/>
                <a:gd name="T64" fmla="*/ 44 w 52"/>
                <a:gd name="T65" fmla="*/ 8 h 52"/>
                <a:gd name="T66" fmla="*/ 47 w 52"/>
                <a:gd name="T67" fmla="*/ 11 h 52"/>
                <a:gd name="T68" fmla="*/ 49 w 52"/>
                <a:gd name="T69" fmla="*/ 16 h 52"/>
                <a:gd name="T70" fmla="*/ 51 w 52"/>
                <a:gd name="T71" fmla="*/ 21 h 52"/>
                <a:gd name="T72" fmla="*/ 52 w 52"/>
                <a:gd name="T73" fmla="*/ 26 h 52"/>
                <a:gd name="T74" fmla="*/ 52 w 52"/>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2" h="52">
                  <a:moveTo>
                    <a:pt x="52" y="26"/>
                  </a:moveTo>
                  <a:lnTo>
                    <a:pt x="52" y="26"/>
                  </a:lnTo>
                  <a:lnTo>
                    <a:pt x="51" y="31"/>
                  </a:lnTo>
                  <a:lnTo>
                    <a:pt x="49" y="36"/>
                  </a:lnTo>
                  <a:lnTo>
                    <a:pt x="47" y="40"/>
                  </a:lnTo>
                  <a:lnTo>
                    <a:pt x="44" y="44"/>
                  </a:lnTo>
                  <a:lnTo>
                    <a:pt x="40" y="47"/>
                  </a:lnTo>
                  <a:lnTo>
                    <a:pt x="36" y="49"/>
                  </a:lnTo>
                  <a:lnTo>
                    <a:pt x="31" y="52"/>
                  </a:lnTo>
                  <a:lnTo>
                    <a:pt x="25" y="52"/>
                  </a:lnTo>
                  <a:lnTo>
                    <a:pt x="25" y="52"/>
                  </a:lnTo>
                  <a:lnTo>
                    <a:pt x="21" y="52"/>
                  </a:lnTo>
                  <a:lnTo>
                    <a:pt x="16" y="49"/>
                  </a:lnTo>
                  <a:lnTo>
                    <a:pt x="11" y="47"/>
                  </a:lnTo>
                  <a:lnTo>
                    <a:pt x="7" y="44"/>
                  </a:lnTo>
                  <a:lnTo>
                    <a:pt x="4" y="40"/>
                  </a:lnTo>
                  <a:lnTo>
                    <a:pt x="2" y="36"/>
                  </a:lnTo>
                  <a:lnTo>
                    <a:pt x="0" y="31"/>
                  </a:lnTo>
                  <a:lnTo>
                    <a:pt x="0" y="26"/>
                  </a:lnTo>
                  <a:lnTo>
                    <a:pt x="0" y="26"/>
                  </a:lnTo>
                  <a:lnTo>
                    <a:pt x="0" y="21"/>
                  </a:lnTo>
                  <a:lnTo>
                    <a:pt x="2" y="16"/>
                  </a:lnTo>
                  <a:lnTo>
                    <a:pt x="4" y="11"/>
                  </a:lnTo>
                  <a:lnTo>
                    <a:pt x="7" y="8"/>
                  </a:lnTo>
                  <a:lnTo>
                    <a:pt x="11" y="5"/>
                  </a:lnTo>
                  <a:lnTo>
                    <a:pt x="16" y="2"/>
                  </a:lnTo>
                  <a:lnTo>
                    <a:pt x="21" y="1"/>
                  </a:lnTo>
                  <a:lnTo>
                    <a:pt x="25" y="0"/>
                  </a:lnTo>
                  <a:lnTo>
                    <a:pt x="25" y="0"/>
                  </a:lnTo>
                  <a:lnTo>
                    <a:pt x="31" y="1"/>
                  </a:lnTo>
                  <a:lnTo>
                    <a:pt x="36" y="2"/>
                  </a:lnTo>
                  <a:lnTo>
                    <a:pt x="40" y="5"/>
                  </a:lnTo>
                  <a:lnTo>
                    <a:pt x="44" y="8"/>
                  </a:lnTo>
                  <a:lnTo>
                    <a:pt x="47" y="11"/>
                  </a:lnTo>
                  <a:lnTo>
                    <a:pt x="49" y="16"/>
                  </a:lnTo>
                  <a:lnTo>
                    <a:pt x="51" y="21"/>
                  </a:lnTo>
                  <a:lnTo>
                    <a:pt x="52" y="26"/>
                  </a:lnTo>
                  <a:lnTo>
                    <a:pt x="5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Line 19"/>
            <p:cNvSpPr>
              <a:spLocks noChangeShapeType="1"/>
            </p:cNvSpPr>
            <p:nvPr userDrawn="1"/>
          </p:nvSpPr>
          <p:spPr bwMode="auto">
            <a:xfrm>
              <a:off x="3211" y="2046"/>
              <a:ext cx="206"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Line 20"/>
            <p:cNvSpPr>
              <a:spLocks noChangeShapeType="1"/>
            </p:cNvSpPr>
            <p:nvPr userDrawn="1"/>
          </p:nvSpPr>
          <p:spPr bwMode="auto">
            <a:xfrm>
              <a:off x="3211" y="2075"/>
              <a:ext cx="107"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0" name="Freeform 12"/>
          <p:cNvSpPr>
            <a:spLocks/>
          </p:cNvSpPr>
          <p:nvPr/>
        </p:nvSpPr>
        <p:spPr bwMode="auto">
          <a:xfrm>
            <a:off x="0" y="5870877"/>
            <a:ext cx="9144000" cy="988713"/>
          </a:xfrm>
          <a:custGeom>
            <a:avLst/>
            <a:gdLst>
              <a:gd name="T0" fmla="*/ 11520 w 11520"/>
              <a:gd name="T1" fmla="*/ 0 h 933"/>
              <a:gd name="T2" fmla="*/ 0 w 11520"/>
              <a:gd name="T3" fmla="*/ 507 h 933"/>
              <a:gd name="T4" fmla="*/ 0 w 11520"/>
              <a:gd name="T5" fmla="*/ 933 h 933"/>
              <a:gd name="T6" fmla="*/ 11520 w 11520"/>
              <a:gd name="T7" fmla="*/ 933 h 933"/>
              <a:gd name="T8" fmla="*/ 11520 w 11520"/>
              <a:gd name="T9" fmla="*/ 0 h 933"/>
            </a:gdLst>
            <a:ahLst/>
            <a:cxnLst>
              <a:cxn ang="0">
                <a:pos x="T0" y="T1"/>
              </a:cxn>
              <a:cxn ang="0">
                <a:pos x="T2" y="T3"/>
              </a:cxn>
              <a:cxn ang="0">
                <a:pos x="T4" y="T5"/>
              </a:cxn>
              <a:cxn ang="0">
                <a:pos x="T6" y="T7"/>
              </a:cxn>
              <a:cxn ang="0">
                <a:pos x="T8" y="T9"/>
              </a:cxn>
            </a:cxnLst>
            <a:rect l="0" t="0" r="r" b="b"/>
            <a:pathLst>
              <a:path w="11520" h="933">
                <a:moveTo>
                  <a:pt x="11520" y="0"/>
                </a:moveTo>
                <a:lnTo>
                  <a:pt x="0" y="507"/>
                </a:lnTo>
                <a:lnTo>
                  <a:pt x="0" y="933"/>
                </a:lnTo>
                <a:lnTo>
                  <a:pt x="11520" y="933"/>
                </a:lnTo>
                <a:lnTo>
                  <a:pt x="11520" y="0"/>
                </a:lnTo>
                <a:close/>
              </a:path>
            </a:pathLst>
          </a:custGeom>
          <a:solidFill>
            <a:srgbClr val="F3BC21"/>
          </a:solidFill>
          <a:ln>
            <a:noFill/>
          </a:ln>
        </p:spPr>
        <p:txBody>
          <a:bodyPr vert="horz" wrap="square" lIns="91440" tIns="45720" rIns="91440" bIns="45720" numCol="1" anchor="t" anchorCtr="0" compatLnSpc="1">
            <a:prstTxWarp prst="textNoShape">
              <a:avLst/>
            </a:prstTxWarp>
          </a:bodyPr>
          <a:lstStyle/>
          <a:p>
            <a:endParaRPr lang="en-US"/>
          </a:p>
        </p:txBody>
      </p:sp>
      <p:pic>
        <p:nvPicPr>
          <p:cNvPr id="21" name="Picture 3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941168"/>
            <a:ext cx="2555639" cy="1916832"/>
          </a:xfrm>
          <a:prstGeom prst="rect">
            <a:avLst/>
          </a:prstGeom>
        </p:spPr>
      </p:pic>
      <p:pic>
        <p:nvPicPr>
          <p:cNvPr id="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4737" y="6453336"/>
            <a:ext cx="1719263" cy="41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151733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4.3</a:t>
            </a:r>
            <a:r>
              <a:rPr lang="en-US" altLang="zh-TW" dirty="0"/>
              <a:t>  </a:t>
            </a:r>
            <a:r>
              <a:rPr lang="zh-TW" altLang="zh-TW" dirty="0">
                <a:effectLst/>
              </a:rPr>
              <a:t>廣告營收模式</a:t>
            </a:r>
            <a:endParaRPr lang="zh-TW" altLang="en-US" dirty="0"/>
          </a:p>
        </p:txBody>
      </p:sp>
      <p:sp>
        <p:nvSpPr>
          <p:cNvPr id="3" name="內容版面配置區 2"/>
          <p:cNvSpPr>
            <a:spLocks noGrp="1"/>
          </p:cNvSpPr>
          <p:nvPr>
            <p:ph idx="1"/>
          </p:nvPr>
        </p:nvSpPr>
        <p:spPr/>
        <p:txBody>
          <a:bodyPr/>
          <a:lstStyle/>
          <a:p>
            <a:r>
              <a:rPr lang="zh-TW" altLang="zh-TW" dirty="0"/>
              <a:t>除了臉書之外，剛剛提到知名部落客能夠匯集人氣，也因此在這些部落客的「</a:t>
            </a:r>
            <a:r>
              <a:rPr lang="zh-TW" altLang="zh-TW" dirty="0">
                <a:solidFill>
                  <a:srgbClr val="FF0066"/>
                </a:solidFill>
              </a:rPr>
              <a:t>部落格</a:t>
            </a:r>
            <a:r>
              <a:rPr lang="en-US" altLang="zh-TW" dirty="0">
                <a:solidFill>
                  <a:srgbClr val="FF0066"/>
                </a:solidFill>
              </a:rPr>
              <a:t> (blogs)</a:t>
            </a:r>
            <a:r>
              <a:rPr lang="zh-TW" altLang="zh-TW" dirty="0"/>
              <a:t>」刊登廣告，應該也能產生較大的產品曝光程度。為此，</a:t>
            </a:r>
            <a:r>
              <a:rPr lang="en-US" altLang="zh-TW" dirty="0"/>
              <a:t>Google</a:t>
            </a:r>
            <a:r>
              <a:rPr lang="zh-TW" altLang="zh-TW" dirty="0"/>
              <a:t>開發了所謂的</a:t>
            </a:r>
            <a:r>
              <a:rPr lang="en-US" altLang="zh-TW" dirty="0">
                <a:solidFill>
                  <a:srgbClr val="FF0066"/>
                </a:solidFill>
              </a:rPr>
              <a:t>Google AdSense</a:t>
            </a:r>
            <a:r>
              <a:rPr lang="zh-TW" altLang="zh-TW" dirty="0"/>
              <a:t>技術，透過這個技術，首先，知名部落客可向</a:t>
            </a:r>
            <a:r>
              <a:rPr lang="en-US" altLang="zh-TW" dirty="0"/>
              <a:t>Google</a:t>
            </a:r>
            <a:r>
              <a:rPr lang="zh-TW" altLang="zh-TW" dirty="0"/>
              <a:t>申請並取得一段</a:t>
            </a:r>
            <a:r>
              <a:rPr lang="en-US" altLang="zh-TW" dirty="0">
                <a:solidFill>
                  <a:srgbClr val="FF0066"/>
                </a:solidFill>
              </a:rPr>
              <a:t>Google AdSense</a:t>
            </a:r>
            <a:r>
              <a:rPr lang="zh-TW" altLang="zh-TW" dirty="0">
                <a:solidFill>
                  <a:srgbClr val="FF0066"/>
                </a:solidFill>
              </a:rPr>
              <a:t>程式碼並加入在自己的網頁中</a:t>
            </a:r>
            <a:r>
              <a:rPr lang="zh-TW" altLang="en-US" dirty="0"/>
              <a:t>。</a:t>
            </a:r>
          </a:p>
        </p:txBody>
      </p:sp>
      <p:sp>
        <p:nvSpPr>
          <p:cNvPr id="5" name="文字方塊 4">
            <a:extLst>
              <a:ext uri="{FF2B5EF4-FFF2-40B4-BE49-F238E27FC236}">
                <a16:creationId xmlns:a16="http://schemas.microsoft.com/office/drawing/2014/main" id="{12057942-EAE8-2C49-8D89-2D0DB41B0EC1}"/>
              </a:ext>
            </a:extLst>
          </p:cNvPr>
          <p:cNvSpPr txBox="1"/>
          <p:nvPr/>
        </p:nvSpPr>
        <p:spPr>
          <a:xfrm>
            <a:off x="1259632" y="3861048"/>
            <a:ext cx="6120680" cy="646331"/>
          </a:xfrm>
          <a:prstGeom prst="rect">
            <a:avLst/>
          </a:prstGeom>
          <a:noFill/>
        </p:spPr>
        <p:txBody>
          <a:bodyPr wrap="square">
            <a:spAutoFit/>
          </a:bodyPr>
          <a:lstStyle/>
          <a:p>
            <a:r>
              <a:rPr lang="en-US" altLang="zh-TW" dirty="0"/>
              <a:t>Google AdSense</a:t>
            </a:r>
          </a:p>
          <a:p>
            <a:r>
              <a:rPr lang="zh-TW" altLang="en-US" dirty="0"/>
              <a:t>https://www.youtube.com/watch?v=T4eEX7x8bTA</a:t>
            </a:r>
          </a:p>
        </p:txBody>
      </p:sp>
    </p:spTree>
    <p:extLst>
      <p:ext uri="{BB962C8B-B14F-4D97-AF65-F5344CB8AC3E}">
        <p14:creationId xmlns:p14="http://schemas.microsoft.com/office/powerpoint/2010/main" val="2346168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4.3</a:t>
            </a:r>
            <a:r>
              <a:rPr lang="en-US" altLang="zh-TW" dirty="0"/>
              <a:t>  </a:t>
            </a:r>
            <a:r>
              <a:rPr lang="zh-TW" altLang="zh-TW" dirty="0">
                <a:effectLst/>
              </a:rPr>
              <a:t>廣告營收模式</a:t>
            </a:r>
            <a:endParaRPr lang="zh-TW" altLang="en-US" strike="sngStrike" dirty="0">
              <a:solidFill>
                <a:srgbClr val="FF0000"/>
              </a:solidFill>
            </a:endParaRPr>
          </a:p>
        </p:txBody>
      </p:sp>
      <p:sp>
        <p:nvSpPr>
          <p:cNvPr id="4" name="內容版面配置區 3"/>
          <p:cNvSpPr>
            <a:spLocks noGrp="1"/>
          </p:cNvSpPr>
          <p:nvPr>
            <p:ph idx="1"/>
          </p:nvPr>
        </p:nvSpPr>
        <p:spPr/>
        <p:txBody>
          <a:bodyPr/>
          <a:lstStyle/>
          <a:p>
            <a:endParaRPr lang="zh-TW" altLang="en-US"/>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1268759"/>
            <a:ext cx="6408712" cy="4937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920895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4.4</a:t>
            </a:r>
            <a:r>
              <a:rPr lang="zh-TW" altLang="en-US" dirty="0"/>
              <a:t>  </a:t>
            </a:r>
            <a:r>
              <a:rPr lang="zh-TW" altLang="zh-TW" dirty="0">
                <a:effectLst/>
              </a:rPr>
              <a:t>訂閱營收模式</a:t>
            </a:r>
            <a:endParaRPr lang="zh-TW" altLang="en-US" dirty="0"/>
          </a:p>
        </p:txBody>
      </p:sp>
      <p:sp>
        <p:nvSpPr>
          <p:cNvPr id="3" name="內容版面配置區 2"/>
          <p:cNvSpPr>
            <a:spLocks noGrp="1"/>
          </p:cNvSpPr>
          <p:nvPr>
            <p:ph idx="1"/>
          </p:nvPr>
        </p:nvSpPr>
        <p:spPr/>
        <p:txBody>
          <a:bodyPr/>
          <a:lstStyle/>
          <a:p>
            <a:r>
              <a:rPr lang="zh-TW" altLang="zh-TW" dirty="0"/>
              <a:t>定期提供</a:t>
            </a:r>
            <a:r>
              <a:rPr lang="zh-TW" altLang="zh-TW" dirty="0">
                <a:solidFill>
                  <a:srgbClr val="FF0066"/>
                </a:solidFill>
              </a:rPr>
              <a:t>有趣豐富或重要的知識內容</a:t>
            </a:r>
            <a:r>
              <a:rPr lang="zh-TW" altLang="zh-TW" dirty="0"/>
              <a:t>等來滿足消費者並加以獲利，這也是企業重要的營收來源之一。</a:t>
            </a:r>
            <a:endParaRPr lang="en-US" altLang="zh-TW" dirty="0"/>
          </a:p>
          <a:p>
            <a:pPr hangingPunct="0"/>
            <a:r>
              <a:rPr lang="zh-TW" altLang="zh-TW" dirty="0"/>
              <a:t>在網路上，提供上述各種知識內容並獲取消費者或企業等單位定期所繳付的費用，便稱為「</a:t>
            </a:r>
            <a:r>
              <a:rPr lang="zh-TW" altLang="zh-TW" b="1" dirty="0">
                <a:solidFill>
                  <a:srgbClr val="FF0066"/>
                </a:solidFill>
              </a:rPr>
              <a:t>數位內容訂閱營收模式</a:t>
            </a:r>
            <a:r>
              <a:rPr lang="en-US" altLang="zh-TW" b="1" dirty="0">
                <a:solidFill>
                  <a:srgbClr val="FF0066"/>
                </a:solidFill>
              </a:rPr>
              <a:t> (digital content revenue model)</a:t>
            </a:r>
            <a:r>
              <a:rPr lang="zh-TW" altLang="zh-TW" dirty="0"/>
              <a:t>」。對一般個人消費者、企業、學校等各種單位來說，所需要的資訊內容都不一樣</a:t>
            </a:r>
            <a:r>
              <a:rPr lang="zh-TW" altLang="en-US" dirty="0"/>
              <a:t>。</a:t>
            </a:r>
          </a:p>
        </p:txBody>
      </p:sp>
    </p:spTree>
    <p:extLst>
      <p:ext uri="{BB962C8B-B14F-4D97-AF65-F5344CB8AC3E}">
        <p14:creationId xmlns:p14="http://schemas.microsoft.com/office/powerpoint/2010/main" val="2190121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4.4</a:t>
            </a:r>
            <a:r>
              <a:rPr lang="zh-TW" altLang="en-US" dirty="0"/>
              <a:t>  </a:t>
            </a:r>
            <a:r>
              <a:rPr lang="zh-TW" altLang="zh-TW" dirty="0">
                <a:effectLst/>
              </a:rPr>
              <a:t>訂閱營收模式</a:t>
            </a:r>
            <a:endParaRPr lang="zh-TW" alt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9084" y="836712"/>
            <a:ext cx="6405832" cy="50045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452895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4.4</a:t>
            </a:r>
            <a:r>
              <a:rPr lang="zh-TW" altLang="en-US" dirty="0"/>
              <a:t>  </a:t>
            </a:r>
            <a:r>
              <a:rPr lang="zh-TW" altLang="zh-TW" dirty="0">
                <a:effectLst/>
              </a:rPr>
              <a:t>訂閱營收模式</a:t>
            </a:r>
            <a:endParaRPr lang="zh-TW" altLang="en-US" dirty="0"/>
          </a:p>
        </p:txBody>
      </p:sp>
      <p:sp>
        <p:nvSpPr>
          <p:cNvPr id="3" name="內容版面配置區 2"/>
          <p:cNvSpPr>
            <a:spLocks noGrp="1"/>
          </p:cNvSpPr>
          <p:nvPr>
            <p:ph idx="1"/>
          </p:nvPr>
        </p:nvSpPr>
        <p:spPr/>
        <p:txBody>
          <a:bodyPr/>
          <a:lstStyle/>
          <a:p>
            <a:r>
              <a:rPr lang="zh-TW" altLang="zh-TW" dirty="0"/>
              <a:t>此外若從學術需求來看，研究者作研究所需查看或引用的</a:t>
            </a:r>
            <a:r>
              <a:rPr lang="zh-TW" altLang="zh-TW" dirty="0">
                <a:solidFill>
                  <a:srgbClr val="FF0066"/>
                </a:solidFill>
              </a:rPr>
              <a:t>學術期刊便是重要的數位內容</a:t>
            </a:r>
            <a:r>
              <a:rPr lang="zh-TW" altLang="zh-TW" dirty="0"/>
              <a:t>。</a:t>
            </a:r>
            <a:endParaRPr lang="en-US" altLang="zh-TW" dirty="0"/>
          </a:p>
          <a:p>
            <a:r>
              <a:rPr lang="zh-TW" altLang="zh-TW" dirty="0"/>
              <a:t>除提供數位內容以供每期訂閱外，數位內容提供者近年來也更進一步的提升更多服務。</a:t>
            </a:r>
            <a:endParaRPr lang="en-US" altLang="zh-TW" dirty="0"/>
          </a:p>
          <a:p>
            <a:r>
              <a:rPr lang="zh-TW" altLang="zh-TW" dirty="0">
                <a:solidFill>
                  <a:srgbClr val="FF0066"/>
                </a:solidFill>
              </a:rPr>
              <a:t>數位內容提供者</a:t>
            </a:r>
            <a:r>
              <a:rPr lang="zh-TW" altLang="zh-TW" dirty="0"/>
              <a:t>，除了可以獲取需求者定期所繳付的訂閱費用外，亦可以結合前一節所提的</a:t>
            </a:r>
            <a:r>
              <a:rPr lang="zh-TW" altLang="zh-TW" dirty="0">
                <a:solidFill>
                  <a:srgbClr val="FF0066"/>
                </a:solidFill>
              </a:rPr>
              <a:t>廣告收益模式</a:t>
            </a:r>
            <a:r>
              <a:rPr lang="zh-TW" altLang="zh-TW" dirty="0"/>
              <a:t>。</a:t>
            </a:r>
            <a:endParaRPr lang="en-US" altLang="zh-TW" dirty="0"/>
          </a:p>
          <a:p>
            <a:r>
              <a:rPr lang="zh-TW" altLang="zh-TW" dirty="0"/>
              <a:t>除了可以獲得訂閱收入外，亦可以向廠商收取廣告刊登費用，擴展數位內容提供者更多的收入方式。</a:t>
            </a:r>
            <a:endParaRPr lang="zh-TW" altLang="en-US" dirty="0"/>
          </a:p>
        </p:txBody>
      </p:sp>
    </p:spTree>
    <p:extLst>
      <p:ext uri="{BB962C8B-B14F-4D97-AF65-F5344CB8AC3E}">
        <p14:creationId xmlns:p14="http://schemas.microsoft.com/office/powerpoint/2010/main" val="8452895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4.4</a:t>
            </a:r>
            <a:r>
              <a:rPr lang="zh-TW" altLang="en-US" dirty="0"/>
              <a:t>  </a:t>
            </a:r>
            <a:r>
              <a:rPr lang="zh-TW" altLang="zh-TW" dirty="0">
                <a:effectLst/>
              </a:rPr>
              <a:t>訂閱營收模式</a:t>
            </a:r>
            <a:endParaRPr lang="zh-TW" altLang="en-US"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3145" y="1052736"/>
            <a:ext cx="6277710" cy="4968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452895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4.5</a:t>
            </a:r>
            <a:r>
              <a:rPr lang="zh-TW" altLang="en-US" dirty="0"/>
              <a:t>  </a:t>
            </a:r>
            <a:r>
              <a:rPr lang="zh-TW" altLang="zh-TW" dirty="0">
                <a:effectLst/>
              </a:rPr>
              <a:t>合作收益營收模式</a:t>
            </a:r>
            <a:endParaRPr lang="zh-TW" altLang="en-US" dirty="0"/>
          </a:p>
        </p:txBody>
      </p:sp>
      <p:sp>
        <p:nvSpPr>
          <p:cNvPr id="3" name="內容版面配置區 2"/>
          <p:cNvSpPr>
            <a:spLocks noGrp="1"/>
          </p:cNvSpPr>
          <p:nvPr>
            <p:ph idx="1"/>
          </p:nvPr>
        </p:nvSpPr>
        <p:spPr/>
        <p:txBody>
          <a:bodyPr/>
          <a:lstStyle/>
          <a:p>
            <a:r>
              <a:rPr lang="zh-TW" altLang="zh-TW" dirty="0"/>
              <a:t>合作收益營收模式，又稱為「</a:t>
            </a:r>
            <a:r>
              <a:rPr lang="zh-TW" altLang="zh-TW" dirty="0">
                <a:solidFill>
                  <a:srgbClr val="FF0066"/>
                </a:solidFill>
              </a:rPr>
              <a:t>按交易收費營收模式</a:t>
            </a:r>
            <a:r>
              <a:rPr lang="en-US" altLang="zh-TW" dirty="0">
                <a:solidFill>
                  <a:srgbClr val="FF0066"/>
                </a:solidFill>
              </a:rPr>
              <a:t> (fee-for-transaction revenue model)</a:t>
            </a:r>
            <a:r>
              <a:rPr lang="zh-TW" altLang="zh-TW" dirty="0"/>
              <a:t>」。簡單來說就是「</a:t>
            </a:r>
            <a:r>
              <a:rPr lang="zh-TW" altLang="zh-TW" dirty="0">
                <a:solidFill>
                  <a:srgbClr val="003300"/>
                </a:solidFill>
              </a:rPr>
              <a:t>導購分潤</a:t>
            </a:r>
            <a:r>
              <a:rPr lang="zh-TW" altLang="zh-TW" dirty="0"/>
              <a:t>」，也就是當撮合完成某一交易後，可以向</a:t>
            </a:r>
            <a:r>
              <a:rPr lang="zh-TW" altLang="zh-TW" dirty="0">
                <a:solidFill>
                  <a:srgbClr val="FF0066"/>
                </a:solidFill>
              </a:rPr>
              <a:t>交易對方收取某一比例或某金額的處理費</a:t>
            </a:r>
            <a:r>
              <a:rPr lang="zh-TW" altLang="zh-TW" dirty="0"/>
              <a:t>。成為匯集人氣的平臺，事實上其收入獲取方式相當多元</a:t>
            </a:r>
            <a:r>
              <a:rPr lang="zh-TW" altLang="en-US" dirty="0"/>
              <a:t>。</a:t>
            </a:r>
            <a:endParaRPr lang="en-US" altLang="zh-TW" dirty="0"/>
          </a:p>
          <a:p>
            <a:r>
              <a:rPr lang="zh-TW" altLang="zh-TW" dirty="0">
                <a:solidFill>
                  <a:srgbClr val="FF0066"/>
                </a:solidFill>
              </a:rPr>
              <a:t>合作收益營收</a:t>
            </a:r>
            <a:r>
              <a:rPr lang="zh-TW" altLang="zh-TW" dirty="0"/>
              <a:t>的達成，首先須有一個「</a:t>
            </a:r>
            <a:r>
              <a:rPr lang="zh-TW" altLang="zh-TW" dirty="0">
                <a:solidFill>
                  <a:srgbClr val="FF0066"/>
                </a:solidFill>
              </a:rPr>
              <a:t>中介平臺</a:t>
            </a:r>
            <a:r>
              <a:rPr lang="en-US" altLang="zh-TW" dirty="0">
                <a:solidFill>
                  <a:srgbClr val="FF0066"/>
                </a:solidFill>
              </a:rPr>
              <a:t> (bro­ker)</a:t>
            </a:r>
            <a:r>
              <a:rPr lang="zh-TW" altLang="zh-TW" dirty="0">
                <a:solidFill>
                  <a:srgbClr val="FF0066"/>
                </a:solidFill>
              </a:rPr>
              <a:t>」，其次則是供給</a:t>
            </a:r>
            <a:r>
              <a:rPr lang="en-US" altLang="zh-TW" dirty="0">
                <a:solidFill>
                  <a:srgbClr val="FF0066"/>
                </a:solidFill>
              </a:rPr>
              <a:t> (supplies) </a:t>
            </a:r>
            <a:r>
              <a:rPr lang="zh-TW" altLang="zh-TW" dirty="0">
                <a:solidFill>
                  <a:srgbClr val="FF0066"/>
                </a:solidFill>
              </a:rPr>
              <a:t>及需求</a:t>
            </a:r>
            <a:r>
              <a:rPr lang="en-US" altLang="zh-TW" dirty="0">
                <a:solidFill>
                  <a:srgbClr val="FF0066"/>
                </a:solidFill>
              </a:rPr>
              <a:t> (demands)</a:t>
            </a:r>
            <a:r>
              <a:rPr lang="zh-TW" altLang="zh-TW" dirty="0"/>
              <a:t>。蘋果電腦的</a:t>
            </a:r>
            <a:r>
              <a:rPr lang="en-US" altLang="zh-TW" dirty="0"/>
              <a:t>App Store</a:t>
            </a:r>
            <a:r>
              <a:rPr lang="zh-TW" altLang="zh-TW" dirty="0"/>
              <a:t>網站就是中介平臺，供給者就是憤怒鳥製作公司</a:t>
            </a:r>
            <a:r>
              <a:rPr lang="en-US" altLang="zh-TW" dirty="0"/>
              <a:t> (</a:t>
            </a:r>
            <a:r>
              <a:rPr lang="en-US" altLang="zh-TW" dirty="0" err="1"/>
              <a:t>Rovio</a:t>
            </a:r>
            <a:r>
              <a:rPr lang="en-US" altLang="zh-TW" dirty="0"/>
              <a:t>)</a:t>
            </a:r>
            <a:r>
              <a:rPr lang="zh-TW" altLang="zh-TW" dirty="0"/>
              <a:t>，而需求者就是一般消費者。因應不同的需求或需要，也因此產生各種不同的中介平臺來連結需求及供給端。</a:t>
            </a:r>
            <a:endParaRPr lang="zh-TW" altLang="en-US" dirty="0"/>
          </a:p>
        </p:txBody>
      </p:sp>
    </p:spTree>
    <p:extLst>
      <p:ext uri="{BB962C8B-B14F-4D97-AF65-F5344CB8AC3E}">
        <p14:creationId xmlns:p14="http://schemas.microsoft.com/office/powerpoint/2010/main" val="8452895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4.5</a:t>
            </a:r>
            <a:r>
              <a:rPr lang="zh-TW" altLang="en-US" dirty="0"/>
              <a:t>  </a:t>
            </a:r>
            <a:r>
              <a:rPr lang="zh-TW" altLang="zh-TW" dirty="0">
                <a:effectLst/>
              </a:rPr>
              <a:t>合作收益營收模式</a:t>
            </a:r>
            <a:endParaRPr lang="zh-TW" altLang="en-US" dirty="0"/>
          </a:p>
        </p:txBody>
      </p:sp>
      <p:sp>
        <p:nvSpPr>
          <p:cNvPr id="4" name="內容版面配置區 3"/>
          <p:cNvSpPr>
            <a:spLocks noGrp="1"/>
          </p:cNvSpPr>
          <p:nvPr>
            <p:ph idx="1"/>
          </p:nvPr>
        </p:nvSpPr>
        <p:spPr/>
        <p:txBody>
          <a:bodyPr/>
          <a:lstStyle/>
          <a:p>
            <a:endParaRPr lang="zh-TW" altLang="en-US"/>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624" y="1052736"/>
            <a:ext cx="6696744" cy="52023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341753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4.5</a:t>
            </a:r>
            <a:r>
              <a:rPr lang="zh-TW" altLang="en-US" dirty="0"/>
              <a:t>  </a:t>
            </a:r>
            <a:r>
              <a:rPr lang="zh-TW" altLang="zh-TW" dirty="0">
                <a:effectLst/>
              </a:rPr>
              <a:t>合作收益營收模式</a:t>
            </a:r>
            <a:endParaRPr lang="zh-TW" altLang="en-US" dirty="0"/>
          </a:p>
        </p:txBody>
      </p:sp>
      <p:sp>
        <p:nvSpPr>
          <p:cNvPr id="3" name="內容版面配置區 2"/>
          <p:cNvSpPr>
            <a:spLocks noGrp="1"/>
          </p:cNvSpPr>
          <p:nvPr>
            <p:ph idx="1"/>
          </p:nvPr>
        </p:nvSpPr>
        <p:spPr/>
        <p:txBody>
          <a:bodyPr/>
          <a:lstStyle/>
          <a:p>
            <a:r>
              <a:rPr lang="zh-TW" altLang="zh-TW" dirty="0"/>
              <a:t>在人力需求方面，除最有名的「</a:t>
            </a:r>
            <a:r>
              <a:rPr lang="en-US" altLang="zh-TW" dirty="0">
                <a:solidFill>
                  <a:srgbClr val="FF0066"/>
                </a:solidFill>
              </a:rPr>
              <a:t>104</a:t>
            </a:r>
            <a:r>
              <a:rPr lang="zh-TW" altLang="zh-TW" dirty="0">
                <a:solidFill>
                  <a:srgbClr val="FF0066"/>
                </a:solidFill>
              </a:rPr>
              <a:t>人力銀行</a:t>
            </a:r>
            <a:r>
              <a:rPr lang="zh-TW" altLang="zh-TW" dirty="0"/>
              <a:t>」這個網站外，其他還有如「</a:t>
            </a:r>
            <a:r>
              <a:rPr lang="en-US" altLang="zh-TW" dirty="0">
                <a:solidFill>
                  <a:srgbClr val="FF0066"/>
                </a:solidFill>
              </a:rPr>
              <a:t>1111</a:t>
            </a:r>
            <a:r>
              <a:rPr lang="zh-TW" altLang="zh-TW" dirty="0">
                <a:solidFill>
                  <a:srgbClr val="FF0066"/>
                </a:solidFill>
              </a:rPr>
              <a:t>人力銀行</a:t>
            </a:r>
            <a:r>
              <a:rPr lang="zh-TW" altLang="zh-TW" dirty="0"/>
              <a:t>」或「</a:t>
            </a:r>
            <a:r>
              <a:rPr lang="en-US" altLang="zh-TW" dirty="0"/>
              <a:t>Yes123</a:t>
            </a:r>
            <a:r>
              <a:rPr lang="zh-TW" altLang="zh-TW" dirty="0"/>
              <a:t> 「</a:t>
            </a:r>
            <a:r>
              <a:rPr lang="en-US" altLang="zh-TW" dirty="0"/>
              <a:t>104</a:t>
            </a:r>
            <a:r>
              <a:rPr lang="zh-TW" altLang="zh-TW" dirty="0"/>
              <a:t>人力銀行」首頁上方可以發現有各式各樣的對象需求，而下方也顯示了找公司、找工作、性格測驗等選項。對網友們來說，可以在</a:t>
            </a:r>
            <a:r>
              <a:rPr lang="en-US" altLang="zh-TW" dirty="0"/>
              <a:t>104</a:t>
            </a:r>
            <a:r>
              <a:rPr lang="zh-TW" altLang="zh-TW" dirty="0"/>
              <a:t>人力銀行加入會員並輸入自我相關技能、學歷與專長等條件，之後</a:t>
            </a:r>
            <a:r>
              <a:rPr lang="en-US" altLang="zh-TW" dirty="0"/>
              <a:t>104</a:t>
            </a:r>
            <a:r>
              <a:rPr lang="zh-TW" altLang="zh-TW" dirty="0"/>
              <a:t>會隨時將感興趣的公司面試通知寄給網友們，這樣網友們即可安排面試。若順利完成面試獲得工作，則</a:t>
            </a:r>
            <a:r>
              <a:rPr lang="en-US" altLang="zh-TW" dirty="0"/>
              <a:t>104</a:t>
            </a:r>
            <a:r>
              <a:rPr lang="zh-TW" altLang="zh-TW" dirty="0"/>
              <a:t>人力銀行會向求取人才的公司收取一定比例的服務費。</a:t>
            </a:r>
            <a:endParaRPr lang="zh-TW" altLang="en-US" dirty="0"/>
          </a:p>
        </p:txBody>
      </p:sp>
    </p:spTree>
    <p:extLst>
      <p:ext uri="{BB962C8B-B14F-4D97-AF65-F5344CB8AC3E}">
        <p14:creationId xmlns:p14="http://schemas.microsoft.com/office/powerpoint/2010/main" val="15341753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4.5</a:t>
            </a:r>
            <a:r>
              <a:rPr lang="zh-TW" altLang="en-US" dirty="0"/>
              <a:t>  </a:t>
            </a:r>
            <a:r>
              <a:rPr lang="zh-TW" altLang="zh-TW" dirty="0">
                <a:effectLst/>
              </a:rPr>
              <a:t>合作收益營收模式</a:t>
            </a:r>
            <a:endParaRPr lang="zh-TW" altLang="en-US"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648" y="908720"/>
            <a:ext cx="6336704" cy="48561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文字方塊 5">
            <a:extLst>
              <a:ext uri="{FF2B5EF4-FFF2-40B4-BE49-F238E27FC236}">
                <a16:creationId xmlns:a16="http://schemas.microsoft.com/office/drawing/2014/main" id="{B54A8F5B-F20E-9340-98AE-A45F21EA3896}"/>
              </a:ext>
            </a:extLst>
          </p:cNvPr>
          <p:cNvSpPr txBox="1"/>
          <p:nvPr/>
        </p:nvSpPr>
        <p:spPr>
          <a:xfrm>
            <a:off x="1259632" y="5949280"/>
            <a:ext cx="5616624" cy="369332"/>
          </a:xfrm>
          <a:prstGeom prst="rect">
            <a:avLst/>
          </a:prstGeom>
          <a:noFill/>
        </p:spPr>
        <p:txBody>
          <a:bodyPr wrap="square">
            <a:spAutoFit/>
          </a:bodyPr>
          <a:lstStyle/>
          <a:p>
            <a:r>
              <a:rPr lang="zh-TW" altLang="en-US" dirty="0"/>
              <a:t>https://www.youtube.com/watch?v=Q_rRQ-KhqT8</a:t>
            </a:r>
          </a:p>
        </p:txBody>
      </p:sp>
    </p:spTree>
    <p:extLst>
      <p:ext uri="{BB962C8B-B14F-4D97-AF65-F5344CB8AC3E}">
        <p14:creationId xmlns:p14="http://schemas.microsoft.com/office/powerpoint/2010/main" val="15341753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4.1</a:t>
            </a:r>
            <a:r>
              <a:rPr lang="en-US" altLang="zh-TW" dirty="0"/>
              <a:t>  </a:t>
            </a:r>
            <a:r>
              <a:rPr lang="zh-TW" altLang="zh-TW" dirty="0">
                <a:effectLst/>
              </a:rPr>
              <a:t>商業模式概念與基礎商業模式</a:t>
            </a:r>
            <a:endParaRPr lang="zh-TW" altLang="en-US" dirty="0"/>
          </a:p>
        </p:txBody>
      </p:sp>
      <p:sp>
        <p:nvSpPr>
          <p:cNvPr id="3" name="內容版面配置區 2"/>
          <p:cNvSpPr>
            <a:spLocks noGrp="1"/>
          </p:cNvSpPr>
          <p:nvPr>
            <p:ph idx="1"/>
          </p:nvPr>
        </p:nvSpPr>
        <p:spPr>
          <a:xfrm>
            <a:off x="467544" y="980728"/>
            <a:ext cx="8424936" cy="5040560"/>
          </a:xfrm>
        </p:spPr>
        <p:txBody>
          <a:bodyPr/>
          <a:lstStyle/>
          <a:p>
            <a:r>
              <a:rPr lang="zh-TW" altLang="zh-TW" dirty="0">
                <a:solidFill>
                  <a:srgbClr val="003300"/>
                </a:solidFill>
              </a:rPr>
              <a:t>商業模式</a:t>
            </a:r>
            <a:r>
              <a:rPr lang="en-US" altLang="zh-TW" dirty="0">
                <a:solidFill>
                  <a:srgbClr val="003300"/>
                </a:solidFill>
              </a:rPr>
              <a:t> (business model)</a:t>
            </a:r>
            <a:r>
              <a:rPr lang="en-US" altLang="zh-TW" dirty="0"/>
              <a:t> </a:t>
            </a:r>
            <a:r>
              <a:rPr lang="zh-TW" altLang="zh-TW" dirty="0"/>
              <a:t>這個名詞事實上由來已經相當久遠，商業模式用白話來說，就是「</a:t>
            </a:r>
            <a:r>
              <a:rPr lang="zh-TW" altLang="zh-TW" b="1" dirty="0">
                <a:solidFill>
                  <a:srgbClr val="FF2F92"/>
                </a:solidFill>
              </a:rPr>
              <a:t>做生意的方法</a:t>
            </a:r>
            <a:r>
              <a:rPr lang="zh-TW" altLang="zh-TW" dirty="0"/>
              <a:t>」，也因此商業模式與各行各業的經營活動</a:t>
            </a:r>
            <a:r>
              <a:rPr lang="en-US" altLang="zh-TW" dirty="0"/>
              <a:t> ( </a:t>
            </a:r>
            <a:r>
              <a:rPr lang="zh-TW" altLang="zh-TW" dirty="0"/>
              <a:t>如：產銷人發財等</a:t>
            </a:r>
            <a:r>
              <a:rPr lang="en-US" altLang="zh-TW" dirty="0"/>
              <a:t> ) </a:t>
            </a:r>
            <a:r>
              <a:rPr lang="zh-TW" altLang="zh-TW" dirty="0"/>
              <a:t>關係相當密切。從學術的角度來說，不同領域學者對商業模式的概念、定義、想法等皆有不同，此外當外在環境產生變化時，商業模式一詞又會再度變成侃侃而談的重要概念。</a:t>
            </a:r>
            <a:endParaRPr lang="zh-TW" altLang="en-US" dirty="0"/>
          </a:p>
        </p:txBody>
      </p:sp>
      <p:sp>
        <p:nvSpPr>
          <p:cNvPr id="7" name="文字方塊 6">
            <a:extLst>
              <a:ext uri="{FF2B5EF4-FFF2-40B4-BE49-F238E27FC236}">
                <a16:creationId xmlns:a16="http://schemas.microsoft.com/office/drawing/2014/main" id="{06B8AA6E-8DAE-6F41-A500-CCE850779E7E}"/>
              </a:ext>
            </a:extLst>
          </p:cNvPr>
          <p:cNvSpPr txBox="1"/>
          <p:nvPr/>
        </p:nvSpPr>
        <p:spPr>
          <a:xfrm>
            <a:off x="683568" y="6420281"/>
            <a:ext cx="6624736" cy="369332"/>
          </a:xfrm>
          <a:prstGeom prst="rect">
            <a:avLst/>
          </a:prstGeom>
          <a:noFill/>
        </p:spPr>
        <p:txBody>
          <a:bodyPr wrap="square">
            <a:spAutoFit/>
          </a:bodyPr>
          <a:lstStyle/>
          <a:p>
            <a:r>
              <a:rPr lang="zh-TW" altLang="en-US" dirty="0"/>
              <a:t>全球電商 https://www.youtube.com/watch?v=b8mxGTbpzFU</a:t>
            </a:r>
          </a:p>
        </p:txBody>
      </p:sp>
    </p:spTree>
    <p:extLst>
      <p:ext uri="{BB962C8B-B14F-4D97-AF65-F5344CB8AC3E}">
        <p14:creationId xmlns:p14="http://schemas.microsoft.com/office/powerpoint/2010/main" val="31452125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4.5</a:t>
            </a:r>
            <a:r>
              <a:rPr lang="zh-TW" altLang="en-US" dirty="0"/>
              <a:t>  </a:t>
            </a:r>
            <a:r>
              <a:rPr lang="zh-TW" altLang="zh-TW" dirty="0">
                <a:effectLst/>
              </a:rPr>
              <a:t>合作收益營收模式</a:t>
            </a:r>
            <a:endParaRPr lang="zh-TW" altLang="en-US" dirty="0"/>
          </a:p>
        </p:txBody>
      </p:sp>
      <p:sp>
        <p:nvSpPr>
          <p:cNvPr id="3" name="內容版面配置區 2"/>
          <p:cNvSpPr>
            <a:spLocks noGrp="1"/>
          </p:cNvSpPr>
          <p:nvPr>
            <p:ph idx="1"/>
          </p:nvPr>
        </p:nvSpPr>
        <p:spPr/>
        <p:txBody>
          <a:bodyPr/>
          <a:lstStyle/>
          <a:p>
            <a:r>
              <a:rPr lang="zh-TW" altLang="zh-TW" dirty="0"/>
              <a:t>除滿足消費者所需的中介網站外，也有許多滿足企業所需之中介網站</a:t>
            </a:r>
            <a:r>
              <a:rPr lang="zh-TW" altLang="en-US" dirty="0"/>
              <a:t>。</a:t>
            </a:r>
          </a:p>
          <a:p>
            <a:endParaRPr lang="zh-TW" altLang="en-US" dirty="0"/>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688" y="1916831"/>
            <a:ext cx="5904656" cy="45291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341753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4.5</a:t>
            </a:r>
            <a:r>
              <a:rPr lang="zh-TW" altLang="en-US" dirty="0"/>
              <a:t>  </a:t>
            </a:r>
            <a:r>
              <a:rPr lang="zh-TW" altLang="zh-TW" dirty="0">
                <a:effectLst/>
              </a:rPr>
              <a:t>合作收益營收模式</a:t>
            </a:r>
            <a:endParaRPr lang="zh-TW" altLang="en-US" dirty="0"/>
          </a:p>
        </p:txBody>
      </p:sp>
      <p:sp>
        <p:nvSpPr>
          <p:cNvPr id="3" name="內容版面配置區 2"/>
          <p:cNvSpPr>
            <a:spLocks noGrp="1"/>
          </p:cNvSpPr>
          <p:nvPr>
            <p:ph idx="1"/>
          </p:nvPr>
        </p:nvSpPr>
        <p:spPr/>
        <p:txBody>
          <a:bodyPr/>
          <a:lstStyle/>
          <a:p>
            <a:r>
              <a:rPr lang="zh-TW" altLang="zh-TW" dirty="0"/>
              <a:t>而</a:t>
            </a:r>
            <a:r>
              <a:rPr lang="zh-TW" altLang="zh-TW" dirty="0">
                <a:solidFill>
                  <a:srgbClr val="FF0066"/>
                </a:solidFill>
              </a:rPr>
              <a:t>旅遊中介平臺角色</a:t>
            </a:r>
            <a:r>
              <a:rPr lang="zh-TW" altLang="zh-TW" dirty="0"/>
              <a:t>就是將各種供給</a:t>
            </a:r>
            <a:r>
              <a:rPr lang="zh-TW" altLang="zh-TW" dirty="0">
                <a:solidFill>
                  <a:srgbClr val="FF0066"/>
                </a:solidFill>
              </a:rPr>
              <a:t>活動加以組合套裝化</a:t>
            </a:r>
            <a:r>
              <a:rPr lang="zh-TW" altLang="zh-TW" dirty="0"/>
              <a:t>，提供需求者了解相關資訊並加以訂購之任務。</a:t>
            </a:r>
            <a:endParaRPr lang="zh-TW" altLang="en-US"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7704" y="1932235"/>
            <a:ext cx="5849522" cy="45211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90153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4.6</a:t>
            </a:r>
            <a:r>
              <a:rPr lang="zh-TW" altLang="en-US" dirty="0"/>
              <a:t>  </a:t>
            </a:r>
            <a:r>
              <a:rPr lang="zh-TW" altLang="zh-TW" dirty="0">
                <a:effectLst/>
              </a:rPr>
              <a:t>手續費營收模式</a:t>
            </a:r>
            <a:endParaRPr lang="zh-TW" altLang="en-US" dirty="0"/>
          </a:p>
        </p:txBody>
      </p:sp>
      <p:sp>
        <p:nvSpPr>
          <p:cNvPr id="3" name="內容版面配置區 2"/>
          <p:cNvSpPr>
            <a:spLocks noGrp="1"/>
          </p:cNvSpPr>
          <p:nvPr>
            <p:ph idx="1"/>
          </p:nvPr>
        </p:nvSpPr>
        <p:spPr/>
        <p:txBody>
          <a:bodyPr/>
          <a:lstStyle/>
          <a:p>
            <a:r>
              <a:rPr lang="zh-TW" altLang="zh-TW" dirty="0"/>
              <a:t>上述合作收益營收模式是中介平臺以供給需求雙方所</a:t>
            </a:r>
            <a:r>
              <a:rPr lang="zh-TW" altLang="zh-TW" dirty="0">
                <a:solidFill>
                  <a:schemeClr val="accent6">
                    <a:lumMod val="75000"/>
                  </a:schemeClr>
                </a:solidFill>
              </a:rPr>
              <a:t>成交之金額，依照</a:t>
            </a:r>
            <a:r>
              <a:rPr lang="zh-TW" altLang="zh-TW" b="1" dirty="0">
                <a:solidFill>
                  <a:schemeClr val="accent6">
                    <a:lumMod val="75000"/>
                  </a:schemeClr>
                </a:solidFill>
              </a:rPr>
              <a:t>比例</a:t>
            </a:r>
            <a:r>
              <a:rPr lang="zh-TW" altLang="zh-TW" dirty="0"/>
              <a:t>來收取處理費。但</a:t>
            </a:r>
            <a:r>
              <a:rPr lang="zh-TW" altLang="zh-TW" dirty="0">
                <a:solidFill>
                  <a:srgbClr val="FF0066"/>
                </a:solidFill>
              </a:rPr>
              <a:t>手續費營收模</a:t>
            </a:r>
            <a:r>
              <a:rPr lang="zh-TW" altLang="zh-TW" dirty="0"/>
              <a:t>式比較像是</a:t>
            </a:r>
            <a:r>
              <a:rPr lang="zh-TW" altLang="zh-TW" b="1" dirty="0">
                <a:solidFill>
                  <a:srgbClr val="FF0066"/>
                </a:solidFill>
              </a:rPr>
              <a:t>按次</a:t>
            </a:r>
            <a:r>
              <a:rPr lang="zh-TW" altLang="zh-TW" dirty="0">
                <a:solidFill>
                  <a:srgbClr val="FF0066"/>
                </a:solidFill>
              </a:rPr>
              <a:t>計費</a:t>
            </a:r>
            <a:r>
              <a:rPr lang="zh-TW" altLang="zh-TW" dirty="0"/>
              <a:t>，依照服務的大中小規模，收取一定的手續費。最簡單的例子就是如果民眾在網路上</a:t>
            </a:r>
            <a:r>
              <a:rPr lang="zh-TW" altLang="zh-TW" b="1" dirty="0">
                <a:solidFill>
                  <a:schemeClr val="accent6">
                    <a:lumMod val="75000"/>
                  </a:schemeClr>
                </a:solidFill>
              </a:rPr>
              <a:t>訂購高鐵車票</a:t>
            </a:r>
            <a:r>
              <a:rPr lang="zh-TW" altLang="en-US" dirty="0"/>
              <a:t>。</a:t>
            </a:r>
          </a:p>
        </p:txBody>
      </p:sp>
    </p:spTree>
    <p:extLst>
      <p:ext uri="{BB962C8B-B14F-4D97-AF65-F5344CB8AC3E}">
        <p14:creationId xmlns:p14="http://schemas.microsoft.com/office/powerpoint/2010/main" val="29126761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4.6</a:t>
            </a:r>
            <a:r>
              <a:rPr lang="zh-TW" altLang="en-US" dirty="0"/>
              <a:t>  </a:t>
            </a:r>
            <a:r>
              <a:rPr lang="zh-TW" altLang="zh-TW" dirty="0">
                <a:effectLst/>
              </a:rPr>
              <a:t>手續費營收模式</a:t>
            </a:r>
            <a:endParaRPr lang="zh-TW" altLang="en-US" dirty="0"/>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104" y="1268760"/>
            <a:ext cx="6193256" cy="4824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89140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4.6</a:t>
            </a:r>
            <a:r>
              <a:rPr lang="zh-TW" altLang="en-US" dirty="0"/>
              <a:t>  </a:t>
            </a:r>
            <a:r>
              <a:rPr lang="zh-TW" altLang="zh-TW" dirty="0">
                <a:effectLst/>
              </a:rPr>
              <a:t>手續費營收模式</a:t>
            </a:r>
            <a:endParaRPr lang="zh-TW" altLang="en-US" dirty="0"/>
          </a:p>
        </p:txBody>
      </p:sp>
      <p:sp>
        <p:nvSpPr>
          <p:cNvPr id="3" name="內容版面配置區 2"/>
          <p:cNvSpPr>
            <a:spLocks noGrp="1"/>
          </p:cNvSpPr>
          <p:nvPr>
            <p:ph idx="1"/>
          </p:nvPr>
        </p:nvSpPr>
        <p:spPr/>
        <p:txBody>
          <a:bodyPr/>
          <a:lstStyle/>
          <a:p>
            <a:r>
              <a:rPr lang="zh-TW" altLang="zh-TW" dirty="0"/>
              <a:t>常見的範例就是</a:t>
            </a:r>
            <a:r>
              <a:rPr lang="zh-TW" altLang="zh-TW" dirty="0">
                <a:solidFill>
                  <a:srgbClr val="FF2F92"/>
                </a:solidFill>
              </a:rPr>
              <a:t>證券基金購買服務的手續費</a:t>
            </a:r>
            <a:r>
              <a:rPr lang="zh-TW" altLang="zh-TW" dirty="0"/>
              <a:t>，基金投資除一次購入投資方式外，由於世界環境變動不確定性相當高，也因此有許多投資人選擇透過「定時定額」方式來投資基金。</a:t>
            </a:r>
            <a:endParaRPr lang="zh-TW" altLang="en-US" dirty="0"/>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9712" y="2492896"/>
            <a:ext cx="5387333" cy="4176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408891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4.6</a:t>
            </a:r>
            <a:r>
              <a:rPr lang="zh-TW" altLang="en-US" dirty="0"/>
              <a:t>  </a:t>
            </a:r>
            <a:r>
              <a:rPr lang="zh-TW" altLang="zh-TW" dirty="0">
                <a:effectLst/>
              </a:rPr>
              <a:t>手續費營收模式</a:t>
            </a:r>
            <a:endParaRPr lang="zh-TW" altLang="en-US" dirty="0"/>
          </a:p>
        </p:txBody>
      </p:sp>
      <p:sp>
        <p:nvSpPr>
          <p:cNvPr id="3" name="內容版面配置區 2"/>
          <p:cNvSpPr>
            <a:spLocks noGrp="1"/>
          </p:cNvSpPr>
          <p:nvPr>
            <p:ph idx="1"/>
          </p:nvPr>
        </p:nvSpPr>
        <p:spPr/>
        <p:txBody>
          <a:bodyPr/>
          <a:lstStyle/>
          <a:p>
            <a:r>
              <a:rPr lang="zh-TW" altLang="zh-TW" dirty="0"/>
              <a:t>未來收取</a:t>
            </a:r>
            <a:r>
              <a:rPr lang="zh-TW" altLang="zh-TW" dirty="0">
                <a:solidFill>
                  <a:srgbClr val="FF2F92"/>
                </a:solidFill>
              </a:rPr>
              <a:t>手續費作為服務收入</a:t>
            </a:r>
            <a:r>
              <a:rPr lang="zh-TW" altLang="zh-TW" dirty="0"/>
              <a:t>的範例將會愈來愈多。有些</a:t>
            </a:r>
            <a:r>
              <a:rPr lang="zh-TW" altLang="zh-TW" dirty="0">
                <a:solidFill>
                  <a:srgbClr val="FF2F92"/>
                </a:solidFill>
              </a:rPr>
              <a:t>雲端運算服務</a:t>
            </a:r>
            <a:r>
              <a:rPr lang="zh-TW" altLang="zh-TW" dirty="0"/>
              <a:t>是採所謂的「</a:t>
            </a:r>
            <a:r>
              <a:rPr lang="zh-TW" altLang="zh-TW" b="1" dirty="0">
                <a:solidFill>
                  <a:srgbClr val="FF2F92"/>
                </a:solidFill>
              </a:rPr>
              <a:t>依使用量付費</a:t>
            </a:r>
            <a:r>
              <a:rPr lang="en-US" altLang="zh-TW" b="1" dirty="0">
                <a:solidFill>
                  <a:srgbClr val="FF2F92"/>
                </a:solidFill>
              </a:rPr>
              <a:t> (pay-per-use)</a:t>
            </a:r>
            <a:r>
              <a:rPr lang="zh-TW" altLang="zh-TW" dirty="0"/>
              <a:t>」，依照使用大小或次數來加以收費。</a:t>
            </a:r>
            <a:endParaRPr lang="en-US" altLang="zh-TW" dirty="0"/>
          </a:p>
          <a:p>
            <a:r>
              <a:rPr lang="zh-TW" altLang="zh-TW" dirty="0"/>
              <a:t>國內有許多旅行社規模較小，不一定有足夠金額可以建置資訊系統，此外也不一定有預算能夠聘雇資訊部門人員來維護該套系統。</a:t>
            </a:r>
            <a:endParaRPr lang="zh-TW" altLang="en-US" dirty="0"/>
          </a:p>
        </p:txBody>
      </p:sp>
    </p:spTree>
    <p:extLst>
      <p:ext uri="{BB962C8B-B14F-4D97-AF65-F5344CB8AC3E}">
        <p14:creationId xmlns:p14="http://schemas.microsoft.com/office/powerpoint/2010/main" val="23484893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4.6</a:t>
            </a:r>
            <a:r>
              <a:rPr lang="zh-TW" altLang="en-US" dirty="0"/>
              <a:t>  </a:t>
            </a:r>
            <a:r>
              <a:rPr lang="zh-TW" altLang="zh-TW" dirty="0">
                <a:effectLst/>
              </a:rPr>
              <a:t>手續費營收模式</a:t>
            </a:r>
            <a:endParaRPr lang="zh-TW" altLang="en-US" dirty="0"/>
          </a:p>
        </p:txBody>
      </p:sp>
      <p:sp>
        <p:nvSpPr>
          <p:cNvPr id="4" name="內容版面配置區 3"/>
          <p:cNvSpPr>
            <a:spLocks noGrp="1"/>
          </p:cNvSpPr>
          <p:nvPr>
            <p:ph idx="1"/>
          </p:nvPr>
        </p:nvSpPr>
        <p:spPr/>
        <p:txBody>
          <a:bodyPr/>
          <a:lstStyle/>
          <a:p>
            <a:pPr marL="72000" indent="0">
              <a:buNone/>
            </a:pPr>
            <a:endParaRPr lang="zh-TW" altLang="en-US" dirty="0"/>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672" y="1268760"/>
            <a:ext cx="6043799" cy="4848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484893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4.7  </a:t>
            </a:r>
            <a:r>
              <a:rPr lang="zh-TW" altLang="zh-TW" dirty="0">
                <a:effectLst/>
              </a:rPr>
              <a:t>進階商業模式</a:t>
            </a:r>
            <a:endParaRPr lang="zh-TW" altLang="en-US" dirty="0"/>
          </a:p>
        </p:txBody>
      </p:sp>
      <p:sp>
        <p:nvSpPr>
          <p:cNvPr id="3" name="內容版面配置區 2"/>
          <p:cNvSpPr>
            <a:spLocks noGrp="1"/>
          </p:cNvSpPr>
          <p:nvPr>
            <p:ph idx="1"/>
          </p:nvPr>
        </p:nvSpPr>
        <p:spPr/>
        <p:txBody>
          <a:bodyPr/>
          <a:lstStyle/>
          <a:p>
            <a:r>
              <a:rPr lang="zh-TW" altLang="zh-TW" dirty="0"/>
              <a:t>主要的商業模式如：</a:t>
            </a:r>
            <a:r>
              <a:rPr lang="en-US" altLang="zh-TW" b="1" dirty="0" err="1">
                <a:solidFill>
                  <a:srgbClr val="FF2F92"/>
                </a:solidFill>
              </a:rPr>
              <a:t>ClassPass</a:t>
            </a:r>
            <a:r>
              <a:rPr lang="zh-TW" altLang="zh-TW" b="1" dirty="0">
                <a:solidFill>
                  <a:srgbClr val="FF2F92"/>
                </a:solidFill>
              </a:rPr>
              <a:t>模式、</a:t>
            </a:r>
            <a:r>
              <a:rPr lang="en-US" altLang="zh-TW" b="1" dirty="0" err="1">
                <a:solidFill>
                  <a:srgbClr val="FF2F92"/>
                </a:solidFill>
              </a:rPr>
              <a:t>Threadless</a:t>
            </a:r>
            <a:r>
              <a:rPr lang="zh-TW" altLang="zh-TW" b="1" dirty="0">
                <a:solidFill>
                  <a:srgbClr val="FF2F92"/>
                </a:solidFill>
              </a:rPr>
              <a:t>模式、技術學習與電商發展模式、遊戲化模式，以及</a:t>
            </a:r>
            <a:r>
              <a:rPr lang="en-US" altLang="zh-TW" b="1" dirty="0">
                <a:solidFill>
                  <a:srgbClr val="FF2F92"/>
                </a:solidFill>
              </a:rPr>
              <a:t>C2M</a:t>
            </a:r>
            <a:r>
              <a:rPr lang="zh-TW" altLang="zh-TW" b="1" dirty="0">
                <a:solidFill>
                  <a:srgbClr val="FF2F92"/>
                </a:solidFill>
              </a:rPr>
              <a:t>模式</a:t>
            </a:r>
            <a:r>
              <a:rPr lang="zh-TW" altLang="zh-TW" dirty="0"/>
              <a:t>。</a:t>
            </a:r>
            <a:endParaRPr lang="zh-TW" altLang="en-US" dirty="0"/>
          </a:p>
        </p:txBody>
      </p:sp>
    </p:spTree>
    <p:extLst>
      <p:ext uri="{BB962C8B-B14F-4D97-AF65-F5344CB8AC3E}">
        <p14:creationId xmlns:p14="http://schemas.microsoft.com/office/powerpoint/2010/main" val="2536447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4.7.1  </a:t>
            </a:r>
            <a:r>
              <a:rPr lang="en-US" altLang="zh-TW" sz="2800" dirty="0" err="1">
                <a:solidFill>
                  <a:srgbClr val="660066"/>
                </a:solidFill>
                <a:effectLst/>
              </a:rPr>
              <a:t>ClassPass</a:t>
            </a:r>
            <a:r>
              <a:rPr lang="zh-TW" altLang="zh-TW" sz="2800" dirty="0">
                <a:solidFill>
                  <a:srgbClr val="660066"/>
                </a:solidFill>
                <a:effectLst/>
              </a:rPr>
              <a:t>模式</a:t>
            </a:r>
            <a:endParaRPr lang="zh-TW" altLang="en-US" sz="2800" dirty="0">
              <a:solidFill>
                <a:srgbClr val="660066"/>
              </a:solidFill>
            </a:endParaRPr>
          </a:p>
        </p:txBody>
      </p:sp>
      <p:sp>
        <p:nvSpPr>
          <p:cNvPr id="3" name="內容版面配置區 2"/>
          <p:cNvSpPr>
            <a:spLocks noGrp="1"/>
          </p:cNvSpPr>
          <p:nvPr>
            <p:ph idx="1"/>
          </p:nvPr>
        </p:nvSpPr>
        <p:spPr/>
        <p:txBody>
          <a:bodyPr/>
          <a:lstStyle/>
          <a:p>
            <a:r>
              <a:rPr lang="zh-TW" altLang="zh-TW" dirty="0">
                <a:solidFill>
                  <a:srgbClr val="000066"/>
                </a:solidFill>
              </a:rPr>
              <a:t>簡單說，</a:t>
            </a:r>
            <a:r>
              <a:rPr lang="en-US" altLang="zh-TW" dirty="0" err="1">
                <a:solidFill>
                  <a:srgbClr val="000066"/>
                </a:solidFill>
              </a:rPr>
              <a:t>ClassPass</a:t>
            </a:r>
            <a:r>
              <a:rPr lang="zh-TW" altLang="zh-TW" dirty="0">
                <a:solidFill>
                  <a:srgbClr val="000066"/>
                </a:solidFill>
              </a:rPr>
              <a:t>也就是一種「課程模式」</a:t>
            </a:r>
            <a:r>
              <a:rPr lang="zh-TW" altLang="zh-TW" dirty="0"/>
              <a:t>，透過</a:t>
            </a:r>
            <a:r>
              <a:rPr lang="zh-TW" altLang="zh-TW" dirty="0">
                <a:solidFill>
                  <a:srgbClr val="FF2F92"/>
                </a:solidFill>
              </a:rPr>
              <a:t>集結需求端及供給端，進而撮合需求及供給</a:t>
            </a:r>
            <a:r>
              <a:rPr lang="zh-TW" altLang="zh-TW" dirty="0"/>
              <a:t>並完成交易，從中透過「</a:t>
            </a:r>
            <a:r>
              <a:rPr lang="zh-TW" altLang="zh-TW" b="1" dirty="0">
                <a:solidFill>
                  <a:srgbClr val="FF2F92"/>
                </a:solidFill>
              </a:rPr>
              <a:t>導購分潤</a:t>
            </a:r>
            <a:r>
              <a:rPr lang="zh-TW" altLang="zh-TW" dirty="0"/>
              <a:t>」來獲取平臺營收的一種方式。</a:t>
            </a:r>
            <a:endParaRPr lang="zh-TW" altLang="en-US" dirty="0"/>
          </a:p>
        </p:txBody>
      </p:sp>
      <p:pic>
        <p:nvPicPr>
          <p:cNvPr id="1945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672" y="2276872"/>
            <a:ext cx="5688632" cy="3888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文字方塊 7">
            <a:extLst>
              <a:ext uri="{FF2B5EF4-FFF2-40B4-BE49-F238E27FC236}">
                <a16:creationId xmlns:a16="http://schemas.microsoft.com/office/drawing/2014/main" id="{E080EEE4-F3BB-844E-BF39-B218ADCD50C4}"/>
              </a:ext>
            </a:extLst>
          </p:cNvPr>
          <p:cNvSpPr txBox="1"/>
          <p:nvPr/>
        </p:nvSpPr>
        <p:spPr>
          <a:xfrm>
            <a:off x="1115616" y="6296817"/>
            <a:ext cx="5400600" cy="369332"/>
          </a:xfrm>
          <a:prstGeom prst="rect">
            <a:avLst/>
          </a:prstGeom>
          <a:noFill/>
        </p:spPr>
        <p:txBody>
          <a:bodyPr wrap="square">
            <a:spAutoFit/>
          </a:bodyPr>
          <a:lstStyle/>
          <a:p>
            <a:r>
              <a:rPr lang="zh-TW" altLang="en-US" dirty="0"/>
              <a:t>https://www.youtube.com/watch?v=mbOfT5KRgFA</a:t>
            </a:r>
          </a:p>
        </p:txBody>
      </p:sp>
      <p:sp>
        <p:nvSpPr>
          <p:cNvPr id="10" name="文字方塊 9">
            <a:extLst>
              <a:ext uri="{FF2B5EF4-FFF2-40B4-BE49-F238E27FC236}">
                <a16:creationId xmlns:a16="http://schemas.microsoft.com/office/drawing/2014/main" id="{99BE5281-8C2A-1049-910F-1FDBF54E761D}"/>
              </a:ext>
            </a:extLst>
          </p:cNvPr>
          <p:cNvSpPr txBox="1"/>
          <p:nvPr/>
        </p:nvSpPr>
        <p:spPr>
          <a:xfrm>
            <a:off x="35496" y="3105834"/>
            <a:ext cx="3600400" cy="646331"/>
          </a:xfrm>
          <a:prstGeom prst="rect">
            <a:avLst/>
          </a:prstGeom>
          <a:noFill/>
        </p:spPr>
        <p:txBody>
          <a:bodyPr wrap="square">
            <a:spAutoFit/>
          </a:bodyPr>
          <a:lstStyle/>
          <a:p>
            <a:r>
              <a:rPr lang="zh-TW" altLang="en-US" dirty="0"/>
              <a:t>https://www.youtube.com/watch?v=OtTGTXmRyfM</a:t>
            </a:r>
          </a:p>
        </p:txBody>
      </p:sp>
    </p:spTree>
    <p:extLst>
      <p:ext uri="{BB962C8B-B14F-4D97-AF65-F5344CB8AC3E}">
        <p14:creationId xmlns:p14="http://schemas.microsoft.com/office/powerpoint/2010/main" val="2290590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4.7.2  </a:t>
            </a:r>
            <a:r>
              <a:rPr lang="en-US" altLang="zh-TW" sz="2800" dirty="0" err="1">
                <a:solidFill>
                  <a:srgbClr val="660066"/>
                </a:solidFill>
                <a:effectLst/>
              </a:rPr>
              <a:t>Threadless</a:t>
            </a:r>
            <a:r>
              <a:rPr lang="zh-TW" altLang="zh-TW" sz="2800" dirty="0">
                <a:solidFill>
                  <a:srgbClr val="660066"/>
                </a:solidFill>
                <a:effectLst/>
              </a:rPr>
              <a:t>模式</a:t>
            </a:r>
            <a:endParaRPr lang="zh-TW" altLang="en-US" sz="2800" dirty="0">
              <a:solidFill>
                <a:srgbClr val="660066"/>
              </a:solidFill>
            </a:endParaRPr>
          </a:p>
        </p:txBody>
      </p:sp>
      <p:sp>
        <p:nvSpPr>
          <p:cNvPr id="3" name="內容版面配置區 2"/>
          <p:cNvSpPr>
            <a:spLocks noGrp="1"/>
          </p:cNvSpPr>
          <p:nvPr>
            <p:ph idx="1"/>
          </p:nvPr>
        </p:nvSpPr>
        <p:spPr/>
        <p:txBody>
          <a:bodyPr/>
          <a:lstStyle/>
          <a:p>
            <a:r>
              <a:rPr lang="zh-TW" altLang="zh-TW" dirty="0">
                <a:solidFill>
                  <a:srgbClr val="000066"/>
                </a:solidFill>
              </a:rPr>
              <a:t>簡單說，</a:t>
            </a:r>
            <a:r>
              <a:rPr lang="en-US" altLang="zh-TW" b="1" dirty="0" err="1">
                <a:solidFill>
                  <a:srgbClr val="FF2F92"/>
                </a:solidFill>
              </a:rPr>
              <a:t>Threadless</a:t>
            </a:r>
            <a:r>
              <a:rPr lang="zh-TW" altLang="zh-TW" dirty="0">
                <a:solidFill>
                  <a:srgbClr val="000066"/>
                </a:solidFill>
              </a:rPr>
              <a:t>模式就是「</a:t>
            </a:r>
            <a:r>
              <a:rPr lang="zh-TW" altLang="zh-TW" dirty="0">
                <a:solidFill>
                  <a:srgbClr val="000066"/>
                </a:solidFill>
                <a:highlight>
                  <a:srgbClr val="FFFF00"/>
                </a:highlight>
              </a:rPr>
              <a:t>建立專家社群及產品設計銷售</a:t>
            </a:r>
            <a:r>
              <a:rPr lang="zh-TW" altLang="zh-TW" dirty="0">
                <a:solidFill>
                  <a:srgbClr val="000066"/>
                </a:solidFill>
              </a:rPr>
              <a:t>」模式。</a:t>
            </a:r>
            <a:endParaRPr lang="zh-TW" altLang="en-US" dirty="0">
              <a:solidFill>
                <a:srgbClr val="000066"/>
              </a:solidFill>
            </a:endParaRPr>
          </a:p>
        </p:txBody>
      </p:sp>
      <p:pic>
        <p:nvPicPr>
          <p:cNvPr id="204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672" y="1933749"/>
            <a:ext cx="5976664" cy="45915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文字方塊 5">
            <a:extLst>
              <a:ext uri="{FF2B5EF4-FFF2-40B4-BE49-F238E27FC236}">
                <a16:creationId xmlns:a16="http://schemas.microsoft.com/office/drawing/2014/main" id="{55774C11-37E0-8D4D-B239-344C60E983AD}"/>
              </a:ext>
            </a:extLst>
          </p:cNvPr>
          <p:cNvSpPr txBox="1"/>
          <p:nvPr/>
        </p:nvSpPr>
        <p:spPr>
          <a:xfrm>
            <a:off x="3024336" y="1461051"/>
            <a:ext cx="4572000" cy="369332"/>
          </a:xfrm>
          <a:prstGeom prst="rect">
            <a:avLst/>
          </a:prstGeom>
          <a:noFill/>
        </p:spPr>
        <p:txBody>
          <a:bodyPr wrap="square">
            <a:spAutoFit/>
          </a:bodyPr>
          <a:lstStyle/>
          <a:p>
            <a:r>
              <a:rPr lang="zh-TW" altLang="en-US" dirty="0"/>
              <a:t>https://www.threadless.com/how-it-works/</a:t>
            </a:r>
          </a:p>
        </p:txBody>
      </p:sp>
    </p:spTree>
    <p:extLst>
      <p:ext uri="{BB962C8B-B14F-4D97-AF65-F5344CB8AC3E}">
        <p14:creationId xmlns:p14="http://schemas.microsoft.com/office/powerpoint/2010/main" val="18582513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4.1</a:t>
            </a:r>
            <a:r>
              <a:rPr lang="en-US" altLang="zh-TW" dirty="0"/>
              <a:t>  </a:t>
            </a:r>
            <a:r>
              <a:rPr lang="zh-TW" altLang="zh-TW" dirty="0">
                <a:effectLst/>
              </a:rPr>
              <a:t>商業模式概念與基礎商業模式</a:t>
            </a:r>
            <a:endParaRPr lang="zh-TW" altLang="en-US" dirty="0"/>
          </a:p>
        </p:txBody>
      </p:sp>
      <p:sp>
        <p:nvSpPr>
          <p:cNvPr id="3" name="內容版面配置區 2"/>
          <p:cNvSpPr>
            <a:spLocks noGrp="1"/>
          </p:cNvSpPr>
          <p:nvPr>
            <p:ph idx="1"/>
          </p:nvPr>
        </p:nvSpPr>
        <p:spPr/>
        <p:txBody>
          <a:bodyPr/>
          <a:lstStyle/>
          <a:p>
            <a:r>
              <a:rPr lang="zh-TW" altLang="zh-TW" dirty="0"/>
              <a:t>所謂「</a:t>
            </a:r>
            <a:r>
              <a:rPr lang="zh-TW" altLang="zh-TW" dirty="0">
                <a:solidFill>
                  <a:srgbClr val="FF2F92"/>
                </a:solidFill>
              </a:rPr>
              <a:t>基礎商業模式</a:t>
            </a:r>
            <a:r>
              <a:rPr lang="zh-TW" altLang="zh-TW" dirty="0"/>
              <a:t>」，也就是有了網際網路之後，透過</a:t>
            </a:r>
            <a:r>
              <a:rPr lang="zh-TW" altLang="zh-TW" dirty="0">
                <a:solidFill>
                  <a:srgbClr val="FF0066"/>
                </a:solidFill>
              </a:rPr>
              <a:t>網站與各種商業活動手法</a:t>
            </a:r>
            <a:r>
              <a:rPr lang="zh-TW" altLang="zh-TW" dirty="0"/>
              <a:t>來獲利的方法。而「</a:t>
            </a:r>
            <a:r>
              <a:rPr lang="zh-TW" altLang="zh-TW" dirty="0">
                <a:solidFill>
                  <a:srgbClr val="FF2F92"/>
                </a:solidFill>
              </a:rPr>
              <a:t>進階商業模式</a:t>
            </a:r>
            <a:r>
              <a:rPr lang="zh-TW" altLang="zh-TW" dirty="0"/>
              <a:t>」，指的是進入在</a:t>
            </a:r>
            <a:r>
              <a:rPr lang="zh-TW" altLang="zh-TW" dirty="0">
                <a:solidFill>
                  <a:srgbClr val="FF0066"/>
                </a:solidFill>
              </a:rPr>
              <a:t>智慧型手機與進階科技</a:t>
            </a:r>
            <a:r>
              <a:rPr lang="zh-TW" altLang="zh-TW" dirty="0"/>
              <a:t>所促成的行動商務興起後，後續崛起或繁衍的新興商業模式。</a:t>
            </a:r>
            <a:endParaRPr lang="zh-TW" alt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648" y="2748652"/>
            <a:ext cx="6768752" cy="35606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文字方塊 5">
            <a:extLst>
              <a:ext uri="{FF2B5EF4-FFF2-40B4-BE49-F238E27FC236}">
                <a16:creationId xmlns:a16="http://schemas.microsoft.com/office/drawing/2014/main" id="{6B7D94DC-F8E0-C446-8703-8EE1B66D2382}"/>
              </a:ext>
            </a:extLst>
          </p:cNvPr>
          <p:cNvSpPr txBox="1"/>
          <p:nvPr/>
        </p:nvSpPr>
        <p:spPr>
          <a:xfrm>
            <a:off x="1187624" y="6418202"/>
            <a:ext cx="5472608" cy="369332"/>
          </a:xfrm>
          <a:prstGeom prst="rect">
            <a:avLst/>
          </a:prstGeom>
          <a:noFill/>
        </p:spPr>
        <p:txBody>
          <a:bodyPr wrap="square">
            <a:spAutoFit/>
          </a:bodyPr>
          <a:lstStyle/>
          <a:p>
            <a:r>
              <a:rPr lang="zh-TW" altLang="en-US" dirty="0"/>
              <a:t>https://www.youtube.com/watch?v=XB5ZA4UaYXI</a:t>
            </a:r>
          </a:p>
        </p:txBody>
      </p:sp>
    </p:spTree>
    <p:extLst>
      <p:ext uri="{BB962C8B-B14F-4D97-AF65-F5344CB8AC3E}">
        <p14:creationId xmlns:p14="http://schemas.microsoft.com/office/powerpoint/2010/main" val="37564102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4.7.3  </a:t>
            </a:r>
            <a:r>
              <a:rPr lang="zh-TW" altLang="zh-TW" sz="2800" dirty="0">
                <a:solidFill>
                  <a:srgbClr val="660066"/>
                </a:solidFill>
                <a:effectLst/>
              </a:rPr>
              <a:t>技術學習與電商發展模式</a:t>
            </a:r>
            <a:endParaRPr lang="zh-TW" altLang="en-US" sz="2800" dirty="0">
              <a:solidFill>
                <a:srgbClr val="660066"/>
              </a:solidFill>
            </a:endParaRPr>
          </a:p>
        </p:txBody>
      </p:sp>
      <p:sp>
        <p:nvSpPr>
          <p:cNvPr id="3" name="內容版面配置區 2"/>
          <p:cNvSpPr>
            <a:spLocks noGrp="1"/>
          </p:cNvSpPr>
          <p:nvPr>
            <p:ph idx="1"/>
          </p:nvPr>
        </p:nvSpPr>
        <p:spPr/>
        <p:txBody>
          <a:bodyPr/>
          <a:lstStyle/>
          <a:p>
            <a:r>
              <a:rPr lang="zh-TW" altLang="zh-TW" dirty="0">
                <a:solidFill>
                  <a:srgbClr val="000066"/>
                </a:solidFill>
                <a:highlight>
                  <a:srgbClr val="FFFF00"/>
                </a:highlight>
              </a:rPr>
              <a:t>技術學習與電商發展模式</a:t>
            </a:r>
            <a:r>
              <a:rPr lang="zh-TW" altLang="zh-TW" dirty="0">
                <a:solidFill>
                  <a:srgbClr val="000066"/>
                </a:solidFill>
              </a:rPr>
              <a:t>，簡單來說就是「</a:t>
            </a:r>
            <a:r>
              <a:rPr lang="zh-TW" altLang="zh-TW" b="1" dirty="0">
                <a:solidFill>
                  <a:srgbClr val="FF2F92"/>
                </a:solidFill>
              </a:rPr>
              <a:t>以某種技術為基礎，建立專家社群教育訓練及接案</a:t>
            </a:r>
            <a:r>
              <a:rPr lang="zh-TW" altLang="zh-TW" dirty="0">
                <a:solidFill>
                  <a:srgbClr val="000066"/>
                </a:solidFill>
              </a:rPr>
              <a:t>」的商業模式。</a:t>
            </a:r>
            <a:endParaRPr lang="zh-TW" altLang="en-US" dirty="0">
              <a:solidFill>
                <a:srgbClr val="000066"/>
              </a:solidFill>
            </a:endParaRPr>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681" y="1871476"/>
            <a:ext cx="6048672" cy="45818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文字方塊 5">
            <a:extLst>
              <a:ext uri="{FF2B5EF4-FFF2-40B4-BE49-F238E27FC236}">
                <a16:creationId xmlns:a16="http://schemas.microsoft.com/office/drawing/2014/main" id="{CBD87845-1247-4544-87F0-77578116592E}"/>
              </a:ext>
            </a:extLst>
          </p:cNvPr>
          <p:cNvSpPr txBox="1"/>
          <p:nvPr/>
        </p:nvSpPr>
        <p:spPr>
          <a:xfrm>
            <a:off x="1403646" y="6453336"/>
            <a:ext cx="5184577" cy="369332"/>
          </a:xfrm>
          <a:prstGeom prst="rect">
            <a:avLst/>
          </a:prstGeom>
          <a:noFill/>
        </p:spPr>
        <p:txBody>
          <a:bodyPr wrap="square">
            <a:spAutoFit/>
          </a:bodyPr>
          <a:lstStyle/>
          <a:p>
            <a:r>
              <a:rPr lang="zh-TW" altLang="en-US" dirty="0"/>
              <a:t>https://www.youtube.com/watch?v=QCJT4wuUjU8</a:t>
            </a:r>
          </a:p>
        </p:txBody>
      </p:sp>
    </p:spTree>
    <p:extLst>
      <p:ext uri="{BB962C8B-B14F-4D97-AF65-F5344CB8AC3E}">
        <p14:creationId xmlns:p14="http://schemas.microsoft.com/office/powerpoint/2010/main" val="6680869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4.7.3  </a:t>
            </a:r>
            <a:r>
              <a:rPr lang="zh-TW" altLang="zh-TW" sz="2800" dirty="0">
                <a:solidFill>
                  <a:srgbClr val="660066"/>
                </a:solidFill>
                <a:effectLst/>
              </a:rPr>
              <a:t>技術學習與電商發展模式</a:t>
            </a:r>
            <a:endParaRPr lang="zh-TW" altLang="en-US" sz="2800" dirty="0"/>
          </a:p>
        </p:txBody>
      </p:sp>
      <p:sp>
        <p:nvSpPr>
          <p:cNvPr id="4" name="內容版面配置區 3"/>
          <p:cNvSpPr>
            <a:spLocks noGrp="1"/>
          </p:cNvSpPr>
          <p:nvPr>
            <p:ph idx="1"/>
          </p:nvPr>
        </p:nvSpPr>
        <p:spPr/>
        <p:txBody>
          <a:bodyPr/>
          <a:lstStyle/>
          <a:p>
            <a:endParaRPr lang="zh-TW" altLang="en-US"/>
          </a:p>
        </p:txBody>
      </p:sp>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1" y="1196752"/>
            <a:ext cx="6552728" cy="5070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62745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a:solidFill>
                  <a:srgbClr val="660066"/>
                </a:solidFill>
                <a:effectLst/>
              </a:rPr>
              <a:t>4.7.3  </a:t>
            </a:r>
            <a:r>
              <a:rPr lang="zh-TW" altLang="zh-TW" sz="2800" dirty="0">
                <a:solidFill>
                  <a:srgbClr val="660066"/>
                </a:solidFill>
                <a:effectLst/>
              </a:rPr>
              <a:t>技術學習與電商發展模式</a:t>
            </a:r>
            <a:endParaRPr lang="zh-TW" altLang="en-US" sz="2800" dirty="0"/>
          </a:p>
        </p:txBody>
      </p:sp>
      <p:sp>
        <p:nvSpPr>
          <p:cNvPr id="4" name="內容版面配置區 3"/>
          <p:cNvSpPr>
            <a:spLocks noGrp="1"/>
          </p:cNvSpPr>
          <p:nvPr>
            <p:ph idx="1"/>
          </p:nvPr>
        </p:nvSpPr>
        <p:spPr/>
        <p:txBody>
          <a:bodyPr/>
          <a:lstStyle/>
          <a:p>
            <a:endParaRPr lang="zh-TW" altLang="en-US"/>
          </a:p>
        </p:txBody>
      </p:sp>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6265" y="1700808"/>
            <a:ext cx="6650111" cy="3939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文字方塊 5">
            <a:extLst>
              <a:ext uri="{FF2B5EF4-FFF2-40B4-BE49-F238E27FC236}">
                <a16:creationId xmlns:a16="http://schemas.microsoft.com/office/drawing/2014/main" id="{39BE3A7A-07C6-1D42-B8E9-4B8F49F4F18D}"/>
              </a:ext>
            </a:extLst>
          </p:cNvPr>
          <p:cNvSpPr txBox="1"/>
          <p:nvPr/>
        </p:nvSpPr>
        <p:spPr>
          <a:xfrm>
            <a:off x="1475656" y="6095037"/>
            <a:ext cx="5040560" cy="369332"/>
          </a:xfrm>
          <a:prstGeom prst="rect">
            <a:avLst/>
          </a:prstGeom>
          <a:noFill/>
        </p:spPr>
        <p:txBody>
          <a:bodyPr wrap="square">
            <a:spAutoFit/>
          </a:bodyPr>
          <a:lstStyle/>
          <a:p>
            <a:r>
              <a:rPr lang="zh-TW" altLang="en-US" dirty="0"/>
              <a:t>https://www.youtube.com/watch?v=EYMP81MFzzk</a:t>
            </a:r>
          </a:p>
        </p:txBody>
      </p:sp>
    </p:spTree>
    <p:extLst>
      <p:ext uri="{BB962C8B-B14F-4D97-AF65-F5344CB8AC3E}">
        <p14:creationId xmlns:p14="http://schemas.microsoft.com/office/powerpoint/2010/main" val="5726233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4.7.4  </a:t>
            </a:r>
            <a:r>
              <a:rPr lang="zh-TW" altLang="zh-TW" sz="2800" dirty="0">
                <a:solidFill>
                  <a:srgbClr val="660066"/>
                </a:solidFill>
                <a:effectLst/>
              </a:rPr>
              <a:t>遊戲化模式</a:t>
            </a:r>
            <a:endParaRPr lang="zh-TW" altLang="en-US" sz="2800" dirty="0">
              <a:solidFill>
                <a:srgbClr val="660066"/>
              </a:solidFill>
            </a:endParaRPr>
          </a:p>
        </p:txBody>
      </p:sp>
      <p:sp>
        <p:nvSpPr>
          <p:cNvPr id="3" name="內容版面配置區 2"/>
          <p:cNvSpPr>
            <a:spLocks noGrp="1"/>
          </p:cNvSpPr>
          <p:nvPr>
            <p:ph idx="1"/>
          </p:nvPr>
        </p:nvSpPr>
        <p:spPr/>
        <p:txBody>
          <a:bodyPr/>
          <a:lstStyle/>
          <a:p>
            <a:r>
              <a:rPr lang="zh-TW" altLang="zh-TW" dirty="0"/>
              <a:t>所謂</a:t>
            </a:r>
            <a:r>
              <a:rPr lang="zh-TW" altLang="zh-TW" dirty="0">
                <a:solidFill>
                  <a:srgbClr val="FF2F92"/>
                </a:solidFill>
                <a:highlight>
                  <a:srgbClr val="FFFF00"/>
                </a:highlight>
              </a:rPr>
              <a:t>遊戲化</a:t>
            </a:r>
            <a:r>
              <a:rPr lang="en-US" altLang="zh-TW" dirty="0">
                <a:solidFill>
                  <a:srgbClr val="FF2F92"/>
                </a:solidFill>
                <a:highlight>
                  <a:srgbClr val="FFFF00"/>
                </a:highlight>
              </a:rPr>
              <a:t> (</a:t>
            </a:r>
            <a:r>
              <a:rPr lang="en-US" altLang="zh-TW" dirty="0" err="1">
                <a:solidFill>
                  <a:srgbClr val="FF2F92"/>
                </a:solidFill>
                <a:highlight>
                  <a:srgbClr val="FFFF00"/>
                </a:highlight>
              </a:rPr>
              <a:t>gamification</a:t>
            </a:r>
            <a:r>
              <a:rPr lang="en-US" altLang="zh-TW" dirty="0">
                <a:solidFill>
                  <a:srgbClr val="FF2F92"/>
                </a:solidFill>
                <a:highlight>
                  <a:srgbClr val="FFFF00"/>
                </a:highlight>
              </a:rPr>
              <a:t>) </a:t>
            </a:r>
            <a:r>
              <a:rPr lang="zh-TW" altLang="zh-TW" dirty="0">
                <a:solidFill>
                  <a:srgbClr val="FF2F92"/>
                </a:solidFill>
                <a:highlight>
                  <a:srgbClr val="FFFF00"/>
                </a:highlight>
              </a:rPr>
              <a:t>模式</a:t>
            </a:r>
            <a:r>
              <a:rPr lang="zh-TW" altLang="zh-TW" dirty="0"/>
              <a:t>，也就是將</a:t>
            </a:r>
            <a:r>
              <a:rPr lang="zh-TW" altLang="zh-TW" dirty="0">
                <a:solidFill>
                  <a:srgbClr val="FF2F92"/>
                </a:solidFill>
              </a:rPr>
              <a:t>遊戲元素</a:t>
            </a:r>
            <a:r>
              <a:rPr lang="zh-TW" altLang="zh-TW" dirty="0"/>
              <a:t>應用於</a:t>
            </a:r>
            <a:r>
              <a:rPr lang="zh-TW" altLang="zh-TW" dirty="0">
                <a:solidFill>
                  <a:srgbClr val="FF2F92"/>
                </a:solidFill>
              </a:rPr>
              <a:t>非遊戲化的情境</a:t>
            </a:r>
            <a:r>
              <a:rPr lang="zh-TW" altLang="zh-TW" dirty="0"/>
              <a:t>來吸引使用者進行更多連結及互動，進而促成更多交易及獲得營收等機會。</a:t>
            </a:r>
            <a:endParaRPr lang="zh-TW" altLang="en-US" dirty="0"/>
          </a:p>
        </p:txBody>
      </p:sp>
      <p:pic>
        <p:nvPicPr>
          <p:cNvPr id="245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7370" y="2276872"/>
            <a:ext cx="6324990" cy="42086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文字方塊 5">
            <a:extLst>
              <a:ext uri="{FF2B5EF4-FFF2-40B4-BE49-F238E27FC236}">
                <a16:creationId xmlns:a16="http://schemas.microsoft.com/office/drawing/2014/main" id="{0C03DEFF-92C8-EE47-9567-E7B9DCC85808}"/>
              </a:ext>
            </a:extLst>
          </p:cNvPr>
          <p:cNvSpPr txBox="1"/>
          <p:nvPr/>
        </p:nvSpPr>
        <p:spPr>
          <a:xfrm>
            <a:off x="1331640" y="6534834"/>
            <a:ext cx="5400600" cy="369332"/>
          </a:xfrm>
          <a:prstGeom prst="rect">
            <a:avLst/>
          </a:prstGeom>
          <a:noFill/>
        </p:spPr>
        <p:txBody>
          <a:bodyPr wrap="square">
            <a:spAutoFit/>
          </a:bodyPr>
          <a:lstStyle/>
          <a:p>
            <a:r>
              <a:rPr lang="zh-TW" altLang="en-US" dirty="0"/>
              <a:t>https://www.youtube.com/watch?v=69IhE449NA4</a:t>
            </a:r>
          </a:p>
        </p:txBody>
      </p:sp>
    </p:spTree>
    <p:extLst>
      <p:ext uri="{BB962C8B-B14F-4D97-AF65-F5344CB8AC3E}">
        <p14:creationId xmlns:p14="http://schemas.microsoft.com/office/powerpoint/2010/main" val="34142351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4.7.5  C2M</a:t>
            </a:r>
            <a:r>
              <a:rPr lang="zh-TW" altLang="zh-TW" sz="2800" dirty="0">
                <a:solidFill>
                  <a:srgbClr val="660066"/>
                </a:solidFill>
                <a:effectLst/>
              </a:rPr>
              <a:t>模式</a:t>
            </a:r>
            <a:endParaRPr lang="zh-TW" altLang="en-US" sz="2800" dirty="0"/>
          </a:p>
        </p:txBody>
      </p:sp>
      <p:sp>
        <p:nvSpPr>
          <p:cNvPr id="3" name="內容版面配置區 2"/>
          <p:cNvSpPr>
            <a:spLocks noGrp="1"/>
          </p:cNvSpPr>
          <p:nvPr>
            <p:ph idx="1"/>
          </p:nvPr>
        </p:nvSpPr>
        <p:spPr/>
        <p:txBody>
          <a:bodyPr/>
          <a:lstStyle/>
          <a:p>
            <a:r>
              <a:rPr lang="zh-TW" altLang="zh-TW" dirty="0"/>
              <a:t>傳統電子商務，例如</a:t>
            </a:r>
            <a:r>
              <a:rPr lang="en-US" altLang="zh-TW" dirty="0"/>
              <a:t>B2C</a:t>
            </a:r>
            <a:r>
              <a:rPr lang="zh-TW" altLang="zh-TW" dirty="0"/>
              <a:t>模式，就是像誠品書局或博客來書城開設電子商城，讓消費者直接在電商網站選購書籍。</a:t>
            </a:r>
            <a:endParaRPr lang="en-US" altLang="zh-TW" dirty="0"/>
          </a:p>
          <a:p>
            <a:r>
              <a:rPr lang="zh-TW" altLang="zh-TW" dirty="0"/>
              <a:t>由於網際網路有</a:t>
            </a:r>
            <a:r>
              <a:rPr lang="zh-TW" altLang="zh-TW" dirty="0">
                <a:solidFill>
                  <a:srgbClr val="003300"/>
                </a:solidFill>
              </a:rPr>
              <a:t>去</a:t>
            </a:r>
            <a:r>
              <a:rPr lang="zh-TW" altLang="zh-TW" dirty="0">
                <a:solidFill>
                  <a:srgbClr val="FF2F92"/>
                </a:solidFill>
              </a:rPr>
              <a:t>中間化</a:t>
            </a:r>
            <a:r>
              <a:rPr lang="en-US" altLang="zh-TW" dirty="0">
                <a:solidFill>
                  <a:srgbClr val="FF2F92"/>
                </a:solidFill>
              </a:rPr>
              <a:t> (dis-intermediation) </a:t>
            </a:r>
            <a:r>
              <a:rPr lang="zh-TW" altLang="zh-TW" dirty="0">
                <a:solidFill>
                  <a:srgbClr val="FF2F92"/>
                </a:solidFill>
              </a:rPr>
              <a:t>的特性</a:t>
            </a:r>
            <a:r>
              <a:rPr lang="zh-TW" altLang="zh-TW" dirty="0"/>
              <a:t>，所以消費者真的需要的話，其實可以跳過這些中間網站，直接與供應商端聯繫與交易，這樣的模式，就稱為</a:t>
            </a:r>
            <a:r>
              <a:rPr lang="en-US" altLang="zh-TW" b="1" dirty="0">
                <a:solidFill>
                  <a:srgbClr val="FF2F92"/>
                </a:solidFill>
              </a:rPr>
              <a:t>C2M</a:t>
            </a:r>
            <a:r>
              <a:rPr lang="zh-TW" altLang="zh-TW" b="1" dirty="0">
                <a:solidFill>
                  <a:srgbClr val="FF2F92"/>
                </a:solidFill>
              </a:rPr>
              <a:t>「消費者直接對製造企業</a:t>
            </a:r>
            <a:r>
              <a:rPr lang="en-US" altLang="zh-TW" b="1" dirty="0">
                <a:solidFill>
                  <a:srgbClr val="FF2F92"/>
                </a:solidFill>
              </a:rPr>
              <a:t> (consumer to manufacturer)</a:t>
            </a:r>
            <a:r>
              <a:rPr lang="zh-TW" altLang="zh-TW" b="1" dirty="0">
                <a:solidFill>
                  <a:srgbClr val="FF2F92"/>
                </a:solidFill>
              </a:rPr>
              <a:t>」</a:t>
            </a:r>
            <a:r>
              <a:rPr lang="zh-TW" altLang="zh-TW" dirty="0"/>
              <a:t>模式。</a:t>
            </a:r>
            <a:endParaRPr lang="zh-TW" altLang="en-US" dirty="0"/>
          </a:p>
        </p:txBody>
      </p:sp>
    </p:spTree>
    <p:extLst>
      <p:ext uri="{BB962C8B-B14F-4D97-AF65-F5344CB8AC3E}">
        <p14:creationId xmlns:p14="http://schemas.microsoft.com/office/powerpoint/2010/main" val="20303883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4.7.5  C2M</a:t>
            </a:r>
            <a:r>
              <a:rPr lang="zh-TW" altLang="zh-TW" sz="2800" dirty="0">
                <a:solidFill>
                  <a:srgbClr val="660066"/>
                </a:solidFill>
                <a:effectLst/>
              </a:rPr>
              <a:t>模式</a:t>
            </a:r>
            <a:endParaRPr lang="zh-TW" altLang="en-US" sz="2800" dirty="0">
              <a:solidFill>
                <a:srgbClr val="660066"/>
              </a:solidFill>
            </a:endParaRPr>
          </a:p>
        </p:txBody>
      </p:sp>
      <p:pic>
        <p:nvPicPr>
          <p:cNvPr id="256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7920" y="908720"/>
            <a:ext cx="6208160" cy="468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文字方塊 5">
            <a:extLst>
              <a:ext uri="{FF2B5EF4-FFF2-40B4-BE49-F238E27FC236}">
                <a16:creationId xmlns:a16="http://schemas.microsoft.com/office/drawing/2014/main" id="{46AB26D2-C33A-C144-955F-C403C382BB41}"/>
              </a:ext>
            </a:extLst>
          </p:cNvPr>
          <p:cNvSpPr txBox="1"/>
          <p:nvPr/>
        </p:nvSpPr>
        <p:spPr>
          <a:xfrm>
            <a:off x="1503162" y="5626114"/>
            <a:ext cx="4572000" cy="646331"/>
          </a:xfrm>
          <a:prstGeom prst="rect">
            <a:avLst/>
          </a:prstGeom>
          <a:noFill/>
        </p:spPr>
        <p:txBody>
          <a:bodyPr wrap="square">
            <a:spAutoFit/>
          </a:bodyPr>
          <a:lstStyle/>
          <a:p>
            <a:r>
              <a:rPr lang="zh-TW" altLang="en-US" dirty="0"/>
              <a:t>https://read01.com/zh-tw/EB7JaR.html#.YWmR2kYzaSg</a:t>
            </a:r>
          </a:p>
        </p:txBody>
      </p:sp>
    </p:spTree>
    <p:extLst>
      <p:ext uri="{BB962C8B-B14F-4D97-AF65-F5344CB8AC3E}">
        <p14:creationId xmlns:p14="http://schemas.microsoft.com/office/powerpoint/2010/main" val="11692305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4.7.5  C2M</a:t>
            </a:r>
            <a:r>
              <a:rPr lang="zh-TW" altLang="zh-TW" sz="2800" dirty="0">
                <a:solidFill>
                  <a:srgbClr val="660066"/>
                </a:solidFill>
                <a:effectLst/>
              </a:rPr>
              <a:t>模式</a:t>
            </a:r>
            <a:endParaRPr lang="zh-TW" altLang="en-US" sz="2800" dirty="0">
              <a:solidFill>
                <a:srgbClr val="660066"/>
              </a:solidFill>
            </a:endParaRPr>
          </a:p>
        </p:txBody>
      </p:sp>
      <p:sp>
        <p:nvSpPr>
          <p:cNvPr id="4" name="內容版面配置區 3"/>
          <p:cNvSpPr>
            <a:spLocks noGrp="1"/>
          </p:cNvSpPr>
          <p:nvPr>
            <p:ph idx="1"/>
          </p:nvPr>
        </p:nvSpPr>
        <p:spPr/>
        <p:txBody>
          <a:bodyPr/>
          <a:lstStyle/>
          <a:p>
            <a:endParaRPr lang="zh-TW" altLang="en-US"/>
          </a:p>
        </p:txBody>
      </p:sp>
      <p:pic>
        <p:nvPicPr>
          <p:cNvPr id="266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648" y="1268760"/>
            <a:ext cx="6138506" cy="4752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文字方塊 5">
            <a:extLst>
              <a:ext uri="{FF2B5EF4-FFF2-40B4-BE49-F238E27FC236}">
                <a16:creationId xmlns:a16="http://schemas.microsoft.com/office/drawing/2014/main" id="{0BFDD70F-3B9C-8140-B4A5-805A1991C9E7}"/>
              </a:ext>
            </a:extLst>
          </p:cNvPr>
          <p:cNvSpPr txBox="1"/>
          <p:nvPr/>
        </p:nvSpPr>
        <p:spPr>
          <a:xfrm>
            <a:off x="1043608" y="6306834"/>
            <a:ext cx="5832648" cy="369332"/>
          </a:xfrm>
          <a:prstGeom prst="rect">
            <a:avLst/>
          </a:prstGeom>
          <a:noFill/>
        </p:spPr>
        <p:txBody>
          <a:bodyPr wrap="square">
            <a:spAutoFit/>
          </a:bodyPr>
          <a:lstStyle/>
          <a:p>
            <a:r>
              <a:rPr lang="zh-TW" altLang="en-US" dirty="0"/>
              <a:t>https://www.youtube.com/watch?v=v9-Y3M5Ln3U&amp;t=27s</a:t>
            </a:r>
          </a:p>
        </p:txBody>
      </p:sp>
    </p:spTree>
    <p:extLst>
      <p:ext uri="{BB962C8B-B14F-4D97-AF65-F5344CB8AC3E}">
        <p14:creationId xmlns:p14="http://schemas.microsoft.com/office/powerpoint/2010/main" val="7502492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4.8</a:t>
            </a:r>
            <a:r>
              <a:rPr lang="en-US" altLang="zh-TW" dirty="0">
                <a:solidFill>
                  <a:srgbClr val="FF0000"/>
                </a:solidFill>
                <a:effectLst/>
              </a:rPr>
              <a:t> </a:t>
            </a:r>
            <a:r>
              <a:rPr lang="en-US" altLang="zh-TW" dirty="0">
                <a:solidFill>
                  <a:srgbClr val="FF0000"/>
                </a:solidFill>
              </a:rPr>
              <a:t> </a:t>
            </a:r>
            <a:r>
              <a:rPr lang="zh-TW" altLang="zh-TW" dirty="0">
                <a:effectLst/>
              </a:rPr>
              <a:t>商業模式要素與組成區塊</a:t>
            </a:r>
            <a:endParaRPr lang="zh-TW" altLang="en-US" dirty="0"/>
          </a:p>
        </p:txBody>
      </p:sp>
      <p:sp>
        <p:nvSpPr>
          <p:cNvPr id="3" name="內容版面配置區 2"/>
          <p:cNvSpPr>
            <a:spLocks noGrp="1"/>
          </p:cNvSpPr>
          <p:nvPr>
            <p:ph idx="1"/>
          </p:nvPr>
        </p:nvSpPr>
        <p:spPr/>
        <p:txBody>
          <a:bodyPr/>
          <a:lstStyle/>
          <a:p>
            <a:r>
              <a:rPr lang="zh-TW" altLang="zh-TW" dirty="0"/>
              <a:t>商業模式用白話來說，就是「</a:t>
            </a:r>
            <a:r>
              <a:rPr lang="zh-TW" altLang="zh-TW" dirty="0">
                <a:solidFill>
                  <a:srgbClr val="FF2F92"/>
                </a:solidFill>
              </a:rPr>
              <a:t>做生意的方式</a:t>
            </a:r>
            <a:r>
              <a:rPr lang="zh-TW" altLang="zh-TW" dirty="0"/>
              <a:t>」。</a:t>
            </a:r>
            <a:endParaRPr lang="en-US" altLang="zh-TW" dirty="0"/>
          </a:p>
          <a:p>
            <a:r>
              <a:rPr lang="zh-TW" altLang="zh-TW" dirty="0"/>
              <a:t>做生意，需要建構一個能撮合並滿足供給或需求雙方的網站平臺。更進一步地，需要了解</a:t>
            </a:r>
            <a:r>
              <a:rPr lang="zh-TW" altLang="zh-TW" dirty="0">
                <a:solidFill>
                  <a:srgbClr val="FF2F92"/>
                </a:solidFill>
              </a:rPr>
              <a:t>平臺的服務</a:t>
            </a:r>
            <a:r>
              <a:rPr lang="zh-TW" altLang="zh-TW" dirty="0"/>
              <a:t>對象究竟是誰？經營這網站的管理者，究竟想要提供何種價值來滿足你的服務對象？此外，這網站平臺到底有哪些重要活動？其過程細節究竟如何？平臺管理者是否有相對的能力或資源來經營這個網站？</a:t>
            </a:r>
            <a:endParaRPr lang="zh-TW" altLang="en-US" dirty="0"/>
          </a:p>
        </p:txBody>
      </p:sp>
    </p:spTree>
    <p:extLst>
      <p:ext uri="{BB962C8B-B14F-4D97-AF65-F5344CB8AC3E}">
        <p14:creationId xmlns:p14="http://schemas.microsoft.com/office/powerpoint/2010/main" val="22878193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4.8</a:t>
            </a:r>
            <a:r>
              <a:rPr lang="zh-TW" altLang="en-US" dirty="0"/>
              <a:t>  </a:t>
            </a:r>
            <a:r>
              <a:rPr lang="zh-TW" altLang="zh-TW" dirty="0">
                <a:effectLst/>
              </a:rPr>
              <a:t>商業模式要素與組成區塊</a:t>
            </a:r>
            <a:endParaRPr lang="zh-TW" altLang="en-US" dirty="0"/>
          </a:p>
        </p:txBody>
      </p:sp>
      <p:sp>
        <p:nvSpPr>
          <p:cNvPr id="3" name="內容版面配置區 2"/>
          <p:cNvSpPr>
            <a:spLocks noGrp="1"/>
          </p:cNvSpPr>
          <p:nvPr>
            <p:ph idx="1"/>
          </p:nvPr>
        </p:nvSpPr>
        <p:spPr/>
        <p:txBody>
          <a:bodyPr/>
          <a:lstStyle/>
          <a:p>
            <a:r>
              <a:rPr lang="zh-TW" altLang="zh-TW" dirty="0"/>
              <a:t>商業模式有許多不同定義，</a:t>
            </a:r>
            <a:r>
              <a:rPr lang="zh-TW" altLang="zh-TW" dirty="0">
                <a:solidFill>
                  <a:srgbClr val="000066"/>
                </a:solidFill>
              </a:rPr>
              <a:t>商業模式的核心是故事</a:t>
            </a:r>
            <a:r>
              <a:rPr lang="en-US" altLang="zh-TW" dirty="0">
                <a:solidFill>
                  <a:srgbClr val="000066"/>
                </a:solidFill>
              </a:rPr>
              <a:t> (stories)</a:t>
            </a:r>
            <a:r>
              <a:rPr lang="zh-TW" altLang="zh-TW" dirty="0"/>
              <a:t>，這些故事解釋了企業運作的方式。</a:t>
            </a:r>
            <a:endParaRPr lang="en-US" altLang="zh-TW" dirty="0"/>
          </a:p>
          <a:p>
            <a:r>
              <a:rPr lang="zh-TW" altLang="zh-TW" dirty="0"/>
              <a:t>商業模式是一種</a:t>
            </a:r>
            <a:r>
              <a:rPr lang="zh-TW" altLang="zh-TW" dirty="0">
                <a:solidFill>
                  <a:srgbClr val="FF2F92"/>
                </a:solidFill>
              </a:rPr>
              <a:t>協商計畫</a:t>
            </a:r>
            <a:r>
              <a:rPr lang="zh-TW" altLang="zh-TW" dirty="0"/>
              <a:t>，並循著</a:t>
            </a:r>
            <a:r>
              <a:rPr lang="zh-TW" altLang="zh-TW" dirty="0">
                <a:solidFill>
                  <a:srgbClr val="FF2F92"/>
                </a:solidFill>
              </a:rPr>
              <a:t>顧客互動、資產建構</a:t>
            </a:r>
            <a:r>
              <a:rPr lang="zh-TW" altLang="zh-TW" dirty="0"/>
              <a:t>及</a:t>
            </a:r>
            <a:r>
              <a:rPr lang="zh-TW" altLang="zh-TW" dirty="0">
                <a:solidFill>
                  <a:srgbClr val="FF2F92"/>
                </a:solidFill>
              </a:rPr>
              <a:t>知識槓桿</a:t>
            </a:r>
            <a:r>
              <a:rPr lang="zh-TW" altLang="zh-TW" dirty="0"/>
              <a:t>等軸度加以考量並設計其策略。換言之，商業模式是「</a:t>
            </a:r>
            <a:r>
              <a:rPr lang="zh-TW" altLang="zh-TW" b="1" dirty="0">
                <a:solidFill>
                  <a:srgbClr val="FF2F92"/>
                </a:solidFill>
              </a:rPr>
              <a:t>將企業策略轉換某種獲利邏輯之藍圖</a:t>
            </a:r>
            <a:r>
              <a:rPr lang="zh-TW" altLang="zh-TW" dirty="0"/>
              <a:t>」。</a:t>
            </a:r>
            <a:endParaRPr lang="zh-TW" altLang="en-US" dirty="0"/>
          </a:p>
        </p:txBody>
      </p:sp>
      <p:pic>
        <p:nvPicPr>
          <p:cNvPr id="276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3768" y="3212976"/>
            <a:ext cx="4230469" cy="3384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788983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4.8.1</a:t>
            </a:r>
            <a:r>
              <a:rPr lang="zh-TW" altLang="en-US" sz="2800" dirty="0">
                <a:solidFill>
                  <a:srgbClr val="660066"/>
                </a:solidFill>
                <a:effectLst/>
              </a:rPr>
              <a:t>  </a:t>
            </a:r>
            <a:r>
              <a:rPr lang="zh-TW" altLang="zh-TW" sz="2800" dirty="0">
                <a:solidFill>
                  <a:srgbClr val="660066"/>
                </a:solidFill>
                <a:effectLst/>
              </a:rPr>
              <a:t>商業模式的目的</a:t>
            </a:r>
            <a:endParaRPr lang="zh-TW" altLang="en-US" sz="2800" dirty="0">
              <a:solidFill>
                <a:srgbClr val="660066"/>
              </a:solidFill>
            </a:endParaRPr>
          </a:p>
        </p:txBody>
      </p:sp>
      <p:sp>
        <p:nvSpPr>
          <p:cNvPr id="3" name="內容版面配置區 2"/>
          <p:cNvSpPr>
            <a:spLocks noGrp="1"/>
          </p:cNvSpPr>
          <p:nvPr>
            <p:ph idx="1"/>
          </p:nvPr>
        </p:nvSpPr>
        <p:spPr/>
        <p:txBody>
          <a:bodyPr>
            <a:normAutofit fontScale="92500"/>
          </a:bodyPr>
          <a:lstStyle/>
          <a:p>
            <a:r>
              <a:rPr lang="zh-TW" altLang="zh-TW" dirty="0"/>
              <a:t>商業模式創新隨處可見，每一時期皆有深具代表性之典範。</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組織設計</a:t>
            </a:r>
            <a:r>
              <a:rPr lang="en-US" altLang="zh-TW" b="1" dirty="0">
                <a:solidFill>
                  <a:srgbClr val="000066"/>
                </a:solidFill>
              </a:rPr>
              <a:t> (business model as organizational design)</a:t>
            </a:r>
            <a:r>
              <a:rPr lang="zh-TW" altLang="zh-TW" dirty="0">
                <a:solidFill>
                  <a:srgbClr val="000066"/>
                </a:solidFill>
              </a:rPr>
              <a:t>：</a:t>
            </a:r>
            <a:r>
              <a:rPr lang="zh-TW" altLang="zh-TW" dirty="0"/>
              <a:t>組織設計是組織管理者或新創事業者會理性評估</a:t>
            </a:r>
            <a:r>
              <a:rPr lang="zh-TW" altLang="zh-TW" dirty="0">
                <a:solidFill>
                  <a:srgbClr val="FF2F92"/>
                </a:solidFill>
              </a:rPr>
              <a:t>現有與潛在商業模式</a:t>
            </a:r>
            <a:r>
              <a:rPr lang="zh-TW" altLang="zh-TW" dirty="0"/>
              <a:t>，用以建立新的組織結構並確保組織持續存活。</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企業資源基礎觀點 </a:t>
            </a:r>
            <a:r>
              <a:rPr lang="en-US" altLang="zh-TW" b="1" dirty="0">
                <a:solidFill>
                  <a:srgbClr val="000066"/>
                </a:solidFill>
              </a:rPr>
              <a:t>(business model and the resource-based view, RBV)</a:t>
            </a:r>
            <a:r>
              <a:rPr lang="zh-TW" altLang="zh-TW" b="1" dirty="0">
                <a:solidFill>
                  <a:srgbClr val="000066"/>
                </a:solidFill>
              </a:rPr>
              <a:t>：</a:t>
            </a:r>
            <a:r>
              <a:rPr lang="zh-TW" altLang="zh-TW" dirty="0">
                <a:solidFill>
                  <a:srgbClr val="FF2F92"/>
                </a:solidFill>
              </a:rPr>
              <a:t>資源基礎觀點</a:t>
            </a:r>
            <a:r>
              <a:rPr lang="zh-TW" altLang="zh-TW" dirty="0"/>
              <a:t>將商業模式與資源獲取及配置加以連結，換言之，為了確保新商業模式導入的成功，組織必須及時獲取所需的資源並形成其獨特核心能力。</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故事陳述與理解 </a:t>
            </a:r>
            <a:r>
              <a:rPr lang="en-US" altLang="zh-TW" b="1" dirty="0">
                <a:solidFill>
                  <a:srgbClr val="000066"/>
                </a:solidFill>
              </a:rPr>
              <a:t>(business model as organizational narrative)</a:t>
            </a:r>
            <a:r>
              <a:rPr lang="zh-TW" altLang="zh-TW" b="1" dirty="0">
                <a:solidFill>
                  <a:srgbClr val="000066"/>
                </a:solidFill>
              </a:rPr>
              <a:t>：</a:t>
            </a:r>
            <a:r>
              <a:rPr lang="zh-TW" altLang="zh-TW" dirty="0"/>
              <a:t>故事陳述與理解的商業模式說明了</a:t>
            </a:r>
            <a:r>
              <a:rPr lang="zh-TW" altLang="zh-TW" dirty="0">
                <a:solidFill>
                  <a:srgbClr val="FF2F92"/>
                </a:solidFill>
              </a:rPr>
              <a:t>企業運作的具體形式</a:t>
            </a:r>
            <a:r>
              <a:rPr lang="zh-TW" altLang="zh-TW" dirty="0"/>
              <a:t>，並將運作及結構所需的所有元素加以整合，形成一個「故事」來解釋企業如何運作。</a:t>
            </a:r>
            <a:endParaRPr lang="zh-TW" altLang="en-US" dirty="0"/>
          </a:p>
        </p:txBody>
      </p:sp>
    </p:spTree>
    <p:extLst>
      <p:ext uri="{BB962C8B-B14F-4D97-AF65-F5344CB8AC3E}">
        <p14:creationId xmlns:p14="http://schemas.microsoft.com/office/powerpoint/2010/main" val="1678898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4.2</a:t>
            </a:r>
            <a:r>
              <a:rPr lang="en-US" altLang="zh-TW" dirty="0"/>
              <a:t>  </a:t>
            </a:r>
            <a:r>
              <a:rPr lang="zh-TW" altLang="zh-TW" dirty="0">
                <a:effectLst/>
              </a:rPr>
              <a:t>銷售營收模式</a:t>
            </a:r>
            <a:endParaRPr lang="zh-TW" altLang="en-US" dirty="0"/>
          </a:p>
        </p:txBody>
      </p:sp>
      <p:sp>
        <p:nvSpPr>
          <p:cNvPr id="3" name="內容版面配置區 2"/>
          <p:cNvSpPr>
            <a:spLocks noGrp="1"/>
          </p:cNvSpPr>
          <p:nvPr>
            <p:ph idx="1"/>
          </p:nvPr>
        </p:nvSpPr>
        <p:spPr/>
        <p:txBody>
          <a:bodyPr/>
          <a:lstStyle/>
          <a:p>
            <a:r>
              <a:rPr lang="zh-TW" altLang="zh-TW" dirty="0"/>
              <a:t>「</a:t>
            </a:r>
            <a:r>
              <a:rPr lang="zh-TW" altLang="zh-TW" b="1" dirty="0">
                <a:solidFill>
                  <a:srgbClr val="FF2F92"/>
                </a:solidFill>
              </a:rPr>
              <a:t>銷售營收模式</a:t>
            </a:r>
            <a:r>
              <a:rPr lang="zh-TW" altLang="zh-TW" dirty="0"/>
              <a:t>」也就是透過</a:t>
            </a:r>
            <a:r>
              <a:rPr lang="zh-TW" altLang="zh-TW" dirty="0">
                <a:solidFill>
                  <a:srgbClr val="FF2F92"/>
                </a:solidFill>
              </a:rPr>
              <a:t>實體或電子商品</a:t>
            </a:r>
            <a:r>
              <a:rPr lang="zh-TW" altLang="zh-TW" dirty="0"/>
              <a:t>服務的販售來獲取利潤，這也是</a:t>
            </a:r>
            <a:r>
              <a:rPr lang="zh-TW" altLang="zh-TW" dirty="0">
                <a:solidFill>
                  <a:srgbClr val="0070C0"/>
                </a:solidFill>
              </a:rPr>
              <a:t>最基本的實體店面或電子商務活動</a:t>
            </a:r>
            <a:r>
              <a:rPr lang="zh-TW" altLang="zh-TW" dirty="0"/>
              <a:t>。最基本的商業模式為「</a:t>
            </a:r>
            <a:r>
              <a:rPr lang="zh-TW" altLang="zh-TW" dirty="0">
                <a:solidFill>
                  <a:srgbClr val="FF2F92"/>
                </a:solidFill>
              </a:rPr>
              <a:t>型錄模式</a:t>
            </a:r>
            <a:r>
              <a:rPr lang="en-US" altLang="zh-TW" dirty="0">
                <a:solidFill>
                  <a:srgbClr val="FF2F92"/>
                </a:solidFill>
              </a:rPr>
              <a:t> (catalog model)</a:t>
            </a:r>
            <a:r>
              <a:rPr lang="zh-TW" altLang="zh-TW" dirty="0"/>
              <a:t>」，將所有產品整理成清單</a:t>
            </a:r>
            <a:r>
              <a:rPr lang="en-US" altLang="zh-TW" dirty="0"/>
              <a:t> ( </a:t>
            </a:r>
            <a:r>
              <a:rPr lang="zh-TW" altLang="zh-TW" dirty="0"/>
              <a:t>也就是型錄</a:t>
            </a:r>
            <a:r>
              <a:rPr lang="en-US" altLang="zh-TW" dirty="0"/>
              <a:t> )</a:t>
            </a:r>
            <a:r>
              <a:rPr lang="zh-TW" altLang="zh-TW" dirty="0"/>
              <a:t>，記載品名、規格、價格及庫存量等，印刷成冊，放在店內或郵寄給顧客，讓顧客清楚了解所販售的商品內容，進而促成商業交易。</a:t>
            </a:r>
            <a:endParaRPr lang="zh-TW" altLang="en-US" dirty="0"/>
          </a:p>
        </p:txBody>
      </p:sp>
    </p:spTree>
    <p:extLst>
      <p:ext uri="{BB962C8B-B14F-4D97-AF65-F5344CB8AC3E}">
        <p14:creationId xmlns:p14="http://schemas.microsoft.com/office/powerpoint/2010/main" val="37564102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4.8.1</a:t>
            </a:r>
            <a:r>
              <a:rPr lang="zh-TW" altLang="en-US" sz="2800" dirty="0">
                <a:solidFill>
                  <a:srgbClr val="660066"/>
                </a:solidFill>
                <a:effectLst/>
              </a:rPr>
              <a:t>  </a:t>
            </a:r>
            <a:r>
              <a:rPr lang="zh-TW" altLang="zh-TW" sz="2800" dirty="0">
                <a:solidFill>
                  <a:srgbClr val="660066"/>
                </a:solidFill>
                <a:effectLst/>
              </a:rPr>
              <a:t>商業模式的目的</a:t>
            </a:r>
            <a:endParaRPr lang="zh-TW" altLang="en-US" sz="2800" dirty="0"/>
          </a:p>
        </p:txBody>
      </p:sp>
      <p:sp>
        <p:nvSpPr>
          <p:cNvPr id="3" name="內容版面配置區 2"/>
          <p:cNvSpPr>
            <a:spLocks noGrp="1"/>
          </p:cNvSpPr>
          <p:nvPr>
            <p:ph idx="1"/>
          </p:nvPr>
        </p:nvSpPr>
        <p:spPr/>
        <p:txBody>
          <a:bodyPr/>
          <a:lstStyle/>
          <a:p>
            <a:pPr marL="648000" lvl="1" indent="-288000">
              <a:buClr>
                <a:srgbClr val="000066"/>
              </a:buClr>
              <a:buSzPct val="80000"/>
              <a:buFont typeface="Wingdings" pitchFamily="2" charset="2"/>
              <a:buChar char="l"/>
            </a:pPr>
            <a:r>
              <a:rPr lang="zh-TW" altLang="zh-TW" b="1" dirty="0">
                <a:solidFill>
                  <a:srgbClr val="FF2F92"/>
                </a:solidFill>
              </a:rPr>
              <a:t>創新本質 </a:t>
            </a:r>
            <a:r>
              <a:rPr lang="en-US" altLang="zh-TW" b="1" dirty="0">
                <a:solidFill>
                  <a:srgbClr val="000066"/>
                </a:solidFill>
              </a:rPr>
              <a:t>(business model as innovation form)</a:t>
            </a:r>
            <a:r>
              <a:rPr lang="zh-TW" altLang="zh-TW" b="1" dirty="0">
                <a:solidFill>
                  <a:srgbClr val="000066"/>
                </a:solidFill>
              </a:rPr>
              <a:t>：</a:t>
            </a:r>
            <a:r>
              <a:rPr lang="zh-TW" altLang="zh-TW" dirty="0"/>
              <a:t>商業模式也有許多相關研究是與科技創新或商業模式的變革有所相關，這也意味著商業模式的另一種目的便是了解新技術的特質與潛能，試圖從中了解新的商機，藉此將技術引入且轉化並帶給顧客或市場商業價值，組織即可從中獲取經濟利益。</a:t>
            </a:r>
            <a:endParaRPr lang="en-US" altLang="zh-TW" dirty="0"/>
          </a:p>
          <a:p>
            <a:pPr marL="648000" lvl="1" indent="-288000">
              <a:buClr>
                <a:srgbClr val="000066"/>
              </a:buClr>
              <a:buSzPct val="80000"/>
              <a:buFont typeface="Wingdings" pitchFamily="2" charset="2"/>
              <a:buChar char="l"/>
            </a:pPr>
            <a:r>
              <a:rPr lang="zh-TW" altLang="zh-TW" b="1" dirty="0">
                <a:solidFill>
                  <a:srgbClr val="FF2F92"/>
                </a:solidFill>
              </a:rPr>
              <a:t>機會本質</a:t>
            </a:r>
            <a:r>
              <a:rPr lang="zh-TW" altLang="zh-TW" b="1" dirty="0">
                <a:solidFill>
                  <a:srgbClr val="000066"/>
                </a:solidFill>
              </a:rPr>
              <a:t> </a:t>
            </a:r>
            <a:r>
              <a:rPr lang="en-US" altLang="zh-TW" b="1" dirty="0">
                <a:solidFill>
                  <a:srgbClr val="000066"/>
                </a:solidFill>
              </a:rPr>
              <a:t>(business model as opportunity facilitator)</a:t>
            </a:r>
            <a:r>
              <a:rPr lang="zh-TW" altLang="zh-TW" b="1" dirty="0">
                <a:solidFill>
                  <a:srgbClr val="000066"/>
                </a:solidFill>
              </a:rPr>
              <a:t>：</a:t>
            </a:r>
            <a:r>
              <a:rPr lang="zh-TW" altLang="zh-TW" dirty="0"/>
              <a:t>商業模式除試圖了解新科技特質與潛能，從中獲取商機外，更重要的，商業模式也是創新與價值創造的連結與過程。</a:t>
            </a:r>
            <a:endParaRPr lang="en-US" altLang="zh-TW" dirty="0"/>
          </a:p>
          <a:p>
            <a:pPr marL="648000" lvl="1" indent="-288000">
              <a:buClr>
                <a:srgbClr val="000066"/>
              </a:buClr>
              <a:buSzPct val="80000"/>
              <a:buFont typeface="Wingdings" pitchFamily="2" charset="2"/>
              <a:buChar char="l"/>
            </a:pPr>
            <a:r>
              <a:rPr lang="zh-TW" altLang="zh-TW" b="1" dirty="0">
                <a:solidFill>
                  <a:srgbClr val="FF2F92"/>
                </a:solidFill>
              </a:rPr>
              <a:t>交融統合結構 </a:t>
            </a:r>
            <a:r>
              <a:rPr lang="en-US" altLang="zh-TW" b="1" dirty="0">
                <a:solidFill>
                  <a:srgbClr val="000066"/>
                </a:solidFill>
              </a:rPr>
              <a:t>(business model as </a:t>
            </a:r>
            <a:r>
              <a:rPr lang="en-US" altLang="zh-TW" b="1" dirty="0" err="1">
                <a:solidFill>
                  <a:srgbClr val="000066"/>
                </a:solidFill>
              </a:rPr>
              <a:t>transactive</a:t>
            </a:r>
            <a:r>
              <a:rPr lang="en-US" altLang="zh-TW" b="1" dirty="0">
                <a:solidFill>
                  <a:srgbClr val="000066"/>
                </a:solidFill>
              </a:rPr>
              <a:t> structure)</a:t>
            </a:r>
            <a:r>
              <a:rPr lang="zh-TW" altLang="zh-TW" b="1" dirty="0">
                <a:solidFill>
                  <a:srgbClr val="000066"/>
                </a:solidFill>
              </a:rPr>
              <a:t>：</a:t>
            </a:r>
            <a:r>
              <a:rPr lang="zh-TW" altLang="zh-TW" dirty="0"/>
              <a:t>亦是一種「</a:t>
            </a:r>
            <a:r>
              <a:rPr lang="zh-TW" altLang="zh-TW" dirty="0">
                <a:solidFill>
                  <a:srgbClr val="FF2F92"/>
                </a:solidFill>
              </a:rPr>
              <a:t>交易之內容、結構與治理的統合機制</a:t>
            </a:r>
            <a:r>
              <a:rPr lang="zh-TW" altLang="zh-TW" dirty="0"/>
              <a:t>」。</a:t>
            </a:r>
            <a:endParaRPr lang="zh-TW" altLang="en-US" dirty="0"/>
          </a:p>
        </p:txBody>
      </p:sp>
    </p:spTree>
    <p:extLst>
      <p:ext uri="{BB962C8B-B14F-4D97-AF65-F5344CB8AC3E}">
        <p14:creationId xmlns:p14="http://schemas.microsoft.com/office/powerpoint/2010/main" val="3775119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4.8.2</a:t>
            </a:r>
            <a:r>
              <a:rPr lang="zh-TW" altLang="en-US" sz="2800" dirty="0">
                <a:solidFill>
                  <a:srgbClr val="660066"/>
                </a:solidFill>
                <a:effectLst/>
              </a:rPr>
              <a:t>  </a:t>
            </a:r>
            <a:r>
              <a:rPr lang="zh-TW" altLang="zh-TW" sz="2800" dirty="0">
                <a:solidFill>
                  <a:srgbClr val="660066"/>
                </a:solidFill>
                <a:effectLst/>
              </a:rPr>
              <a:t>商業模式的組成架構與各項要素</a:t>
            </a:r>
            <a:endParaRPr lang="zh-TW" altLang="en-US" sz="2800" dirty="0">
              <a:solidFill>
                <a:srgbClr val="660066"/>
              </a:solidFill>
            </a:endParaRPr>
          </a:p>
        </p:txBody>
      </p:sp>
      <p:sp>
        <p:nvSpPr>
          <p:cNvPr id="3" name="內容版面配置區 2"/>
          <p:cNvSpPr>
            <a:spLocks noGrp="1"/>
          </p:cNvSpPr>
          <p:nvPr>
            <p:ph idx="1"/>
          </p:nvPr>
        </p:nvSpPr>
        <p:spPr>
          <a:xfrm>
            <a:off x="467544" y="980728"/>
            <a:ext cx="8424936" cy="4752528"/>
          </a:xfrm>
        </p:spPr>
        <p:txBody>
          <a:bodyPr/>
          <a:lstStyle/>
          <a:p>
            <a:r>
              <a:rPr lang="zh-TW" altLang="zh-TW" dirty="0"/>
              <a:t>好的商業模式通常要能涵蓋</a:t>
            </a:r>
            <a:r>
              <a:rPr lang="zh-TW" altLang="zh-TW" dirty="0">
                <a:solidFill>
                  <a:srgbClr val="FF0066"/>
                </a:solidFill>
              </a:rPr>
              <a:t>商業功能的四大主要領域，也就是：顧客</a:t>
            </a:r>
            <a:r>
              <a:rPr lang="en-US" altLang="zh-TW" dirty="0">
                <a:solidFill>
                  <a:srgbClr val="FF0066"/>
                </a:solidFill>
              </a:rPr>
              <a:t> (cus­tomer)</a:t>
            </a:r>
            <a:r>
              <a:rPr lang="zh-TW" altLang="zh-TW" dirty="0">
                <a:solidFill>
                  <a:srgbClr val="FF0066"/>
                </a:solidFill>
              </a:rPr>
              <a:t>、產品服務</a:t>
            </a:r>
            <a:r>
              <a:rPr lang="en-US" altLang="zh-TW" dirty="0">
                <a:solidFill>
                  <a:srgbClr val="FF0066"/>
                </a:solidFill>
              </a:rPr>
              <a:t> (offer)</a:t>
            </a:r>
            <a:r>
              <a:rPr lang="zh-TW" altLang="zh-TW" dirty="0">
                <a:solidFill>
                  <a:srgbClr val="FF0066"/>
                </a:solidFill>
              </a:rPr>
              <a:t>、基礎建設</a:t>
            </a:r>
            <a:r>
              <a:rPr lang="en-US" altLang="zh-TW" dirty="0">
                <a:solidFill>
                  <a:srgbClr val="FF0066"/>
                </a:solidFill>
              </a:rPr>
              <a:t> (infrastructure) </a:t>
            </a:r>
            <a:r>
              <a:rPr lang="zh-TW" altLang="zh-TW" dirty="0">
                <a:solidFill>
                  <a:srgbClr val="FF0066"/>
                </a:solidFill>
              </a:rPr>
              <a:t>以及財務能力</a:t>
            </a:r>
            <a:r>
              <a:rPr lang="en-US" altLang="zh-TW" dirty="0">
                <a:solidFill>
                  <a:srgbClr val="FF0066"/>
                </a:solidFill>
              </a:rPr>
              <a:t> (financial viability)</a:t>
            </a:r>
            <a:r>
              <a:rPr lang="zh-TW" altLang="zh-TW" dirty="0"/>
              <a:t>。</a:t>
            </a:r>
            <a:endParaRPr lang="en-US" altLang="zh-TW" dirty="0"/>
          </a:p>
          <a:p>
            <a:r>
              <a:rPr lang="zh-TW" altLang="zh-TW" dirty="0"/>
              <a:t>商業模式架構的九大區塊分別是：</a:t>
            </a:r>
            <a:r>
              <a:rPr lang="zh-TW" altLang="zh-TW" dirty="0">
                <a:solidFill>
                  <a:srgbClr val="003300"/>
                </a:solidFill>
              </a:rPr>
              <a:t>顧客區隔</a:t>
            </a:r>
            <a:r>
              <a:rPr lang="en-US" altLang="zh-TW" dirty="0">
                <a:solidFill>
                  <a:srgbClr val="003300"/>
                </a:solidFill>
              </a:rPr>
              <a:t> (customer segments)</a:t>
            </a:r>
            <a:r>
              <a:rPr lang="zh-TW" altLang="zh-TW" dirty="0">
                <a:solidFill>
                  <a:srgbClr val="003300"/>
                </a:solidFill>
              </a:rPr>
              <a:t>、價值主張</a:t>
            </a:r>
            <a:r>
              <a:rPr lang="en-US" altLang="zh-TW" dirty="0">
                <a:solidFill>
                  <a:srgbClr val="003300"/>
                </a:solidFill>
              </a:rPr>
              <a:t> (value propositions)</a:t>
            </a:r>
            <a:r>
              <a:rPr lang="zh-TW" altLang="zh-TW" dirty="0">
                <a:solidFill>
                  <a:srgbClr val="003300"/>
                </a:solidFill>
              </a:rPr>
              <a:t>、通路</a:t>
            </a:r>
            <a:r>
              <a:rPr lang="en-US" altLang="zh-TW" dirty="0">
                <a:solidFill>
                  <a:srgbClr val="003300"/>
                </a:solidFill>
              </a:rPr>
              <a:t> (channels)</a:t>
            </a:r>
            <a:r>
              <a:rPr lang="zh-TW" altLang="zh-TW" dirty="0">
                <a:solidFill>
                  <a:srgbClr val="003300"/>
                </a:solidFill>
              </a:rPr>
              <a:t>、顧客關係</a:t>
            </a:r>
            <a:r>
              <a:rPr lang="en-US" altLang="zh-TW" dirty="0">
                <a:solidFill>
                  <a:srgbClr val="003300"/>
                </a:solidFill>
              </a:rPr>
              <a:t> (customer relationships)</a:t>
            </a:r>
            <a:r>
              <a:rPr lang="zh-TW" altLang="zh-TW" dirty="0">
                <a:solidFill>
                  <a:srgbClr val="003300"/>
                </a:solidFill>
              </a:rPr>
              <a:t>、收入來源</a:t>
            </a:r>
            <a:r>
              <a:rPr lang="en-US" altLang="zh-TW" dirty="0">
                <a:solidFill>
                  <a:srgbClr val="003300"/>
                </a:solidFill>
              </a:rPr>
              <a:t> (revenue streams)</a:t>
            </a:r>
            <a:r>
              <a:rPr lang="zh-TW" altLang="zh-TW" dirty="0">
                <a:solidFill>
                  <a:srgbClr val="003300"/>
                </a:solidFill>
              </a:rPr>
              <a:t>、關鍵資源</a:t>
            </a:r>
            <a:r>
              <a:rPr lang="en-US" altLang="zh-TW" dirty="0">
                <a:solidFill>
                  <a:srgbClr val="003300"/>
                </a:solidFill>
              </a:rPr>
              <a:t> (key resources)</a:t>
            </a:r>
            <a:r>
              <a:rPr lang="zh-TW" altLang="zh-TW" dirty="0">
                <a:solidFill>
                  <a:srgbClr val="003300"/>
                </a:solidFill>
              </a:rPr>
              <a:t>、關鍵活動</a:t>
            </a:r>
            <a:r>
              <a:rPr lang="en-US" altLang="zh-TW" dirty="0">
                <a:solidFill>
                  <a:srgbClr val="003300"/>
                </a:solidFill>
              </a:rPr>
              <a:t> (key activities)</a:t>
            </a:r>
            <a:r>
              <a:rPr lang="zh-TW" altLang="zh-TW" dirty="0">
                <a:solidFill>
                  <a:srgbClr val="003300"/>
                </a:solidFill>
              </a:rPr>
              <a:t>、關鍵夥伴</a:t>
            </a:r>
            <a:r>
              <a:rPr lang="en-US" altLang="zh-TW" dirty="0">
                <a:solidFill>
                  <a:srgbClr val="003300"/>
                </a:solidFill>
              </a:rPr>
              <a:t> (key partnerships) </a:t>
            </a:r>
            <a:r>
              <a:rPr lang="zh-TW" altLang="zh-TW" dirty="0"/>
              <a:t>以及</a:t>
            </a:r>
            <a:r>
              <a:rPr lang="zh-TW" altLang="zh-TW" dirty="0">
                <a:solidFill>
                  <a:srgbClr val="003300"/>
                </a:solidFill>
              </a:rPr>
              <a:t>成本結構</a:t>
            </a:r>
            <a:r>
              <a:rPr lang="en-US" altLang="zh-TW" dirty="0">
                <a:solidFill>
                  <a:srgbClr val="003300"/>
                </a:solidFill>
              </a:rPr>
              <a:t> (cost structure)</a:t>
            </a:r>
            <a:r>
              <a:rPr lang="zh-TW" altLang="en-US" dirty="0"/>
              <a:t>。</a:t>
            </a:r>
          </a:p>
        </p:txBody>
      </p:sp>
      <p:sp>
        <p:nvSpPr>
          <p:cNvPr id="5" name="文字方塊 4">
            <a:extLst>
              <a:ext uri="{FF2B5EF4-FFF2-40B4-BE49-F238E27FC236}">
                <a16:creationId xmlns:a16="http://schemas.microsoft.com/office/drawing/2014/main" id="{084A7FFF-09E2-DA43-B692-39D760C696DF}"/>
              </a:ext>
            </a:extLst>
          </p:cNvPr>
          <p:cNvSpPr txBox="1"/>
          <p:nvPr/>
        </p:nvSpPr>
        <p:spPr>
          <a:xfrm>
            <a:off x="1115616" y="6309320"/>
            <a:ext cx="5400600" cy="369332"/>
          </a:xfrm>
          <a:prstGeom prst="rect">
            <a:avLst/>
          </a:prstGeom>
          <a:noFill/>
        </p:spPr>
        <p:txBody>
          <a:bodyPr wrap="square">
            <a:spAutoFit/>
          </a:bodyPr>
          <a:lstStyle/>
          <a:p>
            <a:r>
              <a:rPr lang="zh-TW" altLang="en-US" dirty="0"/>
              <a:t>https://www.youtube.com/watch?v=iRwPcJY6Icw</a:t>
            </a:r>
          </a:p>
        </p:txBody>
      </p:sp>
    </p:spTree>
    <p:extLst>
      <p:ext uri="{BB962C8B-B14F-4D97-AF65-F5344CB8AC3E}">
        <p14:creationId xmlns:p14="http://schemas.microsoft.com/office/powerpoint/2010/main" val="27414370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4.8.2</a:t>
            </a:r>
            <a:r>
              <a:rPr lang="zh-TW" altLang="en-US" sz="2800" dirty="0">
                <a:solidFill>
                  <a:srgbClr val="660066"/>
                </a:solidFill>
                <a:effectLst/>
              </a:rPr>
              <a:t>  </a:t>
            </a:r>
            <a:r>
              <a:rPr lang="zh-TW" altLang="zh-TW" sz="2800" dirty="0">
                <a:solidFill>
                  <a:srgbClr val="660066"/>
                </a:solidFill>
                <a:effectLst/>
              </a:rPr>
              <a:t>商業模式的組成架構與各項要素</a:t>
            </a:r>
            <a:endParaRPr lang="zh-TW" altLang="en-US" sz="2800" dirty="0"/>
          </a:p>
        </p:txBody>
      </p:sp>
      <p:sp>
        <p:nvSpPr>
          <p:cNvPr id="5" name="內容版面配置區 4"/>
          <p:cNvSpPr>
            <a:spLocks noGrp="1"/>
          </p:cNvSpPr>
          <p:nvPr>
            <p:ph idx="1"/>
          </p:nvPr>
        </p:nvSpPr>
        <p:spPr/>
        <p:txBody>
          <a:bodyPr/>
          <a:lstStyle/>
          <a:p>
            <a:endParaRPr lang="zh-TW" altLang="en-US"/>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5656" y="1700808"/>
            <a:ext cx="6052197" cy="36724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085473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409AAA1-8B23-7247-B3A9-AAE6D3BD19D5}"/>
              </a:ext>
            </a:extLst>
          </p:cNvPr>
          <p:cNvSpPr>
            <a:spLocks noGrp="1"/>
          </p:cNvSpPr>
          <p:nvPr>
            <p:ph type="title"/>
          </p:nvPr>
        </p:nvSpPr>
        <p:spPr/>
        <p:txBody>
          <a:bodyPr/>
          <a:lstStyle/>
          <a:p>
            <a:r>
              <a:rPr kumimoji="1" lang="zh-TW" altLang="en-US" dirty="0"/>
              <a:t>商業模式</a:t>
            </a:r>
          </a:p>
        </p:txBody>
      </p:sp>
      <p:sp>
        <p:nvSpPr>
          <p:cNvPr id="5" name="文字方塊 4">
            <a:extLst>
              <a:ext uri="{FF2B5EF4-FFF2-40B4-BE49-F238E27FC236}">
                <a16:creationId xmlns:a16="http://schemas.microsoft.com/office/drawing/2014/main" id="{227DC16C-81C0-E448-A224-23CE388B387D}"/>
              </a:ext>
            </a:extLst>
          </p:cNvPr>
          <p:cNvSpPr txBox="1"/>
          <p:nvPr/>
        </p:nvSpPr>
        <p:spPr>
          <a:xfrm>
            <a:off x="899592" y="5657671"/>
            <a:ext cx="7848872" cy="1200329"/>
          </a:xfrm>
          <a:prstGeom prst="rect">
            <a:avLst/>
          </a:prstGeom>
          <a:noFill/>
        </p:spPr>
        <p:txBody>
          <a:bodyPr wrap="square">
            <a:spAutoFit/>
          </a:bodyPr>
          <a:lstStyle/>
          <a:p>
            <a:r>
              <a:rPr lang="zh-TW" altLang="en-US" dirty="0"/>
              <a:t>https://blog.daoteng.org/%E4%BD%95%E8%AC%82-%E5%95%86%E6%A5%AD%E6%A8%A1%E5%BC%8F%E7%90%86%E8%AB%96-%E5%89%B5%E6%A5%AD%E7%AC%AC%E4%B8%80%E6%AD%A5%E7%9C%8B%E9%80%99%E9%82%8A</a:t>
            </a:r>
          </a:p>
        </p:txBody>
      </p:sp>
      <p:pic>
        <p:nvPicPr>
          <p:cNvPr id="1026" name="Picture 2" descr="商業模式 - 商業九宮格">
            <a:extLst>
              <a:ext uri="{FF2B5EF4-FFF2-40B4-BE49-F238E27FC236}">
                <a16:creationId xmlns:a16="http://schemas.microsoft.com/office/drawing/2014/main" id="{FD2E2416-03FB-2D4B-BA04-012E0F6A08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124" y="1052736"/>
            <a:ext cx="7607300" cy="412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064196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4.8.2</a:t>
            </a:r>
            <a:r>
              <a:rPr lang="zh-TW" altLang="en-US" sz="2800" dirty="0">
                <a:solidFill>
                  <a:srgbClr val="660066"/>
                </a:solidFill>
                <a:effectLst/>
              </a:rPr>
              <a:t>  </a:t>
            </a:r>
            <a:r>
              <a:rPr lang="zh-TW" altLang="zh-TW" sz="2800" dirty="0">
                <a:solidFill>
                  <a:srgbClr val="660066"/>
                </a:solidFill>
                <a:effectLst/>
              </a:rPr>
              <a:t>商業模式的組成架構與各項要素</a:t>
            </a:r>
            <a:endParaRPr lang="zh-TW" altLang="en-US" sz="2800" dirty="0"/>
          </a:p>
        </p:txBody>
      </p:sp>
      <p:sp>
        <p:nvSpPr>
          <p:cNvPr id="3" name="內容版面配置區 2"/>
          <p:cNvSpPr>
            <a:spLocks noGrp="1"/>
          </p:cNvSpPr>
          <p:nvPr>
            <p:ph idx="1"/>
          </p:nvPr>
        </p:nvSpPr>
        <p:spPr/>
        <p:txBody>
          <a:bodyPr/>
          <a:lstStyle/>
          <a:p>
            <a:pPr marL="648000" lvl="1" indent="-288000">
              <a:buClr>
                <a:srgbClr val="000066"/>
              </a:buClr>
              <a:buSzPct val="80000"/>
              <a:buFont typeface="Wingdings" pitchFamily="2" charset="2"/>
              <a:buChar char="l"/>
            </a:pPr>
            <a:r>
              <a:rPr lang="zh-TW" altLang="zh-TW" b="1" dirty="0">
                <a:solidFill>
                  <a:srgbClr val="000066"/>
                </a:solidFill>
              </a:rPr>
              <a:t>顧客區隔：</a:t>
            </a:r>
            <a:r>
              <a:rPr lang="zh-TW" altLang="zh-TW" dirty="0"/>
              <a:t>即企業針對不同群體的顧客及組織做不同的服務區隔。</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價值主張：</a:t>
            </a:r>
            <a:r>
              <a:rPr lang="zh-TW" altLang="zh-TW" dirty="0"/>
              <a:t>價值主張描繪了為了</a:t>
            </a:r>
            <a:r>
              <a:rPr lang="zh-TW" altLang="zh-TW" dirty="0">
                <a:solidFill>
                  <a:srgbClr val="FF2F92"/>
                </a:solidFill>
              </a:rPr>
              <a:t>解決顧客問題或滿足顧客需求所提供的特定產品或服務之集合</a:t>
            </a:r>
            <a:r>
              <a:rPr lang="zh-TW" altLang="zh-TW" dirty="0"/>
              <a:t>。</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通路：</a:t>
            </a:r>
            <a:r>
              <a:rPr lang="zh-TW" altLang="zh-TW" dirty="0"/>
              <a:t>通路所關心的議題，包括了：我們可以透過何種管道與設定的顧客區隔進行接觸？不同通路間該如何整合？何種通路的運行效果是最佳或者最具成本效益的？等等問題。</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顧客關係：</a:t>
            </a:r>
            <a:r>
              <a:rPr lang="zh-TW" altLang="zh-TW" dirty="0"/>
              <a:t>顧客關係描繪了企業與所設定之顧客區隔所欲建構的關係型態。</a:t>
            </a:r>
            <a:endParaRPr lang="zh-TW" altLang="en-US" dirty="0"/>
          </a:p>
        </p:txBody>
      </p:sp>
    </p:spTree>
    <p:extLst>
      <p:ext uri="{BB962C8B-B14F-4D97-AF65-F5344CB8AC3E}">
        <p14:creationId xmlns:p14="http://schemas.microsoft.com/office/powerpoint/2010/main" val="41697444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4.8.2</a:t>
            </a:r>
            <a:r>
              <a:rPr lang="zh-TW" altLang="en-US" sz="2800" dirty="0">
                <a:solidFill>
                  <a:srgbClr val="660066"/>
                </a:solidFill>
                <a:effectLst/>
              </a:rPr>
              <a:t>  </a:t>
            </a:r>
            <a:r>
              <a:rPr lang="zh-TW" altLang="zh-TW" sz="2800" dirty="0">
                <a:solidFill>
                  <a:srgbClr val="660066"/>
                </a:solidFill>
                <a:effectLst/>
              </a:rPr>
              <a:t>商業模式的組成架構與各項要素</a:t>
            </a:r>
            <a:endParaRPr lang="zh-TW" altLang="en-US" sz="2800" dirty="0"/>
          </a:p>
        </p:txBody>
      </p:sp>
      <p:sp>
        <p:nvSpPr>
          <p:cNvPr id="3" name="內容版面配置區 2"/>
          <p:cNvSpPr>
            <a:spLocks noGrp="1"/>
          </p:cNvSpPr>
          <p:nvPr>
            <p:ph idx="1"/>
          </p:nvPr>
        </p:nvSpPr>
        <p:spPr/>
        <p:txBody>
          <a:bodyPr/>
          <a:lstStyle/>
          <a:p>
            <a:pPr marL="648000" lvl="1" indent="-288000">
              <a:buClr>
                <a:srgbClr val="000066"/>
              </a:buClr>
              <a:buSzPct val="80000"/>
              <a:buFont typeface="Wingdings" pitchFamily="2" charset="2"/>
              <a:buChar char="l"/>
            </a:pPr>
            <a:r>
              <a:rPr lang="zh-TW" altLang="zh-TW" b="1" dirty="0">
                <a:solidFill>
                  <a:srgbClr val="000066"/>
                </a:solidFill>
              </a:rPr>
              <a:t>收入來源：</a:t>
            </a:r>
            <a:r>
              <a:rPr lang="zh-TW" altLang="zh-TW" dirty="0"/>
              <a:t>收入來源是指顧客對企業所提供的價值主張之所願意支付的金額。</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關鍵資源：</a:t>
            </a:r>
            <a:r>
              <a:rPr lang="zh-TW" altLang="zh-TW" dirty="0"/>
              <a:t>此即使商業模式能順利運作的重要資產。這些資源使企業創造和提出價值主張、接觸市場、保持與客戶密切聯繫關係</a:t>
            </a:r>
            <a:r>
              <a:rPr lang="zh-TW" altLang="en-US" dirty="0"/>
              <a:t>。</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關鍵活動：</a:t>
            </a:r>
            <a:r>
              <a:rPr lang="zh-TW" altLang="zh-TW" dirty="0"/>
              <a:t>關鍵活動是指企業商業模式成功運作，所必須採取的主要活動。</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夥伴網路：</a:t>
            </a:r>
            <a:r>
              <a:rPr lang="zh-TW" altLang="zh-TW" dirty="0"/>
              <a:t>又稱為關鍵夥伴，此即促成企業商業模式運作的供應商和合作夥伴網絡。</a:t>
            </a:r>
            <a:endParaRPr lang="en-US" altLang="zh-TW" dirty="0"/>
          </a:p>
          <a:p>
            <a:pPr marL="648000" lvl="1" indent="-288000">
              <a:buClr>
                <a:srgbClr val="000066"/>
              </a:buClr>
              <a:buSzPct val="80000"/>
              <a:buFont typeface="Wingdings" pitchFamily="2" charset="2"/>
              <a:buChar char="l"/>
            </a:pPr>
            <a:r>
              <a:rPr lang="zh-TW" altLang="zh-TW" b="1" dirty="0">
                <a:solidFill>
                  <a:srgbClr val="000066"/>
                </a:solidFill>
              </a:rPr>
              <a:t>成本結構：</a:t>
            </a:r>
            <a:r>
              <a:rPr lang="zh-TW" altLang="zh-TW" dirty="0"/>
              <a:t>指商業模式運作所產生之最重要的各種成本。</a:t>
            </a:r>
            <a:endParaRPr lang="zh-TW" altLang="en-US" dirty="0"/>
          </a:p>
        </p:txBody>
      </p:sp>
    </p:spTree>
    <p:extLst>
      <p:ext uri="{BB962C8B-B14F-4D97-AF65-F5344CB8AC3E}">
        <p14:creationId xmlns:p14="http://schemas.microsoft.com/office/powerpoint/2010/main" val="356848846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4.8.3  </a:t>
            </a:r>
            <a:r>
              <a:rPr lang="zh-TW" altLang="zh-TW" sz="2800" dirty="0">
                <a:solidFill>
                  <a:srgbClr val="660066"/>
                </a:solidFill>
                <a:effectLst/>
              </a:rPr>
              <a:t>商業模式的持續演化</a:t>
            </a:r>
            <a:endParaRPr lang="zh-TW" altLang="en-US" sz="2800" dirty="0">
              <a:solidFill>
                <a:srgbClr val="660066"/>
              </a:solidFill>
            </a:endParaRPr>
          </a:p>
        </p:txBody>
      </p:sp>
      <p:sp>
        <p:nvSpPr>
          <p:cNvPr id="3" name="內容版面配置區 2"/>
          <p:cNvSpPr>
            <a:spLocks noGrp="1"/>
          </p:cNvSpPr>
          <p:nvPr>
            <p:ph idx="1"/>
          </p:nvPr>
        </p:nvSpPr>
        <p:spPr/>
        <p:txBody>
          <a:bodyPr/>
          <a:lstStyle/>
          <a:p>
            <a:r>
              <a:rPr lang="zh-TW" altLang="zh-TW" dirty="0"/>
              <a:t>成功的商業模式是隨時間與環境動態調整，擷取有利資源與機會並不斷持續演化，累積建構企業能力的過程。</a:t>
            </a:r>
            <a:endParaRPr lang="en-US" altLang="zh-TW" dirty="0"/>
          </a:p>
          <a:p>
            <a:r>
              <a:rPr lang="zh-TW" altLang="zh-TW" dirty="0"/>
              <a:t>商業模式演化的方式可以從</a:t>
            </a:r>
            <a:r>
              <a:rPr lang="zh-TW" altLang="zh-TW" dirty="0">
                <a:solidFill>
                  <a:srgbClr val="FF2F92"/>
                </a:solidFill>
              </a:rPr>
              <a:t>市場</a:t>
            </a:r>
            <a:r>
              <a:rPr lang="en-US" altLang="zh-TW" dirty="0">
                <a:solidFill>
                  <a:srgbClr val="FF2F92"/>
                </a:solidFill>
              </a:rPr>
              <a:t> (market) </a:t>
            </a:r>
            <a:r>
              <a:rPr lang="zh-TW" altLang="zh-TW" dirty="0">
                <a:solidFill>
                  <a:srgbClr val="FF2F92"/>
                </a:solidFill>
              </a:rPr>
              <a:t>與產品</a:t>
            </a:r>
            <a:r>
              <a:rPr lang="en-US" altLang="zh-TW" dirty="0">
                <a:solidFill>
                  <a:srgbClr val="FF2F92"/>
                </a:solidFill>
              </a:rPr>
              <a:t> (product) </a:t>
            </a:r>
            <a:r>
              <a:rPr lang="zh-TW" altLang="zh-TW" dirty="0">
                <a:solidFill>
                  <a:srgbClr val="FF2F92"/>
                </a:solidFill>
              </a:rPr>
              <a:t>兩個面向，且依據相同</a:t>
            </a:r>
            <a:r>
              <a:rPr lang="en-US" altLang="zh-TW" dirty="0">
                <a:solidFill>
                  <a:srgbClr val="FF2F92"/>
                </a:solidFill>
              </a:rPr>
              <a:t> (same) </a:t>
            </a:r>
            <a:r>
              <a:rPr lang="zh-TW" altLang="zh-TW" dirty="0">
                <a:solidFill>
                  <a:srgbClr val="FF2F92"/>
                </a:solidFill>
              </a:rPr>
              <a:t>及新創</a:t>
            </a:r>
            <a:r>
              <a:rPr lang="en-US" altLang="zh-TW" dirty="0">
                <a:solidFill>
                  <a:srgbClr val="FF2F92"/>
                </a:solidFill>
              </a:rPr>
              <a:t> (new) </a:t>
            </a:r>
            <a:r>
              <a:rPr lang="zh-TW" altLang="zh-TW" dirty="0"/>
              <a:t>兩個角度來思考，歸納共有下列四種策略：</a:t>
            </a:r>
            <a:endParaRPr lang="zh-TW" altLang="en-US" dirty="0"/>
          </a:p>
        </p:txBody>
      </p:sp>
      <p:pic>
        <p:nvPicPr>
          <p:cNvPr id="296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4288" y="3140968"/>
            <a:ext cx="4690000" cy="3584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848846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2800" dirty="0">
                <a:solidFill>
                  <a:srgbClr val="660066"/>
                </a:solidFill>
                <a:effectLst/>
              </a:rPr>
              <a:t>4.8.3  </a:t>
            </a:r>
            <a:r>
              <a:rPr lang="zh-TW" altLang="zh-TW" sz="2800" dirty="0">
                <a:solidFill>
                  <a:srgbClr val="660066"/>
                </a:solidFill>
                <a:effectLst/>
              </a:rPr>
              <a:t>商業模式的持續演化</a:t>
            </a:r>
            <a:endParaRPr lang="zh-TW" altLang="en-US" sz="2800" dirty="0"/>
          </a:p>
        </p:txBody>
      </p:sp>
      <p:sp>
        <p:nvSpPr>
          <p:cNvPr id="3" name="內容版面配置區 2"/>
          <p:cNvSpPr>
            <a:spLocks noGrp="1"/>
          </p:cNvSpPr>
          <p:nvPr>
            <p:ph idx="1"/>
          </p:nvPr>
        </p:nvSpPr>
        <p:spPr/>
        <p:txBody>
          <a:bodyPr/>
          <a:lstStyle/>
          <a:p>
            <a:pPr marL="648000" lvl="1" indent="-288000">
              <a:buClr>
                <a:srgbClr val="000066"/>
              </a:buClr>
              <a:buFont typeface="+mj-lt"/>
              <a:buAutoNum type="arabicPeriod"/>
            </a:pPr>
            <a:r>
              <a:rPr lang="zh-TW" altLang="zh-TW" b="1" dirty="0">
                <a:solidFill>
                  <a:srgbClr val="000066"/>
                </a:solidFill>
              </a:rPr>
              <a:t>強化 </a:t>
            </a:r>
            <a:r>
              <a:rPr lang="en-US" altLang="zh-TW" b="1" dirty="0">
                <a:solidFill>
                  <a:srgbClr val="000066"/>
                </a:solidFill>
              </a:rPr>
              <a:t>(enhance)</a:t>
            </a:r>
            <a:r>
              <a:rPr lang="zh-TW" altLang="zh-TW" b="1" dirty="0">
                <a:solidFill>
                  <a:srgbClr val="000066"/>
                </a:solidFill>
              </a:rPr>
              <a:t>：</a:t>
            </a:r>
            <a:r>
              <a:rPr lang="zh-TW" altLang="zh-TW" dirty="0"/>
              <a:t>所謂強化指的是在現有策略或能力上進行小部分的改善。</a:t>
            </a:r>
            <a:endParaRPr lang="en-US" altLang="zh-TW" dirty="0"/>
          </a:p>
          <a:p>
            <a:pPr marL="648000" lvl="1" indent="-288000">
              <a:buClr>
                <a:srgbClr val="000066"/>
              </a:buClr>
              <a:buFont typeface="+mj-lt"/>
              <a:buAutoNum type="arabicPeriod"/>
            </a:pPr>
            <a:r>
              <a:rPr lang="zh-TW" altLang="zh-TW" b="1" dirty="0">
                <a:solidFill>
                  <a:srgbClr val="000066"/>
                </a:solidFill>
              </a:rPr>
              <a:t>擴張 </a:t>
            </a:r>
            <a:r>
              <a:rPr lang="en-US" altLang="zh-TW" b="1" dirty="0">
                <a:solidFill>
                  <a:srgbClr val="000066"/>
                </a:solidFill>
              </a:rPr>
              <a:t>(expand)</a:t>
            </a:r>
            <a:r>
              <a:rPr lang="zh-TW" altLang="zh-TW" b="1" dirty="0">
                <a:solidFill>
                  <a:srgbClr val="000066"/>
                </a:solidFill>
              </a:rPr>
              <a:t>：</a:t>
            </a:r>
            <a:r>
              <a:rPr lang="zh-TW" altLang="zh-TW" dirty="0"/>
              <a:t>開創新的產品品類、進入新市場，或者擴張企業能力皆屬之。</a:t>
            </a:r>
            <a:endParaRPr lang="en-US" altLang="zh-TW" dirty="0"/>
          </a:p>
          <a:p>
            <a:pPr marL="648000" lvl="1" indent="-288000">
              <a:buClr>
                <a:srgbClr val="000066"/>
              </a:buClr>
              <a:buFont typeface="+mj-lt"/>
              <a:buAutoNum type="arabicPeriod"/>
            </a:pPr>
            <a:r>
              <a:rPr lang="zh-TW" altLang="zh-TW" b="1" dirty="0">
                <a:solidFill>
                  <a:srgbClr val="000066"/>
                </a:solidFill>
              </a:rPr>
              <a:t>探索 </a:t>
            </a:r>
            <a:r>
              <a:rPr lang="en-US" altLang="zh-TW" b="1" dirty="0">
                <a:solidFill>
                  <a:srgbClr val="000066"/>
                </a:solidFill>
              </a:rPr>
              <a:t>(explore)</a:t>
            </a:r>
            <a:r>
              <a:rPr lang="zh-TW" altLang="zh-TW" b="1" dirty="0">
                <a:solidFill>
                  <a:srgbClr val="000066"/>
                </a:solidFill>
              </a:rPr>
              <a:t>：</a:t>
            </a:r>
            <a:r>
              <a:rPr lang="zh-TW" altLang="zh-TW" dirty="0"/>
              <a:t>開啟新的事業及建構新的企業能力。</a:t>
            </a:r>
            <a:endParaRPr lang="en-US" altLang="zh-TW" dirty="0"/>
          </a:p>
          <a:p>
            <a:pPr marL="648000" lvl="1" indent="-288000">
              <a:buClr>
                <a:srgbClr val="000066"/>
              </a:buClr>
              <a:buFont typeface="+mj-lt"/>
              <a:buAutoNum type="arabicPeriod"/>
            </a:pPr>
            <a:r>
              <a:rPr lang="zh-TW" altLang="zh-TW" b="1" dirty="0">
                <a:solidFill>
                  <a:srgbClr val="000066"/>
                </a:solidFill>
              </a:rPr>
              <a:t>退出 </a:t>
            </a:r>
            <a:r>
              <a:rPr lang="en-US" altLang="zh-TW" b="1" dirty="0">
                <a:solidFill>
                  <a:srgbClr val="000066"/>
                </a:solidFill>
              </a:rPr>
              <a:t>(exit)</a:t>
            </a:r>
            <a:r>
              <a:rPr lang="zh-TW" altLang="zh-TW" b="1" dirty="0">
                <a:solidFill>
                  <a:srgbClr val="000066"/>
                </a:solidFill>
              </a:rPr>
              <a:t>：</a:t>
            </a:r>
            <a:r>
              <a:rPr lang="zh-TW" altLang="zh-TW" dirty="0"/>
              <a:t>退出市場</a:t>
            </a:r>
            <a:r>
              <a:rPr lang="en-US" altLang="zh-TW" dirty="0"/>
              <a:t> </a:t>
            </a:r>
            <a:r>
              <a:rPr lang="zh-TW" altLang="zh-TW" dirty="0"/>
              <a:t>∕</a:t>
            </a:r>
            <a:r>
              <a:rPr lang="en-US" altLang="zh-TW" dirty="0"/>
              <a:t> </a:t>
            </a:r>
            <a:r>
              <a:rPr lang="zh-TW" altLang="zh-TW" dirty="0"/>
              <a:t>產品，或將某一能力予以外包。</a:t>
            </a:r>
            <a:endParaRPr lang="en-US" altLang="zh-TW" dirty="0"/>
          </a:p>
          <a:p>
            <a:pPr>
              <a:buClr>
                <a:srgbClr val="000066"/>
              </a:buClr>
            </a:pPr>
            <a:r>
              <a:rPr lang="zh-TW" altLang="zh-TW" dirty="0"/>
              <a:t>因資訊科技創新而促成了更多商業應用機會，企業為了生存與持續的競爭優勢，如何掌握機會並有效規劃其成功商業模式甚為重要。</a:t>
            </a:r>
            <a:endParaRPr lang="zh-TW" altLang="en-US" dirty="0"/>
          </a:p>
        </p:txBody>
      </p:sp>
    </p:spTree>
    <p:extLst>
      <p:ext uri="{BB962C8B-B14F-4D97-AF65-F5344CB8AC3E}">
        <p14:creationId xmlns:p14="http://schemas.microsoft.com/office/powerpoint/2010/main" val="35837362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4.9</a:t>
            </a:r>
            <a:r>
              <a:rPr lang="en-US" altLang="zh-TW" dirty="0"/>
              <a:t>  </a:t>
            </a:r>
            <a:r>
              <a:rPr lang="zh-TW" altLang="zh-TW" dirty="0">
                <a:effectLst/>
              </a:rPr>
              <a:t>商業模式應用範例</a:t>
            </a:r>
            <a:endParaRPr lang="zh-TW" altLang="en-US" dirty="0"/>
          </a:p>
        </p:txBody>
      </p:sp>
      <p:sp>
        <p:nvSpPr>
          <p:cNvPr id="3" name="內容版面配置區 2"/>
          <p:cNvSpPr>
            <a:spLocks noGrp="1"/>
          </p:cNvSpPr>
          <p:nvPr>
            <p:ph idx="1"/>
          </p:nvPr>
        </p:nvSpPr>
        <p:spPr/>
        <p:txBody>
          <a:bodyPr/>
          <a:lstStyle/>
          <a:p>
            <a:r>
              <a:rPr lang="zh-TW" altLang="zh-TW" dirty="0"/>
              <a:t>透過下列範例介紹，能夠使讀者了解這些企業面對環境挑戰所遭遇問題，並決心進行商業模式轉變的決心</a:t>
            </a:r>
            <a:r>
              <a:rPr lang="zh-TW" altLang="en-US" dirty="0"/>
              <a:t>。</a:t>
            </a:r>
          </a:p>
        </p:txBody>
      </p:sp>
    </p:spTree>
    <p:extLst>
      <p:ext uri="{BB962C8B-B14F-4D97-AF65-F5344CB8AC3E}">
        <p14:creationId xmlns:p14="http://schemas.microsoft.com/office/powerpoint/2010/main" val="65906801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en-US" altLang="zh-TW" sz="2600" dirty="0">
                <a:solidFill>
                  <a:srgbClr val="660066"/>
                </a:solidFill>
                <a:effectLst/>
              </a:rPr>
              <a:t>4.9.1  </a:t>
            </a:r>
            <a:r>
              <a:rPr lang="zh-TW" altLang="zh-TW" sz="2600" dirty="0">
                <a:solidFill>
                  <a:srgbClr val="660066"/>
                </a:solidFill>
                <a:effectLst/>
              </a:rPr>
              <a:t>鮪軒超低溫優鮪網：創意美食協同行銷體系平臺計畫</a:t>
            </a:r>
            <a:endParaRPr lang="zh-TW" altLang="en-US" sz="2600" dirty="0">
              <a:solidFill>
                <a:srgbClr val="660066"/>
              </a:solidFill>
            </a:endParaRPr>
          </a:p>
        </p:txBody>
      </p:sp>
      <p:sp>
        <p:nvSpPr>
          <p:cNvPr id="3" name="內容版面配置區 2"/>
          <p:cNvSpPr>
            <a:spLocks noGrp="1"/>
          </p:cNvSpPr>
          <p:nvPr>
            <p:ph idx="1"/>
          </p:nvPr>
        </p:nvSpPr>
        <p:spPr/>
        <p:txBody>
          <a:bodyPr/>
          <a:lstStyle/>
          <a:p>
            <a:r>
              <a:rPr lang="zh-TW" altLang="zh-TW" dirty="0"/>
              <a:t>鮪軒事業集團於民國</a:t>
            </a:r>
            <a:r>
              <a:rPr lang="en-US" altLang="zh-TW" dirty="0"/>
              <a:t>47</a:t>
            </a:r>
            <a:r>
              <a:rPr lang="zh-TW" altLang="zh-TW" dirty="0"/>
              <a:t>年創立於高雄前鎮漁港，從事近海漁貨捕撈作業，後續於民國</a:t>
            </a:r>
            <a:r>
              <a:rPr lang="en-US" altLang="zh-TW" dirty="0"/>
              <a:t>77</a:t>
            </a:r>
            <a:r>
              <a:rPr lang="zh-TW" altLang="zh-TW" dirty="0"/>
              <a:t>年轉營大型超低溫鮪釣船，從事遠洋鮪釣作業。</a:t>
            </a:r>
            <a:endParaRPr lang="en-US" altLang="zh-TW" dirty="0"/>
          </a:p>
          <a:p>
            <a:r>
              <a:rPr lang="zh-TW" altLang="zh-TW" dirty="0"/>
              <a:t>為了推廣超低溫鮪魚，鮪軒於南部陸續成立相關門市及餐廳，除服務餐廳業者主要客群外，亦直接透過自有門市與電視購物管道，建立與消費者更為貼近的</a:t>
            </a:r>
            <a:r>
              <a:rPr lang="en-US" altLang="zh-TW" dirty="0"/>
              <a:t>B2C</a:t>
            </a:r>
            <a:r>
              <a:rPr lang="zh-TW" altLang="zh-TW" dirty="0"/>
              <a:t>市場。</a:t>
            </a:r>
            <a:endParaRPr lang="zh-TW" altLang="en-US" dirty="0"/>
          </a:p>
        </p:txBody>
      </p:sp>
    </p:spTree>
    <p:extLst>
      <p:ext uri="{BB962C8B-B14F-4D97-AF65-F5344CB8AC3E}">
        <p14:creationId xmlns:p14="http://schemas.microsoft.com/office/powerpoint/2010/main" val="2831298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4.2</a:t>
            </a:r>
            <a:r>
              <a:rPr lang="en-US" altLang="zh-TW" dirty="0"/>
              <a:t>  </a:t>
            </a:r>
            <a:r>
              <a:rPr lang="zh-TW" altLang="zh-TW" dirty="0">
                <a:effectLst/>
              </a:rPr>
              <a:t>銷售營收模式</a:t>
            </a:r>
            <a:endParaRPr lang="zh-TW" altLang="en-US" dirty="0"/>
          </a:p>
        </p:txBody>
      </p:sp>
      <p:sp>
        <p:nvSpPr>
          <p:cNvPr id="4" name="內容版面配置區 3"/>
          <p:cNvSpPr>
            <a:spLocks noGrp="1"/>
          </p:cNvSpPr>
          <p:nvPr>
            <p:ph idx="1"/>
          </p:nvPr>
        </p:nvSpPr>
        <p:spPr/>
        <p:txBody>
          <a:bodyPr/>
          <a:lstStyle/>
          <a:p>
            <a:endParaRPr lang="zh-TW" alt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7604" y="1124744"/>
            <a:ext cx="6162748" cy="4968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3035752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en-US" altLang="zh-TW" sz="2600" dirty="0">
                <a:solidFill>
                  <a:srgbClr val="660066"/>
                </a:solidFill>
                <a:effectLst/>
              </a:rPr>
              <a:t>4.9.1  </a:t>
            </a:r>
            <a:r>
              <a:rPr lang="zh-TW" altLang="zh-TW" sz="2600" dirty="0">
                <a:solidFill>
                  <a:srgbClr val="660066"/>
                </a:solidFill>
                <a:effectLst/>
              </a:rPr>
              <a:t>鮪軒超低溫優鮪網：創意美食協同行銷體系平臺計畫</a:t>
            </a:r>
            <a:endParaRPr lang="zh-TW" altLang="en-US" sz="2600" dirty="0">
              <a:solidFill>
                <a:srgbClr val="660066"/>
              </a:solidFill>
            </a:endParaRPr>
          </a:p>
        </p:txBody>
      </p:sp>
      <p:sp>
        <p:nvSpPr>
          <p:cNvPr id="4" name="內容版面配置區 3"/>
          <p:cNvSpPr>
            <a:spLocks noGrp="1"/>
          </p:cNvSpPr>
          <p:nvPr>
            <p:ph idx="1"/>
          </p:nvPr>
        </p:nvSpPr>
        <p:spPr/>
        <p:txBody>
          <a:bodyPr/>
          <a:lstStyle/>
          <a:p>
            <a:endParaRPr lang="zh-TW" altLang="en-US"/>
          </a:p>
        </p:txBody>
      </p:sp>
      <p:pic>
        <p:nvPicPr>
          <p:cNvPr id="307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9493" y="1484784"/>
            <a:ext cx="6292867" cy="4644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7218813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en-US" altLang="zh-TW" sz="2600" dirty="0">
                <a:solidFill>
                  <a:srgbClr val="660066"/>
                </a:solidFill>
                <a:effectLst/>
              </a:rPr>
              <a:t>4.9.1  </a:t>
            </a:r>
            <a:r>
              <a:rPr lang="zh-TW" altLang="zh-TW" sz="2600" dirty="0">
                <a:solidFill>
                  <a:srgbClr val="660066"/>
                </a:solidFill>
                <a:effectLst/>
              </a:rPr>
              <a:t>鮪軒超低溫優鮪網：創意美食協同行銷體系平臺計畫</a:t>
            </a:r>
            <a:endParaRPr lang="zh-TW" altLang="en-US" sz="2600" dirty="0">
              <a:solidFill>
                <a:srgbClr val="660066"/>
              </a:solidFill>
            </a:endParaRPr>
          </a:p>
        </p:txBody>
      </p:sp>
      <p:sp>
        <p:nvSpPr>
          <p:cNvPr id="3" name="內容版面配置區 2"/>
          <p:cNvSpPr>
            <a:spLocks noGrp="1"/>
          </p:cNvSpPr>
          <p:nvPr>
            <p:ph idx="1"/>
          </p:nvPr>
        </p:nvSpPr>
        <p:spPr/>
        <p:txBody>
          <a:bodyPr/>
          <a:lstStyle/>
          <a:p>
            <a:r>
              <a:rPr lang="zh-TW" altLang="zh-TW" dirty="0"/>
              <a:t>為了宣導推廣超低溫冷凍鮪魚並提升品牌競爭力，鮪軒除於南部設立超低溫魚產品推廣門市並進行餐廳直營外，更透過優化計畫建構「優鮪網」平臺並建構下列三項應用項目。第一為「優鮪網協同行銷網平臺」，用以整合上中下游鮪魚產業供應鏈的相關資訊及知識，以成功的創新行銷模式，帶動鮪軒及下游餐廳的經營績效，提升整個鮪魚產業的經濟效益。第二則是「百萬小食堂」，藉由鮪魚料理作為主題式遊戲，於互動社群平臺蒐集消費者喜好需求，期望能有效開發潛在消費族群並提升消費者滿意度，進而強化鮪軒品牌力。最後則是「鮪魚創意料理</a:t>
            </a:r>
            <a:r>
              <a:rPr lang="en-US" altLang="zh-TW" dirty="0"/>
              <a:t>DNA</a:t>
            </a:r>
            <a:r>
              <a:rPr lang="zh-TW" altLang="zh-TW" dirty="0"/>
              <a:t>數碼庫」，藉由數碼庫知識累積，將各式創意鮪魚料理組合予以數位化並提供給下游餐廳做為參考，以期帶動整體服務效能，提升產業競爭力與下游餐飲業者營業額。</a:t>
            </a:r>
            <a:endParaRPr lang="zh-TW" altLang="en-US" dirty="0"/>
          </a:p>
        </p:txBody>
      </p:sp>
    </p:spTree>
    <p:extLst>
      <p:ext uri="{BB962C8B-B14F-4D97-AF65-F5344CB8AC3E}">
        <p14:creationId xmlns:p14="http://schemas.microsoft.com/office/powerpoint/2010/main" val="41721881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en-US" altLang="zh-TW" sz="2600" dirty="0">
                <a:solidFill>
                  <a:srgbClr val="660066"/>
                </a:solidFill>
                <a:effectLst/>
              </a:rPr>
              <a:t>4.9.1  </a:t>
            </a:r>
            <a:r>
              <a:rPr lang="zh-TW" altLang="zh-TW" sz="2600" dirty="0">
                <a:solidFill>
                  <a:srgbClr val="660066"/>
                </a:solidFill>
                <a:effectLst/>
              </a:rPr>
              <a:t>鮪軒超低溫優鮪網：創意美食協同行銷體系平臺計畫</a:t>
            </a:r>
            <a:endParaRPr lang="zh-TW" altLang="en-US" sz="2600" dirty="0">
              <a:solidFill>
                <a:srgbClr val="660066"/>
              </a:solidFill>
            </a:endParaRPr>
          </a:p>
        </p:txBody>
      </p:sp>
      <p:sp>
        <p:nvSpPr>
          <p:cNvPr id="4" name="內容版面配置區 3"/>
          <p:cNvSpPr>
            <a:spLocks noGrp="1"/>
          </p:cNvSpPr>
          <p:nvPr>
            <p:ph idx="1"/>
          </p:nvPr>
        </p:nvSpPr>
        <p:spPr/>
        <p:txBody>
          <a:bodyPr/>
          <a:lstStyle/>
          <a:p>
            <a:endParaRPr lang="zh-TW" altLang="en-US"/>
          </a:p>
        </p:txBody>
      </p:sp>
      <p:pic>
        <p:nvPicPr>
          <p:cNvPr id="317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7665" y="1412776"/>
            <a:ext cx="6192688" cy="4573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7218813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en-US" altLang="zh-TW" sz="2600" dirty="0">
                <a:solidFill>
                  <a:srgbClr val="660066"/>
                </a:solidFill>
                <a:effectLst/>
              </a:rPr>
              <a:t>4.9.1  </a:t>
            </a:r>
            <a:r>
              <a:rPr lang="zh-TW" altLang="zh-TW" sz="2600" dirty="0">
                <a:solidFill>
                  <a:srgbClr val="660066"/>
                </a:solidFill>
                <a:effectLst/>
              </a:rPr>
              <a:t>鮪軒超低溫優鮪網：創意美食協同行銷體系平臺計畫</a:t>
            </a:r>
            <a:endParaRPr lang="zh-TW" altLang="en-US" sz="2600" dirty="0">
              <a:solidFill>
                <a:srgbClr val="660066"/>
              </a:solidFill>
            </a:endParaRPr>
          </a:p>
        </p:txBody>
      </p:sp>
      <p:sp>
        <p:nvSpPr>
          <p:cNvPr id="3" name="內容版面配置區 2"/>
          <p:cNvSpPr>
            <a:spLocks noGrp="1"/>
          </p:cNvSpPr>
          <p:nvPr>
            <p:ph idx="1"/>
          </p:nvPr>
        </p:nvSpPr>
        <p:spPr/>
        <p:txBody>
          <a:bodyPr/>
          <a:lstStyle/>
          <a:p>
            <a:r>
              <a:rPr lang="zh-TW" altLang="zh-TW" dirty="0"/>
              <a:t>鮪軒事業集團在此計畫中，其商業模式上主要有以下改變：</a:t>
            </a:r>
            <a:endParaRPr lang="en-US" altLang="zh-TW" dirty="0"/>
          </a:p>
          <a:p>
            <a:pPr marL="648000" lvl="1" indent="-288000">
              <a:buClr>
                <a:srgbClr val="000066"/>
              </a:buClr>
              <a:buFont typeface="+mj-lt"/>
              <a:buAutoNum type="arabicPeriod"/>
            </a:pPr>
            <a:r>
              <a:rPr lang="zh-TW" altLang="zh-TW" b="1" dirty="0">
                <a:solidFill>
                  <a:srgbClr val="000066"/>
                </a:solidFill>
              </a:rPr>
              <a:t>價值主張：</a:t>
            </a:r>
            <a:r>
              <a:rPr lang="zh-TW" altLang="zh-TW" dirty="0"/>
              <a:t>除原來的「漁貨天然新鮮、安全安心、營養健康」價值訴求外，透過優鮪網平臺建置，更遞送給餐廳業者與一般消費者「鮪魚知識與料理專家」的新價值訴求。</a:t>
            </a:r>
            <a:endParaRPr lang="en-US" altLang="zh-TW" dirty="0"/>
          </a:p>
          <a:p>
            <a:pPr marL="648000" lvl="1" indent="-288000">
              <a:buClr>
                <a:srgbClr val="000066"/>
              </a:buClr>
              <a:buFont typeface="+mj-lt"/>
              <a:buAutoNum type="arabicPeriod"/>
            </a:pPr>
            <a:r>
              <a:rPr lang="zh-TW" altLang="zh-TW" b="1" dirty="0">
                <a:solidFill>
                  <a:srgbClr val="000066"/>
                </a:solidFill>
              </a:rPr>
              <a:t>顧客區隔：</a:t>
            </a:r>
            <a:r>
              <a:rPr lang="zh-TW" altLang="zh-TW" dirty="0"/>
              <a:t>原先主要顧客區隔為下游餐廳業者，但透過漁貨加工，顧客區隔也包含少數經銷業者與一般消費者。</a:t>
            </a:r>
            <a:endParaRPr lang="en-US" altLang="zh-TW" dirty="0"/>
          </a:p>
          <a:p>
            <a:pPr marL="648000" lvl="1" indent="-288000">
              <a:buClr>
                <a:srgbClr val="000066"/>
              </a:buClr>
              <a:buFont typeface="+mj-lt"/>
              <a:buAutoNum type="arabicPeriod"/>
            </a:pPr>
            <a:r>
              <a:rPr lang="zh-TW" altLang="zh-TW" b="1" dirty="0">
                <a:solidFill>
                  <a:srgbClr val="000066"/>
                </a:solidFill>
              </a:rPr>
              <a:t>顧客關係：</a:t>
            </a:r>
            <a:r>
              <a:rPr lang="zh-TW" altLang="zh-TW" dirty="0"/>
              <a:t>傳統鮪軒與顧客關係為漁貨供給之持續交易關係，然而在導入優鮪網後，關係上延伸至餐廳鮪魚料理開發及協同行銷關係。</a:t>
            </a:r>
            <a:endParaRPr lang="zh-TW" altLang="en-US" dirty="0"/>
          </a:p>
        </p:txBody>
      </p:sp>
    </p:spTree>
    <p:extLst>
      <p:ext uri="{BB962C8B-B14F-4D97-AF65-F5344CB8AC3E}">
        <p14:creationId xmlns:p14="http://schemas.microsoft.com/office/powerpoint/2010/main" val="144701301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en-US" altLang="zh-TW" sz="2600" dirty="0">
                <a:solidFill>
                  <a:srgbClr val="660066"/>
                </a:solidFill>
                <a:effectLst/>
              </a:rPr>
              <a:t>4.9.1  </a:t>
            </a:r>
            <a:r>
              <a:rPr lang="zh-TW" altLang="zh-TW" sz="2600" dirty="0">
                <a:solidFill>
                  <a:srgbClr val="660066"/>
                </a:solidFill>
                <a:effectLst/>
              </a:rPr>
              <a:t>鮪軒超低溫優鮪網：創意美食協同行銷體系平臺計畫</a:t>
            </a:r>
            <a:endParaRPr lang="zh-TW" altLang="en-US" sz="2600" dirty="0">
              <a:solidFill>
                <a:srgbClr val="660066"/>
              </a:solidFill>
            </a:endParaRPr>
          </a:p>
        </p:txBody>
      </p:sp>
      <p:sp>
        <p:nvSpPr>
          <p:cNvPr id="3" name="內容版面配置區 2"/>
          <p:cNvSpPr>
            <a:spLocks noGrp="1"/>
          </p:cNvSpPr>
          <p:nvPr>
            <p:ph idx="1"/>
          </p:nvPr>
        </p:nvSpPr>
        <p:spPr/>
        <p:txBody>
          <a:bodyPr/>
          <a:lstStyle/>
          <a:p>
            <a:pPr marL="648000" lvl="1" indent="-288000">
              <a:buClr>
                <a:srgbClr val="000066"/>
              </a:buClr>
              <a:buFont typeface="+mj-lt"/>
              <a:buAutoNum type="arabicPeriod" startAt="4"/>
            </a:pPr>
            <a:r>
              <a:rPr lang="zh-TW" altLang="zh-TW" b="1" dirty="0">
                <a:solidFill>
                  <a:srgbClr val="000066"/>
                </a:solidFill>
              </a:rPr>
              <a:t>通路：</a:t>
            </a:r>
            <a:r>
              <a:rPr lang="zh-TW" altLang="zh-TW" dirty="0"/>
              <a:t>原本主要是餐廳漁貨直銷及產品加工產品直銷或經銷，但現在亦延伸至網路商城可進行交易或互動。</a:t>
            </a:r>
            <a:endParaRPr lang="en-US" altLang="zh-TW" dirty="0"/>
          </a:p>
          <a:p>
            <a:pPr marL="648000" lvl="1" indent="-288000">
              <a:buClr>
                <a:srgbClr val="000066"/>
              </a:buClr>
              <a:buFont typeface="+mj-lt"/>
              <a:buAutoNum type="arabicPeriod" startAt="4"/>
            </a:pPr>
            <a:r>
              <a:rPr lang="zh-TW" altLang="zh-TW" b="1" dirty="0">
                <a:solidFill>
                  <a:srgbClr val="000066"/>
                </a:solidFill>
              </a:rPr>
              <a:t>關鍵活動：</a:t>
            </a:r>
            <a:r>
              <a:rPr lang="zh-TW" altLang="zh-TW" dirty="0"/>
              <a:t>傳統主要活動為鮪魚漁貨供應，但因優鮪網網路平臺建置，與餐廳多了協同行銷與相關知識管理，以及更多消費者社群互動活動的產生。</a:t>
            </a:r>
            <a:endParaRPr lang="en-US" altLang="zh-TW" dirty="0"/>
          </a:p>
          <a:p>
            <a:pPr marL="648000" lvl="1" indent="-288000">
              <a:buClr>
                <a:srgbClr val="000066"/>
              </a:buClr>
              <a:buFont typeface="+mj-lt"/>
              <a:buAutoNum type="arabicPeriod" startAt="4"/>
            </a:pPr>
            <a:r>
              <a:rPr lang="zh-TW" altLang="zh-TW" b="1" dirty="0">
                <a:solidFill>
                  <a:srgbClr val="000066"/>
                </a:solidFill>
              </a:rPr>
              <a:t>夥伴網路：</a:t>
            </a:r>
            <a:r>
              <a:rPr lang="zh-TW" altLang="zh-TW" dirty="0"/>
              <a:t>原先傳統鮪軒主要的夥伴為擁有漁船的親朋好友，但新的營運模式下，下游原為餐廳業者亦成為鮪軒協同行銷與鮪魚料理開發之合作夥伴，一般消費者之互動與意見分享，亦潛在成為鮪軒品牌行銷與口碑之夥伴。</a:t>
            </a:r>
            <a:endParaRPr lang="zh-TW" altLang="en-US" dirty="0"/>
          </a:p>
        </p:txBody>
      </p:sp>
    </p:spTree>
    <p:extLst>
      <p:ext uri="{BB962C8B-B14F-4D97-AF65-F5344CB8AC3E}">
        <p14:creationId xmlns:p14="http://schemas.microsoft.com/office/powerpoint/2010/main" val="14470130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4.10</a:t>
            </a:r>
            <a:r>
              <a:rPr lang="en-US" altLang="zh-TW" dirty="0"/>
              <a:t>  </a:t>
            </a:r>
            <a:r>
              <a:rPr lang="zh-TW" altLang="zh-TW" dirty="0">
                <a:effectLst/>
              </a:rPr>
              <a:t>結　論</a:t>
            </a:r>
            <a:endParaRPr lang="zh-TW" altLang="en-US" dirty="0"/>
          </a:p>
        </p:txBody>
      </p:sp>
      <p:sp>
        <p:nvSpPr>
          <p:cNvPr id="3" name="內容版面配置區 2"/>
          <p:cNvSpPr>
            <a:spLocks noGrp="1"/>
          </p:cNvSpPr>
          <p:nvPr>
            <p:ph idx="1"/>
          </p:nvPr>
        </p:nvSpPr>
        <p:spPr/>
        <p:txBody>
          <a:bodyPr/>
          <a:lstStyle/>
          <a:p>
            <a:r>
              <a:rPr lang="zh-TW" altLang="zh-TW" dirty="0"/>
              <a:t>歸納起來，電子商務的商業模式可以分為「基礎商業模式」以及「進階商業模式」兩大類</a:t>
            </a:r>
            <a:r>
              <a:rPr lang="zh-TW" altLang="en-US" dirty="0"/>
              <a:t>，</a:t>
            </a:r>
            <a:r>
              <a:rPr lang="zh-TW" altLang="zh-TW" dirty="0"/>
              <a:t>在網際網路興起後至今，透過網站與各種商業活動手法來獲利的方法。</a:t>
            </a:r>
            <a:endParaRPr lang="zh-TW" altLang="en-US" dirty="0"/>
          </a:p>
        </p:txBody>
      </p:sp>
    </p:spTree>
    <p:extLst>
      <p:ext uri="{BB962C8B-B14F-4D97-AF65-F5344CB8AC3E}">
        <p14:creationId xmlns:p14="http://schemas.microsoft.com/office/powerpoint/2010/main" val="93101275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5538" y="1985963"/>
            <a:ext cx="4352925" cy="288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grpSp>
        <p:nvGrpSpPr>
          <p:cNvPr id="5" name="Group 4"/>
          <p:cNvGrpSpPr>
            <a:grpSpLocks noChangeAspect="1"/>
          </p:cNvGrpSpPr>
          <p:nvPr/>
        </p:nvGrpSpPr>
        <p:grpSpPr bwMode="auto">
          <a:xfrm>
            <a:off x="6815519" y="114489"/>
            <a:ext cx="2076961" cy="794231"/>
            <a:chOff x="2474" y="1891"/>
            <a:chExt cx="1681" cy="482"/>
          </a:xfrm>
        </p:grpSpPr>
        <p:sp>
          <p:nvSpPr>
            <p:cNvPr id="6" name="Freeform 6"/>
            <p:cNvSpPr>
              <a:spLocks/>
            </p:cNvSpPr>
            <p:nvPr userDrawn="1"/>
          </p:nvSpPr>
          <p:spPr bwMode="auto">
            <a:xfrm>
              <a:off x="3074" y="1891"/>
              <a:ext cx="482" cy="482"/>
            </a:xfrm>
            <a:custGeom>
              <a:avLst/>
              <a:gdLst>
                <a:gd name="T0" fmla="*/ 963 w 964"/>
                <a:gd name="T1" fmla="*/ 507 h 964"/>
                <a:gd name="T2" fmla="*/ 954 w 964"/>
                <a:gd name="T3" fmla="*/ 579 h 964"/>
                <a:gd name="T4" fmla="*/ 934 w 964"/>
                <a:gd name="T5" fmla="*/ 647 h 964"/>
                <a:gd name="T6" fmla="*/ 906 w 964"/>
                <a:gd name="T7" fmla="*/ 712 h 964"/>
                <a:gd name="T8" fmla="*/ 868 w 964"/>
                <a:gd name="T9" fmla="*/ 770 h 964"/>
                <a:gd name="T10" fmla="*/ 823 w 964"/>
                <a:gd name="T11" fmla="*/ 822 h 964"/>
                <a:gd name="T12" fmla="*/ 771 w 964"/>
                <a:gd name="T13" fmla="*/ 868 h 964"/>
                <a:gd name="T14" fmla="*/ 712 w 964"/>
                <a:gd name="T15" fmla="*/ 905 h 964"/>
                <a:gd name="T16" fmla="*/ 647 w 964"/>
                <a:gd name="T17" fmla="*/ 934 h 964"/>
                <a:gd name="T18" fmla="*/ 580 w 964"/>
                <a:gd name="T19" fmla="*/ 954 h 964"/>
                <a:gd name="T20" fmla="*/ 507 w 964"/>
                <a:gd name="T21" fmla="*/ 963 h 964"/>
                <a:gd name="T22" fmla="*/ 457 w 964"/>
                <a:gd name="T23" fmla="*/ 963 h 964"/>
                <a:gd name="T24" fmla="*/ 385 w 964"/>
                <a:gd name="T25" fmla="*/ 954 h 964"/>
                <a:gd name="T26" fmla="*/ 317 w 964"/>
                <a:gd name="T27" fmla="*/ 934 h 964"/>
                <a:gd name="T28" fmla="*/ 252 w 964"/>
                <a:gd name="T29" fmla="*/ 905 h 964"/>
                <a:gd name="T30" fmla="*/ 194 w 964"/>
                <a:gd name="T31" fmla="*/ 868 h 964"/>
                <a:gd name="T32" fmla="*/ 142 w 964"/>
                <a:gd name="T33" fmla="*/ 822 h 964"/>
                <a:gd name="T34" fmla="*/ 96 w 964"/>
                <a:gd name="T35" fmla="*/ 770 h 964"/>
                <a:gd name="T36" fmla="*/ 59 w 964"/>
                <a:gd name="T37" fmla="*/ 712 h 964"/>
                <a:gd name="T38" fmla="*/ 29 w 964"/>
                <a:gd name="T39" fmla="*/ 647 h 964"/>
                <a:gd name="T40" fmla="*/ 10 w 964"/>
                <a:gd name="T41" fmla="*/ 579 h 964"/>
                <a:gd name="T42" fmla="*/ 1 w 964"/>
                <a:gd name="T43" fmla="*/ 507 h 964"/>
                <a:gd name="T44" fmla="*/ 1 w 964"/>
                <a:gd name="T45" fmla="*/ 457 h 964"/>
                <a:gd name="T46" fmla="*/ 10 w 964"/>
                <a:gd name="T47" fmla="*/ 384 h 964"/>
                <a:gd name="T48" fmla="*/ 29 w 964"/>
                <a:gd name="T49" fmla="*/ 316 h 964"/>
                <a:gd name="T50" fmla="*/ 59 w 964"/>
                <a:gd name="T51" fmla="*/ 252 h 964"/>
                <a:gd name="T52" fmla="*/ 96 w 964"/>
                <a:gd name="T53" fmla="*/ 193 h 964"/>
                <a:gd name="T54" fmla="*/ 142 w 964"/>
                <a:gd name="T55" fmla="*/ 141 h 964"/>
                <a:gd name="T56" fmla="*/ 194 w 964"/>
                <a:gd name="T57" fmla="*/ 95 h 964"/>
                <a:gd name="T58" fmla="*/ 252 w 964"/>
                <a:gd name="T59" fmla="*/ 58 h 964"/>
                <a:gd name="T60" fmla="*/ 317 w 964"/>
                <a:gd name="T61" fmla="*/ 29 h 964"/>
                <a:gd name="T62" fmla="*/ 385 w 964"/>
                <a:gd name="T63" fmla="*/ 10 h 964"/>
                <a:gd name="T64" fmla="*/ 457 w 964"/>
                <a:gd name="T65" fmla="*/ 1 h 964"/>
                <a:gd name="T66" fmla="*/ 507 w 964"/>
                <a:gd name="T67" fmla="*/ 1 h 964"/>
                <a:gd name="T68" fmla="*/ 580 w 964"/>
                <a:gd name="T69" fmla="*/ 10 h 964"/>
                <a:gd name="T70" fmla="*/ 647 w 964"/>
                <a:gd name="T71" fmla="*/ 29 h 964"/>
                <a:gd name="T72" fmla="*/ 712 w 964"/>
                <a:gd name="T73" fmla="*/ 58 h 964"/>
                <a:gd name="T74" fmla="*/ 771 w 964"/>
                <a:gd name="T75" fmla="*/ 95 h 964"/>
                <a:gd name="T76" fmla="*/ 823 w 964"/>
                <a:gd name="T77" fmla="*/ 141 h 964"/>
                <a:gd name="T78" fmla="*/ 868 w 964"/>
                <a:gd name="T79" fmla="*/ 193 h 964"/>
                <a:gd name="T80" fmla="*/ 906 w 964"/>
                <a:gd name="T81" fmla="*/ 252 h 964"/>
                <a:gd name="T82" fmla="*/ 934 w 964"/>
                <a:gd name="T83" fmla="*/ 316 h 964"/>
                <a:gd name="T84" fmla="*/ 954 w 964"/>
                <a:gd name="T85" fmla="*/ 384 h 964"/>
                <a:gd name="T86" fmla="*/ 963 w 964"/>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4" h="964">
                  <a:moveTo>
                    <a:pt x="964" y="482"/>
                  </a:moveTo>
                  <a:lnTo>
                    <a:pt x="964" y="482"/>
                  </a:lnTo>
                  <a:lnTo>
                    <a:pt x="963" y="507"/>
                  </a:lnTo>
                  <a:lnTo>
                    <a:pt x="961" y="531"/>
                  </a:lnTo>
                  <a:lnTo>
                    <a:pt x="959" y="555"/>
                  </a:lnTo>
                  <a:lnTo>
                    <a:pt x="954" y="579"/>
                  </a:lnTo>
                  <a:lnTo>
                    <a:pt x="948" y="602"/>
                  </a:lnTo>
                  <a:lnTo>
                    <a:pt x="942" y="625"/>
                  </a:lnTo>
                  <a:lnTo>
                    <a:pt x="934" y="647"/>
                  </a:lnTo>
                  <a:lnTo>
                    <a:pt x="926" y="669"/>
                  </a:lnTo>
                  <a:lnTo>
                    <a:pt x="916" y="691"/>
                  </a:lnTo>
                  <a:lnTo>
                    <a:pt x="906" y="712"/>
                  </a:lnTo>
                  <a:lnTo>
                    <a:pt x="894" y="731"/>
                  </a:lnTo>
                  <a:lnTo>
                    <a:pt x="881" y="751"/>
                  </a:lnTo>
                  <a:lnTo>
                    <a:pt x="868" y="770"/>
                  </a:lnTo>
                  <a:lnTo>
                    <a:pt x="854" y="789"/>
                  </a:lnTo>
                  <a:lnTo>
                    <a:pt x="839" y="806"/>
                  </a:lnTo>
                  <a:lnTo>
                    <a:pt x="823" y="822"/>
                  </a:lnTo>
                  <a:lnTo>
                    <a:pt x="806" y="838"/>
                  </a:lnTo>
                  <a:lnTo>
                    <a:pt x="788" y="853"/>
                  </a:lnTo>
                  <a:lnTo>
                    <a:pt x="771" y="868"/>
                  </a:lnTo>
                  <a:lnTo>
                    <a:pt x="751" y="881"/>
                  </a:lnTo>
                  <a:lnTo>
                    <a:pt x="732" y="894"/>
                  </a:lnTo>
                  <a:lnTo>
                    <a:pt x="712" y="905"/>
                  </a:lnTo>
                  <a:lnTo>
                    <a:pt x="691" y="917"/>
                  </a:lnTo>
                  <a:lnTo>
                    <a:pt x="669" y="926"/>
                  </a:lnTo>
                  <a:lnTo>
                    <a:pt x="647" y="934"/>
                  </a:lnTo>
                  <a:lnTo>
                    <a:pt x="626" y="942"/>
                  </a:lnTo>
                  <a:lnTo>
                    <a:pt x="603" y="949"/>
                  </a:lnTo>
                  <a:lnTo>
                    <a:pt x="580" y="954"/>
                  </a:lnTo>
                  <a:lnTo>
                    <a:pt x="555" y="958"/>
                  </a:lnTo>
                  <a:lnTo>
                    <a:pt x="531" y="962"/>
                  </a:lnTo>
                  <a:lnTo>
                    <a:pt x="507" y="963"/>
                  </a:lnTo>
                  <a:lnTo>
                    <a:pt x="482" y="964"/>
                  </a:lnTo>
                  <a:lnTo>
                    <a:pt x="482" y="964"/>
                  </a:lnTo>
                  <a:lnTo>
                    <a:pt x="457" y="963"/>
                  </a:lnTo>
                  <a:lnTo>
                    <a:pt x="433" y="962"/>
                  </a:lnTo>
                  <a:lnTo>
                    <a:pt x="409" y="958"/>
                  </a:lnTo>
                  <a:lnTo>
                    <a:pt x="385" y="954"/>
                  </a:lnTo>
                  <a:lnTo>
                    <a:pt x="362" y="949"/>
                  </a:lnTo>
                  <a:lnTo>
                    <a:pt x="339" y="942"/>
                  </a:lnTo>
                  <a:lnTo>
                    <a:pt x="317" y="934"/>
                  </a:lnTo>
                  <a:lnTo>
                    <a:pt x="295" y="926"/>
                  </a:lnTo>
                  <a:lnTo>
                    <a:pt x="273" y="917"/>
                  </a:lnTo>
                  <a:lnTo>
                    <a:pt x="252" y="905"/>
                  </a:lnTo>
                  <a:lnTo>
                    <a:pt x="232" y="894"/>
                  </a:lnTo>
                  <a:lnTo>
                    <a:pt x="212" y="881"/>
                  </a:lnTo>
                  <a:lnTo>
                    <a:pt x="194" y="868"/>
                  </a:lnTo>
                  <a:lnTo>
                    <a:pt x="175" y="853"/>
                  </a:lnTo>
                  <a:lnTo>
                    <a:pt x="158" y="838"/>
                  </a:lnTo>
                  <a:lnTo>
                    <a:pt x="142" y="822"/>
                  </a:lnTo>
                  <a:lnTo>
                    <a:pt x="126" y="806"/>
                  </a:lnTo>
                  <a:lnTo>
                    <a:pt x="111" y="789"/>
                  </a:lnTo>
                  <a:lnTo>
                    <a:pt x="96" y="770"/>
                  </a:lnTo>
                  <a:lnTo>
                    <a:pt x="83" y="751"/>
                  </a:lnTo>
                  <a:lnTo>
                    <a:pt x="70" y="731"/>
                  </a:lnTo>
                  <a:lnTo>
                    <a:pt x="59" y="712"/>
                  </a:lnTo>
                  <a:lnTo>
                    <a:pt x="47" y="691"/>
                  </a:lnTo>
                  <a:lnTo>
                    <a:pt x="38" y="669"/>
                  </a:lnTo>
                  <a:lnTo>
                    <a:pt x="29" y="647"/>
                  </a:lnTo>
                  <a:lnTo>
                    <a:pt x="22" y="625"/>
                  </a:lnTo>
                  <a:lnTo>
                    <a:pt x="15" y="602"/>
                  </a:lnTo>
                  <a:lnTo>
                    <a:pt x="10" y="579"/>
                  </a:lnTo>
                  <a:lnTo>
                    <a:pt x="6" y="555"/>
                  </a:lnTo>
                  <a:lnTo>
                    <a:pt x="2" y="531"/>
                  </a:lnTo>
                  <a:lnTo>
                    <a:pt x="1" y="507"/>
                  </a:lnTo>
                  <a:lnTo>
                    <a:pt x="0" y="482"/>
                  </a:lnTo>
                  <a:lnTo>
                    <a:pt x="0" y="482"/>
                  </a:lnTo>
                  <a:lnTo>
                    <a:pt x="1" y="457"/>
                  </a:lnTo>
                  <a:lnTo>
                    <a:pt x="2" y="433"/>
                  </a:lnTo>
                  <a:lnTo>
                    <a:pt x="6" y="409"/>
                  </a:lnTo>
                  <a:lnTo>
                    <a:pt x="10" y="384"/>
                  </a:lnTo>
                  <a:lnTo>
                    <a:pt x="15" y="361"/>
                  </a:lnTo>
                  <a:lnTo>
                    <a:pt x="22" y="338"/>
                  </a:lnTo>
                  <a:lnTo>
                    <a:pt x="29" y="316"/>
                  </a:lnTo>
                  <a:lnTo>
                    <a:pt x="38" y="295"/>
                  </a:lnTo>
                  <a:lnTo>
                    <a:pt x="47" y="273"/>
                  </a:lnTo>
                  <a:lnTo>
                    <a:pt x="59" y="252"/>
                  </a:lnTo>
                  <a:lnTo>
                    <a:pt x="70" y="232"/>
                  </a:lnTo>
                  <a:lnTo>
                    <a:pt x="83" y="213"/>
                  </a:lnTo>
                  <a:lnTo>
                    <a:pt x="96" y="193"/>
                  </a:lnTo>
                  <a:lnTo>
                    <a:pt x="111" y="176"/>
                  </a:lnTo>
                  <a:lnTo>
                    <a:pt x="126" y="157"/>
                  </a:lnTo>
                  <a:lnTo>
                    <a:pt x="142" y="141"/>
                  </a:lnTo>
                  <a:lnTo>
                    <a:pt x="158" y="125"/>
                  </a:lnTo>
                  <a:lnTo>
                    <a:pt x="175" y="110"/>
                  </a:lnTo>
                  <a:lnTo>
                    <a:pt x="194" y="95"/>
                  </a:lnTo>
                  <a:lnTo>
                    <a:pt x="212" y="82"/>
                  </a:lnTo>
                  <a:lnTo>
                    <a:pt x="232" y="70"/>
                  </a:lnTo>
                  <a:lnTo>
                    <a:pt x="252" y="58"/>
                  </a:lnTo>
                  <a:lnTo>
                    <a:pt x="273" y="48"/>
                  </a:lnTo>
                  <a:lnTo>
                    <a:pt x="295" y="38"/>
                  </a:lnTo>
                  <a:lnTo>
                    <a:pt x="317" y="29"/>
                  </a:lnTo>
                  <a:lnTo>
                    <a:pt x="339" y="21"/>
                  </a:lnTo>
                  <a:lnTo>
                    <a:pt x="362" y="16"/>
                  </a:lnTo>
                  <a:lnTo>
                    <a:pt x="385" y="10"/>
                  </a:lnTo>
                  <a:lnTo>
                    <a:pt x="409" y="5"/>
                  </a:lnTo>
                  <a:lnTo>
                    <a:pt x="433" y="3"/>
                  </a:lnTo>
                  <a:lnTo>
                    <a:pt x="457" y="1"/>
                  </a:lnTo>
                  <a:lnTo>
                    <a:pt x="482" y="0"/>
                  </a:lnTo>
                  <a:lnTo>
                    <a:pt x="482" y="0"/>
                  </a:lnTo>
                  <a:lnTo>
                    <a:pt x="507" y="1"/>
                  </a:lnTo>
                  <a:lnTo>
                    <a:pt x="531" y="3"/>
                  </a:lnTo>
                  <a:lnTo>
                    <a:pt x="555" y="5"/>
                  </a:lnTo>
                  <a:lnTo>
                    <a:pt x="580" y="10"/>
                  </a:lnTo>
                  <a:lnTo>
                    <a:pt x="603" y="16"/>
                  </a:lnTo>
                  <a:lnTo>
                    <a:pt x="626" y="21"/>
                  </a:lnTo>
                  <a:lnTo>
                    <a:pt x="647" y="29"/>
                  </a:lnTo>
                  <a:lnTo>
                    <a:pt x="669" y="38"/>
                  </a:lnTo>
                  <a:lnTo>
                    <a:pt x="691" y="48"/>
                  </a:lnTo>
                  <a:lnTo>
                    <a:pt x="712" y="58"/>
                  </a:lnTo>
                  <a:lnTo>
                    <a:pt x="732" y="70"/>
                  </a:lnTo>
                  <a:lnTo>
                    <a:pt x="751" y="82"/>
                  </a:lnTo>
                  <a:lnTo>
                    <a:pt x="771" y="95"/>
                  </a:lnTo>
                  <a:lnTo>
                    <a:pt x="788" y="110"/>
                  </a:lnTo>
                  <a:lnTo>
                    <a:pt x="806" y="125"/>
                  </a:lnTo>
                  <a:lnTo>
                    <a:pt x="823" y="141"/>
                  </a:lnTo>
                  <a:lnTo>
                    <a:pt x="839" y="157"/>
                  </a:lnTo>
                  <a:lnTo>
                    <a:pt x="854" y="176"/>
                  </a:lnTo>
                  <a:lnTo>
                    <a:pt x="868" y="193"/>
                  </a:lnTo>
                  <a:lnTo>
                    <a:pt x="881" y="213"/>
                  </a:lnTo>
                  <a:lnTo>
                    <a:pt x="894" y="232"/>
                  </a:lnTo>
                  <a:lnTo>
                    <a:pt x="906" y="252"/>
                  </a:lnTo>
                  <a:lnTo>
                    <a:pt x="916" y="273"/>
                  </a:lnTo>
                  <a:lnTo>
                    <a:pt x="926" y="295"/>
                  </a:lnTo>
                  <a:lnTo>
                    <a:pt x="934" y="316"/>
                  </a:lnTo>
                  <a:lnTo>
                    <a:pt x="942" y="338"/>
                  </a:lnTo>
                  <a:lnTo>
                    <a:pt x="948" y="361"/>
                  </a:lnTo>
                  <a:lnTo>
                    <a:pt x="954" y="384"/>
                  </a:lnTo>
                  <a:lnTo>
                    <a:pt x="959" y="409"/>
                  </a:lnTo>
                  <a:lnTo>
                    <a:pt x="961" y="433"/>
                  </a:lnTo>
                  <a:lnTo>
                    <a:pt x="963" y="457"/>
                  </a:lnTo>
                  <a:lnTo>
                    <a:pt x="964" y="482"/>
                  </a:lnTo>
                  <a:lnTo>
                    <a:pt x="964"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userDrawn="1"/>
          </p:nvSpPr>
          <p:spPr bwMode="auto">
            <a:xfrm>
              <a:off x="2474" y="1891"/>
              <a:ext cx="481" cy="482"/>
            </a:xfrm>
            <a:custGeom>
              <a:avLst/>
              <a:gdLst>
                <a:gd name="T0" fmla="*/ 963 w 963"/>
                <a:gd name="T1" fmla="*/ 507 h 964"/>
                <a:gd name="T2" fmla="*/ 954 w 963"/>
                <a:gd name="T3" fmla="*/ 579 h 964"/>
                <a:gd name="T4" fmla="*/ 934 w 963"/>
                <a:gd name="T5" fmla="*/ 647 h 964"/>
                <a:gd name="T6" fmla="*/ 905 w 963"/>
                <a:gd name="T7" fmla="*/ 712 h 964"/>
                <a:gd name="T8" fmla="*/ 867 w 963"/>
                <a:gd name="T9" fmla="*/ 770 h 964"/>
                <a:gd name="T10" fmla="*/ 822 w 963"/>
                <a:gd name="T11" fmla="*/ 822 h 964"/>
                <a:gd name="T12" fmla="*/ 769 w 963"/>
                <a:gd name="T13" fmla="*/ 868 h 964"/>
                <a:gd name="T14" fmla="*/ 711 w 963"/>
                <a:gd name="T15" fmla="*/ 905 h 964"/>
                <a:gd name="T16" fmla="*/ 647 w 963"/>
                <a:gd name="T17" fmla="*/ 934 h 964"/>
                <a:gd name="T18" fmla="*/ 578 w 963"/>
                <a:gd name="T19" fmla="*/ 954 h 964"/>
                <a:gd name="T20" fmla="*/ 507 w 963"/>
                <a:gd name="T21" fmla="*/ 963 h 964"/>
                <a:gd name="T22" fmla="*/ 456 w 963"/>
                <a:gd name="T23" fmla="*/ 963 h 964"/>
                <a:gd name="T24" fmla="*/ 385 w 963"/>
                <a:gd name="T25" fmla="*/ 954 h 964"/>
                <a:gd name="T26" fmla="*/ 315 w 963"/>
                <a:gd name="T27" fmla="*/ 934 h 964"/>
                <a:gd name="T28" fmla="*/ 252 w 963"/>
                <a:gd name="T29" fmla="*/ 905 h 964"/>
                <a:gd name="T30" fmla="*/ 193 w 963"/>
                <a:gd name="T31" fmla="*/ 868 h 964"/>
                <a:gd name="T32" fmla="*/ 140 w 963"/>
                <a:gd name="T33" fmla="*/ 822 h 964"/>
                <a:gd name="T34" fmla="*/ 95 w 963"/>
                <a:gd name="T35" fmla="*/ 770 h 964"/>
                <a:gd name="T36" fmla="*/ 57 w 963"/>
                <a:gd name="T37" fmla="*/ 712 h 964"/>
                <a:gd name="T38" fmla="*/ 29 w 963"/>
                <a:gd name="T39" fmla="*/ 647 h 964"/>
                <a:gd name="T40" fmla="*/ 9 w 963"/>
                <a:gd name="T41" fmla="*/ 579 h 964"/>
                <a:gd name="T42" fmla="*/ 0 w 963"/>
                <a:gd name="T43" fmla="*/ 507 h 964"/>
                <a:gd name="T44" fmla="*/ 0 w 963"/>
                <a:gd name="T45" fmla="*/ 457 h 964"/>
                <a:gd name="T46" fmla="*/ 9 w 963"/>
                <a:gd name="T47" fmla="*/ 384 h 964"/>
                <a:gd name="T48" fmla="*/ 29 w 963"/>
                <a:gd name="T49" fmla="*/ 316 h 964"/>
                <a:gd name="T50" fmla="*/ 57 w 963"/>
                <a:gd name="T51" fmla="*/ 252 h 964"/>
                <a:gd name="T52" fmla="*/ 95 w 963"/>
                <a:gd name="T53" fmla="*/ 193 h 964"/>
                <a:gd name="T54" fmla="*/ 140 w 963"/>
                <a:gd name="T55" fmla="*/ 141 h 964"/>
                <a:gd name="T56" fmla="*/ 193 w 963"/>
                <a:gd name="T57" fmla="*/ 95 h 964"/>
                <a:gd name="T58" fmla="*/ 252 w 963"/>
                <a:gd name="T59" fmla="*/ 58 h 964"/>
                <a:gd name="T60" fmla="*/ 315 w 963"/>
                <a:gd name="T61" fmla="*/ 29 h 964"/>
                <a:gd name="T62" fmla="*/ 385 w 963"/>
                <a:gd name="T63" fmla="*/ 10 h 964"/>
                <a:gd name="T64" fmla="*/ 456 w 963"/>
                <a:gd name="T65" fmla="*/ 1 h 964"/>
                <a:gd name="T66" fmla="*/ 507 w 963"/>
                <a:gd name="T67" fmla="*/ 1 h 964"/>
                <a:gd name="T68" fmla="*/ 578 w 963"/>
                <a:gd name="T69" fmla="*/ 10 h 964"/>
                <a:gd name="T70" fmla="*/ 647 w 963"/>
                <a:gd name="T71" fmla="*/ 29 h 964"/>
                <a:gd name="T72" fmla="*/ 711 w 963"/>
                <a:gd name="T73" fmla="*/ 58 h 964"/>
                <a:gd name="T74" fmla="*/ 769 w 963"/>
                <a:gd name="T75" fmla="*/ 95 h 964"/>
                <a:gd name="T76" fmla="*/ 822 w 963"/>
                <a:gd name="T77" fmla="*/ 141 h 964"/>
                <a:gd name="T78" fmla="*/ 867 w 963"/>
                <a:gd name="T79" fmla="*/ 193 h 964"/>
                <a:gd name="T80" fmla="*/ 905 w 963"/>
                <a:gd name="T81" fmla="*/ 252 h 964"/>
                <a:gd name="T82" fmla="*/ 934 w 963"/>
                <a:gd name="T83" fmla="*/ 316 h 964"/>
                <a:gd name="T84" fmla="*/ 954 w 963"/>
                <a:gd name="T85" fmla="*/ 384 h 964"/>
                <a:gd name="T86" fmla="*/ 963 w 963"/>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3" h="964">
                  <a:moveTo>
                    <a:pt x="963" y="482"/>
                  </a:moveTo>
                  <a:lnTo>
                    <a:pt x="963" y="482"/>
                  </a:lnTo>
                  <a:lnTo>
                    <a:pt x="963" y="507"/>
                  </a:lnTo>
                  <a:lnTo>
                    <a:pt x="961" y="531"/>
                  </a:lnTo>
                  <a:lnTo>
                    <a:pt x="957" y="555"/>
                  </a:lnTo>
                  <a:lnTo>
                    <a:pt x="954" y="579"/>
                  </a:lnTo>
                  <a:lnTo>
                    <a:pt x="948" y="602"/>
                  </a:lnTo>
                  <a:lnTo>
                    <a:pt x="941" y="625"/>
                  </a:lnTo>
                  <a:lnTo>
                    <a:pt x="934" y="647"/>
                  </a:lnTo>
                  <a:lnTo>
                    <a:pt x="925" y="669"/>
                  </a:lnTo>
                  <a:lnTo>
                    <a:pt x="916" y="691"/>
                  </a:lnTo>
                  <a:lnTo>
                    <a:pt x="905" y="712"/>
                  </a:lnTo>
                  <a:lnTo>
                    <a:pt x="894" y="731"/>
                  </a:lnTo>
                  <a:lnTo>
                    <a:pt x="881" y="751"/>
                  </a:lnTo>
                  <a:lnTo>
                    <a:pt x="867" y="770"/>
                  </a:lnTo>
                  <a:lnTo>
                    <a:pt x="853" y="789"/>
                  </a:lnTo>
                  <a:lnTo>
                    <a:pt x="838" y="806"/>
                  </a:lnTo>
                  <a:lnTo>
                    <a:pt x="822" y="822"/>
                  </a:lnTo>
                  <a:lnTo>
                    <a:pt x="805" y="838"/>
                  </a:lnTo>
                  <a:lnTo>
                    <a:pt x="788" y="853"/>
                  </a:lnTo>
                  <a:lnTo>
                    <a:pt x="769" y="868"/>
                  </a:lnTo>
                  <a:lnTo>
                    <a:pt x="751" y="881"/>
                  </a:lnTo>
                  <a:lnTo>
                    <a:pt x="731" y="894"/>
                  </a:lnTo>
                  <a:lnTo>
                    <a:pt x="711" y="905"/>
                  </a:lnTo>
                  <a:lnTo>
                    <a:pt x="690" y="917"/>
                  </a:lnTo>
                  <a:lnTo>
                    <a:pt x="669" y="926"/>
                  </a:lnTo>
                  <a:lnTo>
                    <a:pt x="647" y="934"/>
                  </a:lnTo>
                  <a:lnTo>
                    <a:pt x="624" y="942"/>
                  </a:lnTo>
                  <a:lnTo>
                    <a:pt x="602" y="949"/>
                  </a:lnTo>
                  <a:lnTo>
                    <a:pt x="578" y="954"/>
                  </a:lnTo>
                  <a:lnTo>
                    <a:pt x="555" y="958"/>
                  </a:lnTo>
                  <a:lnTo>
                    <a:pt x="531" y="962"/>
                  </a:lnTo>
                  <a:lnTo>
                    <a:pt x="507" y="963"/>
                  </a:lnTo>
                  <a:lnTo>
                    <a:pt x="481" y="964"/>
                  </a:lnTo>
                  <a:lnTo>
                    <a:pt x="481" y="964"/>
                  </a:lnTo>
                  <a:lnTo>
                    <a:pt x="456" y="963"/>
                  </a:lnTo>
                  <a:lnTo>
                    <a:pt x="432" y="962"/>
                  </a:lnTo>
                  <a:lnTo>
                    <a:pt x="408" y="958"/>
                  </a:lnTo>
                  <a:lnTo>
                    <a:pt x="385" y="954"/>
                  </a:lnTo>
                  <a:lnTo>
                    <a:pt x="360" y="949"/>
                  </a:lnTo>
                  <a:lnTo>
                    <a:pt x="339" y="942"/>
                  </a:lnTo>
                  <a:lnTo>
                    <a:pt x="315" y="934"/>
                  </a:lnTo>
                  <a:lnTo>
                    <a:pt x="294" y="926"/>
                  </a:lnTo>
                  <a:lnTo>
                    <a:pt x="273" y="917"/>
                  </a:lnTo>
                  <a:lnTo>
                    <a:pt x="252" y="905"/>
                  </a:lnTo>
                  <a:lnTo>
                    <a:pt x="231" y="894"/>
                  </a:lnTo>
                  <a:lnTo>
                    <a:pt x="212" y="881"/>
                  </a:lnTo>
                  <a:lnTo>
                    <a:pt x="193" y="868"/>
                  </a:lnTo>
                  <a:lnTo>
                    <a:pt x="175" y="853"/>
                  </a:lnTo>
                  <a:lnTo>
                    <a:pt x="158" y="838"/>
                  </a:lnTo>
                  <a:lnTo>
                    <a:pt x="140" y="822"/>
                  </a:lnTo>
                  <a:lnTo>
                    <a:pt x="124" y="806"/>
                  </a:lnTo>
                  <a:lnTo>
                    <a:pt x="109" y="789"/>
                  </a:lnTo>
                  <a:lnTo>
                    <a:pt x="95" y="770"/>
                  </a:lnTo>
                  <a:lnTo>
                    <a:pt x="82" y="751"/>
                  </a:lnTo>
                  <a:lnTo>
                    <a:pt x="69" y="731"/>
                  </a:lnTo>
                  <a:lnTo>
                    <a:pt x="57" y="712"/>
                  </a:lnTo>
                  <a:lnTo>
                    <a:pt x="47" y="691"/>
                  </a:lnTo>
                  <a:lnTo>
                    <a:pt x="38" y="669"/>
                  </a:lnTo>
                  <a:lnTo>
                    <a:pt x="29" y="647"/>
                  </a:lnTo>
                  <a:lnTo>
                    <a:pt x="22" y="625"/>
                  </a:lnTo>
                  <a:lnTo>
                    <a:pt x="15" y="602"/>
                  </a:lnTo>
                  <a:lnTo>
                    <a:pt x="9" y="579"/>
                  </a:lnTo>
                  <a:lnTo>
                    <a:pt x="6" y="555"/>
                  </a:lnTo>
                  <a:lnTo>
                    <a:pt x="2" y="531"/>
                  </a:lnTo>
                  <a:lnTo>
                    <a:pt x="0" y="507"/>
                  </a:lnTo>
                  <a:lnTo>
                    <a:pt x="0" y="482"/>
                  </a:lnTo>
                  <a:lnTo>
                    <a:pt x="0" y="482"/>
                  </a:lnTo>
                  <a:lnTo>
                    <a:pt x="0" y="457"/>
                  </a:lnTo>
                  <a:lnTo>
                    <a:pt x="2" y="433"/>
                  </a:lnTo>
                  <a:lnTo>
                    <a:pt x="6" y="409"/>
                  </a:lnTo>
                  <a:lnTo>
                    <a:pt x="9" y="384"/>
                  </a:lnTo>
                  <a:lnTo>
                    <a:pt x="15" y="361"/>
                  </a:lnTo>
                  <a:lnTo>
                    <a:pt x="22" y="338"/>
                  </a:lnTo>
                  <a:lnTo>
                    <a:pt x="29" y="316"/>
                  </a:lnTo>
                  <a:lnTo>
                    <a:pt x="38" y="295"/>
                  </a:lnTo>
                  <a:lnTo>
                    <a:pt x="47" y="273"/>
                  </a:lnTo>
                  <a:lnTo>
                    <a:pt x="57" y="252"/>
                  </a:lnTo>
                  <a:lnTo>
                    <a:pt x="69" y="232"/>
                  </a:lnTo>
                  <a:lnTo>
                    <a:pt x="82" y="213"/>
                  </a:lnTo>
                  <a:lnTo>
                    <a:pt x="95" y="193"/>
                  </a:lnTo>
                  <a:lnTo>
                    <a:pt x="109" y="176"/>
                  </a:lnTo>
                  <a:lnTo>
                    <a:pt x="124" y="157"/>
                  </a:lnTo>
                  <a:lnTo>
                    <a:pt x="140" y="141"/>
                  </a:lnTo>
                  <a:lnTo>
                    <a:pt x="158" y="125"/>
                  </a:lnTo>
                  <a:lnTo>
                    <a:pt x="175" y="110"/>
                  </a:lnTo>
                  <a:lnTo>
                    <a:pt x="193" y="95"/>
                  </a:lnTo>
                  <a:lnTo>
                    <a:pt x="212" y="82"/>
                  </a:lnTo>
                  <a:lnTo>
                    <a:pt x="231" y="70"/>
                  </a:lnTo>
                  <a:lnTo>
                    <a:pt x="252" y="58"/>
                  </a:lnTo>
                  <a:lnTo>
                    <a:pt x="273" y="48"/>
                  </a:lnTo>
                  <a:lnTo>
                    <a:pt x="294" y="38"/>
                  </a:lnTo>
                  <a:lnTo>
                    <a:pt x="315" y="29"/>
                  </a:lnTo>
                  <a:lnTo>
                    <a:pt x="339" y="21"/>
                  </a:lnTo>
                  <a:lnTo>
                    <a:pt x="360" y="16"/>
                  </a:lnTo>
                  <a:lnTo>
                    <a:pt x="385" y="10"/>
                  </a:lnTo>
                  <a:lnTo>
                    <a:pt x="408" y="5"/>
                  </a:lnTo>
                  <a:lnTo>
                    <a:pt x="432" y="3"/>
                  </a:lnTo>
                  <a:lnTo>
                    <a:pt x="456" y="1"/>
                  </a:lnTo>
                  <a:lnTo>
                    <a:pt x="481" y="0"/>
                  </a:lnTo>
                  <a:lnTo>
                    <a:pt x="481" y="0"/>
                  </a:lnTo>
                  <a:lnTo>
                    <a:pt x="507" y="1"/>
                  </a:lnTo>
                  <a:lnTo>
                    <a:pt x="531" y="3"/>
                  </a:lnTo>
                  <a:lnTo>
                    <a:pt x="555" y="5"/>
                  </a:lnTo>
                  <a:lnTo>
                    <a:pt x="578" y="10"/>
                  </a:lnTo>
                  <a:lnTo>
                    <a:pt x="602" y="16"/>
                  </a:lnTo>
                  <a:lnTo>
                    <a:pt x="624" y="21"/>
                  </a:lnTo>
                  <a:lnTo>
                    <a:pt x="647" y="29"/>
                  </a:lnTo>
                  <a:lnTo>
                    <a:pt x="669" y="38"/>
                  </a:lnTo>
                  <a:lnTo>
                    <a:pt x="690" y="48"/>
                  </a:lnTo>
                  <a:lnTo>
                    <a:pt x="711" y="58"/>
                  </a:lnTo>
                  <a:lnTo>
                    <a:pt x="731" y="70"/>
                  </a:lnTo>
                  <a:lnTo>
                    <a:pt x="751" y="82"/>
                  </a:lnTo>
                  <a:lnTo>
                    <a:pt x="769" y="95"/>
                  </a:lnTo>
                  <a:lnTo>
                    <a:pt x="788" y="110"/>
                  </a:lnTo>
                  <a:lnTo>
                    <a:pt x="805" y="125"/>
                  </a:lnTo>
                  <a:lnTo>
                    <a:pt x="822" y="141"/>
                  </a:lnTo>
                  <a:lnTo>
                    <a:pt x="838" y="157"/>
                  </a:lnTo>
                  <a:lnTo>
                    <a:pt x="853" y="176"/>
                  </a:lnTo>
                  <a:lnTo>
                    <a:pt x="867" y="193"/>
                  </a:lnTo>
                  <a:lnTo>
                    <a:pt x="881" y="213"/>
                  </a:lnTo>
                  <a:lnTo>
                    <a:pt x="894" y="232"/>
                  </a:lnTo>
                  <a:lnTo>
                    <a:pt x="905" y="252"/>
                  </a:lnTo>
                  <a:lnTo>
                    <a:pt x="916" y="273"/>
                  </a:lnTo>
                  <a:lnTo>
                    <a:pt x="925" y="295"/>
                  </a:lnTo>
                  <a:lnTo>
                    <a:pt x="934" y="316"/>
                  </a:lnTo>
                  <a:lnTo>
                    <a:pt x="941" y="338"/>
                  </a:lnTo>
                  <a:lnTo>
                    <a:pt x="948" y="361"/>
                  </a:lnTo>
                  <a:lnTo>
                    <a:pt x="954" y="384"/>
                  </a:lnTo>
                  <a:lnTo>
                    <a:pt x="957" y="409"/>
                  </a:lnTo>
                  <a:lnTo>
                    <a:pt x="961" y="433"/>
                  </a:lnTo>
                  <a:lnTo>
                    <a:pt x="963" y="457"/>
                  </a:lnTo>
                  <a:lnTo>
                    <a:pt x="963" y="482"/>
                  </a:lnTo>
                  <a:lnTo>
                    <a:pt x="963"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p:cNvSpPr>
            <p:nvPr userDrawn="1"/>
          </p:nvSpPr>
          <p:spPr bwMode="auto">
            <a:xfrm>
              <a:off x="3673" y="1891"/>
              <a:ext cx="482" cy="482"/>
            </a:xfrm>
            <a:custGeom>
              <a:avLst/>
              <a:gdLst>
                <a:gd name="T0" fmla="*/ 963 w 965"/>
                <a:gd name="T1" fmla="*/ 507 h 964"/>
                <a:gd name="T2" fmla="*/ 954 w 965"/>
                <a:gd name="T3" fmla="*/ 579 h 964"/>
                <a:gd name="T4" fmla="*/ 935 w 965"/>
                <a:gd name="T5" fmla="*/ 647 h 964"/>
                <a:gd name="T6" fmla="*/ 906 w 965"/>
                <a:gd name="T7" fmla="*/ 712 h 964"/>
                <a:gd name="T8" fmla="*/ 869 w 965"/>
                <a:gd name="T9" fmla="*/ 770 h 964"/>
                <a:gd name="T10" fmla="*/ 823 w 965"/>
                <a:gd name="T11" fmla="*/ 822 h 964"/>
                <a:gd name="T12" fmla="*/ 771 w 965"/>
                <a:gd name="T13" fmla="*/ 868 h 964"/>
                <a:gd name="T14" fmla="*/ 712 w 965"/>
                <a:gd name="T15" fmla="*/ 905 h 964"/>
                <a:gd name="T16" fmla="*/ 648 w 965"/>
                <a:gd name="T17" fmla="*/ 934 h 964"/>
                <a:gd name="T18" fmla="*/ 580 w 965"/>
                <a:gd name="T19" fmla="*/ 954 h 964"/>
                <a:gd name="T20" fmla="*/ 507 w 965"/>
                <a:gd name="T21" fmla="*/ 963 h 964"/>
                <a:gd name="T22" fmla="*/ 458 w 965"/>
                <a:gd name="T23" fmla="*/ 963 h 964"/>
                <a:gd name="T24" fmla="*/ 385 w 965"/>
                <a:gd name="T25" fmla="*/ 954 h 964"/>
                <a:gd name="T26" fmla="*/ 317 w 965"/>
                <a:gd name="T27" fmla="*/ 934 h 964"/>
                <a:gd name="T28" fmla="*/ 253 w 965"/>
                <a:gd name="T29" fmla="*/ 905 h 964"/>
                <a:gd name="T30" fmla="*/ 194 w 965"/>
                <a:gd name="T31" fmla="*/ 868 h 964"/>
                <a:gd name="T32" fmla="*/ 142 w 965"/>
                <a:gd name="T33" fmla="*/ 822 h 964"/>
                <a:gd name="T34" fmla="*/ 97 w 965"/>
                <a:gd name="T35" fmla="*/ 770 h 964"/>
                <a:gd name="T36" fmla="*/ 59 w 965"/>
                <a:gd name="T37" fmla="*/ 712 h 964"/>
                <a:gd name="T38" fmla="*/ 30 w 965"/>
                <a:gd name="T39" fmla="*/ 647 h 964"/>
                <a:gd name="T40" fmla="*/ 11 w 965"/>
                <a:gd name="T41" fmla="*/ 579 h 964"/>
                <a:gd name="T42" fmla="*/ 1 w 965"/>
                <a:gd name="T43" fmla="*/ 507 h 964"/>
                <a:gd name="T44" fmla="*/ 1 w 965"/>
                <a:gd name="T45" fmla="*/ 457 h 964"/>
                <a:gd name="T46" fmla="*/ 11 w 965"/>
                <a:gd name="T47" fmla="*/ 384 h 964"/>
                <a:gd name="T48" fmla="*/ 30 w 965"/>
                <a:gd name="T49" fmla="*/ 316 h 964"/>
                <a:gd name="T50" fmla="*/ 59 w 965"/>
                <a:gd name="T51" fmla="*/ 252 h 964"/>
                <a:gd name="T52" fmla="*/ 97 w 965"/>
                <a:gd name="T53" fmla="*/ 193 h 964"/>
                <a:gd name="T54" fmla="*/ 142 w 965"/>
                <a:gd name="T55" fmla="*/ 141 h 964"/>
                <a:gd name="T56" fmla="*/ 194 w 965"/>
                <a:gd name="T57" fmla="*/ 95 h 964"/>
                <a:gd name="T58" fmla="*/ 253 w 965"/>
                <a:gd name="T59" fmla="*/ 58 h 964"/>
                <a:gd name="T60" fmla="*/ 317 w 965"/>
                <a:gd name="T61" fmla="*/ 29 h 964"/>
                <a:gd name="T62" fmla="*/ 385 w 965"/>
                <a:gd name="T63" fmla="*/ 10 h 964"/>
                <a:gd name="T64" fmla="*/ 458 w 965"/>
                <a:gd name="T65" fmla="*/ 1 h 964"/>
                <a:gd name="T66" fmla="*/ 507 w 965"/>
                <a:gd name="T67" fmla="*/ 1 h 964"/>
                <a:gd name="T68" fmla="*/ 580 w 965"/>
                <a:gd name="T69" fmla="*/ 10 h 964"/>
                <a:gd name="T70" fmla="*/ 648 w 965"/>
                <a:gd name="T71" fmla="*/ 29 h 964"/>
                <a:gd name="T72" fmla="*/ 712 w 965"/>
                <a:gd name="T73" fmla="*/ 58 h 964"/>
                <a:gd name="T74" fmla="*/ 771 w 965"/>
                <a:gd name="T75" fmla="*/ 95 h 964"/>
                <a:gd name="T76" fmla="*/ 823 w 965"/>
                <a:gd name="T77" fmla="*/ 141 h 964"/>
                <a:gd name="T78" fmla="*/ 869 w 965"/>
                <a:gd name="T79" fmla="*/ 193 h 964"/>
                <a:gd name="T80" fmla="*/ 906 w 965"/>
                <a:gd name="T81" fmla="*/ 252 h 964"/>
                <a:gd name="T82" fmla="*/ 935 w 965"/>
                <a:gd name="T83" fmla="*/ 316 h 964"/>
                <a:gd name="T84" fmla="*/ 954 w 965"/>
                <a:gd name="T85" fmla="*/ 384 h 964"/>
                <a:gd name="T86" fmla="*/ 963 w 965"/>
                <a:gd name="T87" fmla="*/ 4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5" h="964">
                  <a:moveTo>
                    <a:pt x="965" y="482"/>
                  </a:moveTo>
                  <a:lnTo>
                    <a:pt x="965" y="482"/>
                  </a:lnTo>
                  <a:lnTo>
                    <a:pt x="963" y="507"/>
                  </a:lnTo>
                  <a:lnTo>
                    <a:pt x="962" y="531"/>
                  </a:lnTo>
                  <a:lnTo>
                    <a:pt x="959" y="555"/>
                  </a:lnTo>
                  <a:lnTo>
                    <a:pt x="954" y="579"/>
                  </a:lnTo>
                  <a:lnTo>
                    <a:pt x="950" y="602"/>
                  </a:lnTo>
                  <a:lnTo>
                    <a:pt x="943" y="625"/>
                  </a:lnTo>
                  <a:lnTo>
                    <a:pt x="935" y="647"/>
                  </a:lnTo>
                  <a:lnTo>
                    <a:pt x="927" y="669"/>
                  </a:lnTo>
                  <a:lnTo>
                    <a:pt x="917" y="691"/>
                  </a:lnTo>
                  <a:lnTo>
                    <a:pt x="906" y="712"/>
                  </a:lnTo>
                  <a:lnTo>
                    <a:pt x="894" y="731"/>
                  </a:lnTo>
                  <a:lnTo>
                    <a:pt x="882" y="751"/>
                  </a:lnTo>
                  <a:lnTo>
                    <a:pt x="869" y="770"/>
                  </a:lnTo>
                  <a:lnTo>
                    <a:pt x="854" y="789"/>
                  </a:lnTo>
                  <a:lnTo>
                    <a:pt x="839" y="806"/>
                  </a:lnTo>
                  <a:lnTo>
                    <a:pt x="823" y="822"/>
                  </a:lnTo>
                  <a:lnTo>
                    <a:pt x="807" y="838"/>
                  </a:lnTo>
                  <a:lnTo>
                    <a:pt x="789" y="853"/>
                  </a:lnTo>
                  <a:lnTo>
                    <a:pt x="771" y="868"/>
                  </a:lnTo>
                  <a:lnTo>
                    <a:pt x="751" y="881"/>
                  </a:lnTo>
                  <a:lnTo>
                    <a:pt x="732" y="894"/>
                  </a:lnTo>
                  <a:lnTo>
                    <a:pt x="712" y="905"/>
                  </a:lnTo>
                  <a:lnTo>
                    <a:pt x="692" y="917"/>
                  </a:lnTo>
                  <a:lnTo>
                    <a:pt x="670" y="926"/>
                  </a:lnTo>
                  <a:lnTo>
                    <a:pt x="648" y="934"/>
                  </a:lnTo>
                  <a:lnTo>
                    <a:pt x="626" y="942"/>
                  </a:lnTo>
                  <a:lnTo>
                    <a:pt x="603" y="949"/>
                  </a:lnTo>
                  <a:lnTo>
                    <a:pt x="580" y="954"/>
                  </a:lnTo>
                  <a:lnTo>
                    <a:pt x="556" y="958"/>
                  </a:lnTo>
                  <a:lnTo>
                    <a:pt x="531" y="962"/>
                  </a:lnTo>
                  <a:lnTo>
                    <a:pt x="507" y="963"/>
                  </a:lnTo>
                  <a:lnTo>
                    <a:pt x="483" y="964"/>
                  </a:lnTo>
                  <a:lnTo>
                    <a:pt x="483" y="964"/>
                  </a:lnTo>
                  <a:lnTo>
                    <a:pt x="458" y="963"/>
                  </a:lnTo>
                  <a:lnTo>
                    <a:pt x="433" y="962"/>
                  </a:lnTo>
                  <a:lnTo>
                    <a:pt x="409" y="958"/>
                  </a:lnTo>
                  <a:lnTo>
                    <a:pt x="385" y="954"/>
                  </a:lnTo>
                  <a:lnTo>
                    <a:pt x="362" y="949"/>
                  </a:lnTo>
                  <a:lnTo>
                    <a:pt x="339" y="942"/>
                  </a:lnTo>
                  <a:lnTo>
                    <a:pt x="317" y="934"/>
                  </a:lnTo>
                  <a:lnTo>
                    <a:pt x="295" y="926"/>
                  </a:lnTo>
                  <a:lnTo>
                    <a:pt x="273" y="917"/>
                  </a:lnTo>
                  <a:lnTo>
                    <a:pt x="253" y="905"/>
                  </a:lnTo>
                  <a:lnTo>
                    <a:pt x="233" y="894"/>
                  </a:lnTo>
                  <a:lnTo>
                    <a:pt x="213" y="881"/>
                  </a:lnTo>
                  <a:lnTo>
                    <a:pt x="194" y="868"/>
                  </a:lnTo>
                  <a:lnTo>
                    <a:pt x="177" y="853"/>
                  </a:lnTo>
                  <a:lnTo>
                    <a:pt x="158" y="838"/>
                  </a:lnTo>
                  <a:lnTo>
                    <a:pt x="142" y="822"/>
                  </a:lnTo>
                  <a:lnTo>
                    <a:pt x="126" y="806"/>
                  </a:lnTo>
                  <a:lnTo>
                    <a:pt x="111" y="789"/>
                  </a:lnTo>
                  <a:lnTo>
                    <a:pt x="97" y="770"/>
                  </a:lnTo>
                  <a:lnTo>
                    <a:pt x="83" y="751"/>
                  </a:lnTo>
                  <a:lnTo>
                    <a:pt x="71" y="731"/>
                  </a:lnTo>
                  <a:lnTo>
                    <a:pt x="59" y="712"/>
                  </a:lnTo>
                  <a:lnTo>
                    <a:pt x="49" y="691"/>
                  </a:lnTo>
                  <a:lnTo>
                    <a:pt x="38" y="669"/>
                  </a:lnTo>
                  <a:lnTo>
                    <a:pt x="30" y="647"/>
                  </a:lnTo>
                  <a:lnTo>
                    <a:pt x="22" y="625"/>
                  </a:lnTo>
                  <a:lnTo>
                    <a:pt x="16" y="602"/>
                  </a:lnTo>
                  <a:lnTo>
                    <a:pt x="11" y="579"/>
                  </a:lnTo>
                  <a:lnTo>
                    <a:pt x="6" y="555"/>
                  </a:lnTo>
                  <a:lnTo>
                    <a:pt x="4" y="531"/>
                  </a:lnTo>
                  <a:lnTo>
                    <a:pt x="1" y="507"/>
                  </a:lnTo>
                  <a:lnTo>
                    <a:pt x="0" y="482"/>
                  </a:lnTo>
                  <a:lnTo>
                    <a:pt x="0" y="482"/>
                  </a:lnTo>
                  <a:lnTo>
                    <a:pt x="1" y="457"/>
                  </a:lnTo>
                  <a:lnTo>
                    <a:pt x="4" y="433"/>
                  </a:lnTo>
                  <a:lnTo>
                    <a:pt x="6" y="409"/>
                  </a:lnTo>
                  <a:lnTo>
                    <a:pt x="11" y="384"/>
                  </a:lnTo>
                  <a:lnTo>
                    <a:pt x="16" y="361"/>
                  </a:lnTo>
                  <a:lnTo>
                    <a:pt x="22" y="338"/>
                  </a:lnTo>
                  <a:lnTo>
                    <a:pt x="30" y="316"/>
                  </a:lnTo>
                  <a:lnTo>
                    <a:pt x="38" y="295"/>
                  </a:lnTo>
                  <a:lnTo>
                    <a:pt x="49" y="273"/>
                  </a:lnTo>
                  <a:lnTo>
                    <a:pt x="59" y="252"/>
                  </a:lnTo>
                  <a:lnTo>
                    <a:pt x="71" y="232"/>
                  </a:lnTo>
                  <a:lnTo>
                    <a:pt x="83" y="213"/>
                  </a:lnTo>
                  <a:lnTo>
                    <a:pt x="97" y="193"/>
                  </a:lnTo>
                  <a:lnTo>
                    <a:pt x="111" y="176"/>
                  </a:lnTo>
                  <a:lnTo>
                    <a:pt x="126" y="157"/>
                  </a:lnTo>
                  <a:lnTo>
                    <a:pt x="142" y="141"/>
                  </a:lnTo>
                  <a:lnTo>
                    <a:pt x="158" y="125"/>
                  </a:lnTo>
                  <a:lnTo>
                    <a:pt x="177" y="110"/>
                  </a:lnTo>
                  <a:lnTo>
                    <a:pt x="194" y="95"/>
                  </a:lnTo>
                  <a:lnTo>
                    <a:pt x="213" y="82"/>
                  </a:lnTo>
                  <a:lnTo>
                    <a:pt x="233" y="70"/>
                  </a:lnTo>
                  <a:lnTo>
                    <a:pt x="253" y="58"/>
                  </a:lnTo>
                  <a:lnTo>
                    <a:pt x="273" y="48"/>
                  </a:lnTo>
                  <a:lnTo>
                    <a:pt x="295" y="38"/>
                  </a:lnTo>
                  <a:lnTo>
                    <a:pt x="317" y="29"/>
                  </a:lnTo>
                  <a:lnTo>
                    <a:pt x="339" y="21"/>
                  </a:lnTo>
                  <a:lnTo>
                    <a:pt x="362" y="16"/>
                  </a:lnTo>
                  <a:lnTo>
                    <a:pt x="385" y="10"/>
                  </a:lnTo>
                  <a:lnTo>
                    <a:pt x="409" y="5"/>
                  </a:lnTo>
                  <a:lnTo>
                    <a:pt x="433" y="3"/>
                  </a:lnTo>
                  <a:lnTo>
                    <a:pt x="458" y="1"/>
                  </a:lnTo>
                  <a:lnTo>
                    <a:pt x="483" y="0"/>
                  </a:lnTo>
                  <a:lnTo>
                    <a:pt x="483" y="0"/>
                  </a:lnTo>
                  <a:lnTo>
                    <a:pt x="507" y="1"/>
                  </a:lnTo>
                  <a:lnTo>
                    <a:pt x="531" y="3"/>
                  </a:lnTo>
                  <a:lnTo>
                    <a:pt x="556" y="5"/>
                  </a:lnTo>
                  <a:lnTo>
                    <a:pt x="580" y="10"/>
                  </a:lnTo>
                  <a:lnTo>
                    <a:pt x="603" y="16"/>
                  </a:lnTo>
                  <a:lnTo>
                    <a:pt x="626" y="21"/>
                  </a:lnTo>
                  <a:lnTo>
                    <a:pt x="648" y="29"/>
                  </a:lnTo>
                  <a:lnTo>
                    <a:pt x="670" y="38"/>
                  </a:lnTo>
                  <a:lnTo>
                    <a:pt x="692" y="48"/>
                  </a:lnTo>
                  <a:lnTo>
                    <a:pt x="712" y="58"/>
                  </a:lnTo>
                  <a:lnTo>
                    <a:pt x="732" y="70"/>
                  </a:lnTo>
                  <a:lnTo>
                    <a:pt x="751" y="82"/>
                  </a:lnTo>
                  <a:lnTo>
                    <a:pt x="771" y="95"/>
                  </a:lnTo>
                  <a:lnTo>
                    <a:pt x="789" y="110"/>
                  </a:lnTo>
                  <a:lnTo>
                    <a:pt x="807" y="125"/>
                  </a:lnTo>
                  <a:lnTo>
                    <a:pt x="823" y="141"/>
                  </a:lnTo>
                  <a:lnTo>
                    <a:pt x="839" y="157"/>
                  </a:lnTo>
                  <a:lnTo>
                    <a:pt x="854" y="176"/>
                  </a:lnTo>
                  <a:lnTo>
                    <a:pt x="869" y="193"/>
                  </a:lnTo>
                  <a:lnTo>
                    <a:pt x="882" y="213"/>
                  </a:lnTo>
                  <a:lnTo>
                    <a:pt x="894" y="232"/>
                  </a:lnTo>
                  <a:lnTo>
                    <a:pt x="906" y="252"/>
                  </a:lnTo>
                  <a:lnTo>
                    <a:pt x="917" y="273"/>
                  </a:lnTo>
                  <a:lnTo>
                    <a:pt x="927" y="295"/>
                  </a:lnTo>
                  <a:lnTo>
                    <a:pt x="935" y="316"/>
                  </a:lnTo>
                  <a:lnTo>
                    <a:pt x="943" y="338"/>
                  </a:lnTo>
                  <a:lnTo>
                    <a:pt x="950" y="361"/>
                  </a:lnTo>
                  <a:lnTo>
                    <a:pt x="954" y="384"/>
                  </a:lnTo>
                  <a:lnTo>
                    <a:pt x="959" y="409"/>
                  </a:lnTo>
                  <a:lnTo>
                    <a:pt x="962" y="433"/>
                  </a:lnTo>
                  <a:lnTo>
                    <a:pt x="963" y="457"/>
                  </a:lnTo>
                  <a:lnTo>
                    <a:pt x="965" y="482"/>
                  </a:lnTo>
                  <a:lnTo>
                    <a:pt x="965" y="482"/>
                  </a:lnTo>
                  <a:close/>
                </a:path>
              </a:pathLst>
            </a:custGeom>
            <a:solidFill>
              <a:srgbClr val="FFCE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noEditPoints="1"/>
            </p:cNvSpPr>
            <p:nvPr userDrawn="1"/>
          </p:nvSpPr>
          <p:spPr bwMode="auto">
            <a:xfrm>
              <a:off x="2672" y="1966"/>
              <a:ext cx="198" cy="198"/>
            </a:xfrm>
            <a:custGeom>
              <a:avLst/>
              <a:gdLst>
                <a:gd name="T0" fmla="*/ 179 w 396"/>
                <a:gd name="T1" fmla="*/ 396 h 397"/>
                <a:gd name="T2" fmla="*/ 122 w 396"/>
                <a:gd name="T3" fmla="*/ 382 h 397"/>
                <a:gd name="T4" fmla="*/ 73 w 396"/>
                <a:gd name="T5" fmla="*/ 352 h 397"/>
                <a:gd name="T6" fmla="*/ 45 w 396"/>
                <a:gd name="T7" fmla="*/ 324 h 397"/>
                <a:gd name="T8" fmla="*/ 15 w 396"/>
                <a:gd name="T9" fmla="*/ 273 h 397"/>
                <a:gd name="T10" fmla="*/ 1 w 396"/>
                <a:gd name="T11" fmla="*/ 218 h 397"/>
                <a:gd name="T12" fmla="*/ 4 w 396"/>
                <a:gd name="T13" fmla="*/ 160 h 397"/>
                <a:gd name="T14" fmla="*/ 23 w 396"/>
                <a:gd name="T15" fmla="*/ 106 h 397"/>
                <a:gd name="T16" fmla="*/ 58 w 396"/>
                <a:gd name="T17" fmla="*/ 59 h 397"/>
                <a:gd name="T18" fmla="*/ 89 w 396"/>
                <a:gd name="T19" fmla="*/ 34 h 397"/>
                <a:gd name="T20" fmla="*/ 141 w 396"/>
                <a:gd name="T21" fmla="*/ 10 h 397"/>
                <a:gd name="T22" fmla="*/ 198 w 396"/>
                <a:gd name="T23" fmla="*/ 0 h 397"/>
                <a:gd name="T24" fmla="*/ 237 w 396"/>
                <a:gd name="T25" fmla="*/ 4 h 397"/>
                <a:gd name="T26" fmla="*/ 292 w 396"/>
                <a:gd name="T27" fmla="*/ 23 h 397"/>
                <a:gd name="T28" fmla="*/ 339 w 396"/>
                <a:gd name="T29" fmla="*/ 59 h 397"/>
                <a:gd name="T30" fmla="*/ 364 w 396"/>
                <a:gd name="T31" fmla="*/ 89 h 397"/>
                <a:gd name="T32" fmla="*/ 388 w 396"/>
                <a:gd name="T33" fmla="*/ 142 h 397"/>
                <a:gd name="T34" fmla="*/ 396 w 396"/>
                <a:gd name="T35" fmla="*/ 199 h 397"/>
                <a:gd name="T36" fmla="*/ 388 w 396"/>
                <a:gd name="T37" fmla="*/ 255 h 397"/>
                <a:gd name="T38" fmla="*/ 364 w 396"/>
                <a:gd name="T39" fmla="*/ 308 h 397"/>
                <a:gd name="T40" fmla="*/ 339 w 396"/>
                <a:gd name="T41" fmla="*/ 339 h 397"/>
                <a:gd name="T42" fmla="*/ 292 w 396"/>
                <a:gd name="T43" fmla="*/ 374 h 397"/>
                <a:gd name="T44" fmla="*/ 237 w 396"/>
                <a:gd name="T45" fmla="*/ 393 h 397"/>
                <a:gd name="T46" fmla="*/ 198 w 396"/>
                <a:gd name="T47" fmla="*/ 397 h 397"/>
                <a:gd name="T48" fmla="*/ 180 w 396"/>
                <a:gd name="T49" fmla="*/ 12 h 397"/>
                <a:gd name="T50" fmla="*/ 127 w 396"/>
                <a:gd name="T51" fmla="*/ 26 h 397"/>
                <a:gd name="T52" fmla="*/ 80 w 396"/>
                <a:gd name="T53" fmla="*/ 53 h 397"/>
                <a:gd name="T54" fmla="*/ 53 w 396"/>
                <a:gd name="T55" fmla="*/ 80 h 397"/>
                <a:gd name="T56" fmla="*/ 24 w 396"/>
                <a:gd name="T57" fmla="*/ 128 h 397"/>
                <a:gd name="T58" fmla="*/ 12 w 396"/>
                <a:gd name="T59" fmla="*/ 181 h 397"/>
                <a:gd name="T60" fmla="*/ 14 w 396"/>
                <a:gd name="T61" fmla="*/ 234 h 397"/>
                <a:gd name="T62" fmla="*/ 32 w 396"/>
                <a:gd name="T63" fmla="*/ 286 h 397"/>
                <a:gd name="T64" fmla="*/ 66 w 396"/>
                <a:gd name="T65" fmla="*/ 331 h 397"/>
                <a:gd name="T66" fmla="*/ 95 w 396"/>
                <a:gd name="T67" fmla="*/ 355 h 397"/>
                <a:gd name="T68" fmla="*/ 144 w 396"/>
                <a:gd name="T69" fmla="*/ 378 h 397"/>
                <a:gd name="T70" fmla="*/ 198 w 396"/>
                <a:gd name="T71" fmla="*/ 386 h 397"/>
                <a:gd name="T72" fmla="*/ 235 w 396"/>
                <a:gd name="T73" fmla="*/ 383 h 397"/>
                <a:gd name="T74" fmla="*/ 287 w 396"/>
                <a:gd name="T75" fmla="*/ 364 h 397"/>
                <a:gd name="T76" fmla="*/ 331 w 396"/>
                <a:gd name="T77" fmla="*/ 331 h 397"/>
                <a:gd name="T78" fmla="*/ 355 w 396"/>
                <a:gd name="T79" fmla="*/ 302 h 397"/>
                <a:gd name="T80" fmla="*/ 378 w 396"/>
                <a:gd name="T81" fmla="*/ 253 h 397"/>
                <a:gd name="T82" fmla="*/ 386 w 396"/>
                <a:gd name="T83" fmla="*/ 199 h 397"/>
                <a:gd name="T84" fmla="*/ 378 w 396"/>
                <a:gd name="T85" fmla="*/ 146 h 397"/>
                <a:gd name="T86" fmla="*/ 355 w 396"/>
                <a:gd name="T87" fmla="*/ 96 h 397"/>
                <a:gd name="T88" fmla="*/ 331 w 396"/>
                <a:gd name="T89" fmla="*/ 66 h 397"/>
                <a:gd name="T90" fmla="*/ 287 w 396"/>
                <a:gd name="T91" fmla="*/ 34 h 397"/>
                <a:gd name="T92" fmla="*/ 235 w 396"/>
                <a:gd name="T93" fmla="*/ 15 h 397"/>
                <a:gd name="T94" fmla="*/ 198 w 396"/>
                <a:gd name="T95" fmla="*/ 1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96" h="397">
                  <a:moveTo>
                    <a:pt x="198" y="397"/>
                  </a:moveTo>
                  <a:lnTo>
                    <a:pt x="198" y="397"/>
                  </a:lnTo>
                  <a:lnTo>
                    <a:pt x="179" y="396"/>
                  </a:lnTo>
                  <a:lnTo>
                    <a:pt x="159" y="393"/>
                  </a:lnTo>
                  <a:lnTo>
                    <a:pt x="141" y="389"/>
                  </a:lnTo>
                  <a:lnTo>
                    <a:pt x="122" y="382"/>
                  </a:lnTo>
                  <a:lnTo>
                    <a:pt x="105" y="374"/>
                  </a:lnTo>
                  <a:lnTo>
                    <a:pt x="89" y="363"/>
                  </a:lnTo>
                  <a:lnTo>
                    <a:pt x="73" y="352"/>
                  </a:lnTo>
                  <a:lnTo>
                    <a:pt x="58" y="339"/>
                  </a:lnTo>
                  <a:lnTo>
                    <a:pt x="58" y="339"/>
                  </a:lnTo>
                  <a:lnTo>
                    <a:pt x="45" y="324"/>
                  </a:lnTo>
                  <a:lnTo>
                    <a:pt x="32" y="308"/>
                  </a:lnTo>
                  <a:lnTo>
                    <a:pt x="23" y="291"/>
                  </a:lnTo>
                  <a:lnTo>
                    <a:pt x="15" y="273"/>
                  </a:lnTo>
                  <a:lnTo>
                    <a:pt x="8" y="255"/>
                  </a:lnTo>
                  <a:lnTo>
                    <a:pt x="4" y="237"/>
                  </a:lnTo>
                  <a:lnTo>
                    <a:pt x="1" y="218"/>
                  </a:lnTo>
                  <a:lnTo>
                    <a:pt x="0" y="199"/>
                  </a:lnTo>
                  <a:lnTo>
                    <a:pt x="1" y="180"/>
                  </a:lnTo>
                  <a:lnTo>
                    <a:pt x="4" y="160"/>
                  </a:lnTo>
                  <a:lnTo>
                    <a:pt x="8" y="142"/>
                  </a:lnTo>
                  <a:lnTo>
                    <a:pt x="15" y="124"/>
                  </a:lnTo>
                  <a:lnTo>
                    <a:pt x="23" y="106"/>
                  </a:lnTo>
                  <a:lnTo>
                    <a:pt x="32" y="89"/>
                  </a:lnTo>
                  <a:lnTo>
                    <a:pt x="45" y="74"/>
                  </a:lnTo>
                  <a:lnTo>
                    <a:pt x="58" y="59"/>
                  </a:lnTo>
                  <a:lnTo>
                    <a:pt x="58" y="59"/>
                  </a:lnTo>
                  <a:lnTo>
                    <a:pt x="73" y="45"/>
                  </a:lnTo>
                  <a:lnTo>
                    <a:pt x="89" y="34"/>
                  </a:lnTo>
                  <a:lnTo>
                    <a:pt x="105" y="23"/>
                  </a:lnTo>
                  <a:lnTo>
                    <a:pt x="122" y="15"/>
                  </a:lnTo>
                  <a:lnTo>
                    <a:pt x="141" y="10"/>
                  </a:lnTo>
                  <a:lnTo>
                    <a:pt x="159" y="4"/>
                  </a:lnTo>
                  <a:lnTo>
                    <a:pt x="179" y="1"/>
                  </a:lnTo>
                  <a:lnTo>
                    <a:pt x="198" y="0"/>
                  </a:lnTo>
                  <a:lnTo>
                    <a:pt x="198" y="0"/>
                  </a:lnTo>
                  <a:lnTo>
                    <a:pt x="218" y="1"/>
                  </a:lnTo>
                  <a:lnTo>
                    <a:pt x="237" y="4"/>
                  </a:lnTo>
                  <a:lnTo>
                    <a:pt x="256" y="10"/>
                  </a:lnTo>
                  <a:lnTo>
                    <a:pt x="274" y="15"/>
                  </a:lnTo>
                  <a:lnTo>
                    <a:pt x="292" y="23"/>
                  </a:lnTo>
                  <a:lnTo>
                    <a:pt x="309" y="34"/>
                  </a:lnTo>
                  <a:lnTo>
                    <a:pt x="324" y="45"/>
                  </a:lnTo>
                  <a:lnTo>
                    <a:pt x="339" y="59"/>
                  </a:lnTo>
                  <a:lnTo>
                    <a:pt x="339" y="59"/>
                  </a:lnTo>
                  <a:lnTo>
                    <a:pt x="353" y="74"/>
                  </a:lnTo>
                  <a:lnTo>
                    <a:pt x="364" y="89"/>
                  </a:lnTo>
                  <a:lnTo>
                    <a:pt x="373" y="106"/>
                  </a:lnTo>
                  <a:lnTo>
                    <a:pt x="383" y="124"/>
                  </a:lnTo>
                  <a:lnTo>
                    <a:pt x="388" y="142"/>
                  </a:lnTo>
                  <a:lnTo>
                    <a:pt x="393" y="160"/>
                  </a:lnTo>
                  <a:lnTo>
                    <a:pt x="395" y="180"/>
                  </a:lnTo>
                  <a:lnTo>
                    <a:pt x="396" y="199"/>
                  </a:lnTo>
                  <a:lnTo>
                    <a:pt x="395" y="218"/>
                  </a:lnTo>
                  <a:lnTo>
                    <a:pt x="393" y="237"/>
                  </a:lnTo>
                  <a:lnTo>
                    <a:pt x="388" y="255"/>
                  </a:lnTo>
                  <a:lnTo>
                    <a:pt x="383" y="273"/>
                  </a:lnTo>
                  <a:lnTo>
                    <a:pt x="373" y="291"/>
                  </a:lnTo>
                  <a:lnTo>
                    <a:pt x="364" y="308"/>
                  </a:lnTo>
                  <a:lnTo>
                    <a:pt x="353" y="324"/>
                  </a:lnTo>
                  <a:lnTo>
                    <a:pt x="339" y="339"/>
                  </a:lnTo>
                  <a:lnTo>
                    <a:pt x="339" y="339"/>
                  </a:lnTo>
                  <a:lnTo>
                    <a:pt x="324" y="352"/>
                  </a:lnTo>
                  <a:lnTo>
                    <a:pt x="309" y="363"/>
                  </a:lnTo>
                  <a:lnTo>
                    <a:pt x="292" y="374"/>
                  </a:lnTo>
                  <a:lnTo>
                    <a:pt x="274" y="382"/>
                  </a:lnTo>
                  <a:lnTo>
                    <a:pt x="256" y="389"/>
                  </a:lnTo>
                  <a:lnTo>
                    <a:pt x="237" y="393"/>
                  </a:lnTo>
                  <a:lnTo>
                    <a:pt x="218" y="396"/>
                  </a:lnTo>
                  <a:lnTo>
                    <a:pt x="198" y="397"/>
                  </a:lnTo>
                  <a:lnTo>
                    <a:pt x="198" y="397"/>
                  </a:lnTo>
                  <a:close/>
                  <a:moveTo>
                    <a:pt x="198" y="11"/>
                  </a:moveTo>
                  <a:lnTo>
                    <a:pt x="198" y="11"/>
                  </a:lnTo>
                  <a:lnTo>
                    <a:pt x="180" y="12"/>
                  </a:lnTo>
                  <a:lnTo>
                    <a:pt x="161" y="15"/>
                  </a:lnTo>
                  <a:lnTo>
                    <a:pt x="144" y="19"/>
                  </a:lnTo>
                  <a:lnTo>
                    <a:pt x="127" y="26"/>
                  </a:lnTo>
                  <a:lnTo>
                    <a:pt x="111" y="34"/>
                  </a:lnTo>
                  <a:lnTo>
                    <a:pt x="95" y="43"/>
                  </a:lnTo>
                  <a:lnTo>
                    <a:pt x="80" y="53"/>
                  </a:lnTo>
                  <a:lnTo>
                    <a:pt x="66" y="66"/>
                  </a:lnTo>
                  <a:lnTo>
                    <a:pt x="66" y="66"/>
                  </a:lnTo>
                  <a:lnTo>
                    <a:pt x="53" y="80"/>
                  </a:lnTo>
                  <a:lnTo>
                    <a:pt x="42" y="96"/>
                  </a:lnTo>
                  <a:lnTo>
                    <a:pt x="32" y="111"/>
                  </a:lnTo>
                  <a:lnTo>
                    <a:pt x="24" y="128"/>
                  </a:lnTo>
                  <a:lnTo>
                    <a:pt x="19" y="146"/>
                  </a:lnTo>
                  <a:lnTo>
                    <a:pt x="14" y="163"/>
                  </a:lnTo>
                  <a:lnTo>
                    <a:pt x="12" y="181"/>
                  </a:lnTo>
                  <a:lnTo>
                    <a:pt x="12" y="199"/>
                  </a:lnTo>
                  <a:lnTo>
                    <a:pt x="12" y="217"/>
                  </a:lnTo>
                  <a:lnTo>
                    <a:pt x="14" y="234"/>
                  </a:lnTo>
                  <a:lnTo>
                    <a:pt x="19" y="253"/>
                  </a:lnTo>
                  <a:lnTo>
                    <a:pt x="24" y="269"/>
                  </a:lnTo>
                  <a:lnTo>
                    <a:pt x="32" y="286"/>
                  </a:lnTo>
                  <a:lnTo>
                    <a:pt x="42" y="302"/>
                  </a:lnTo>
                  <a:lnTo>
                    <a:pt x="53" y="317"/>
                  </a:lnTo>
                  <a:lnTo>
                    <a:pt x="66" y="331"/>
                  </a:lnTo>
                  <a:lnTo>
                    <a:pt x="66" y="331"/>
                  </a:lnTo>
                  <a:lnTo>
                    <a:pt x="80" y="344"/>
                  </a:lnTo>
                  <a:lnTo>
                    <a:pt x="95" y="355"/>
                  </a:lnTo>
                  <a:lnTo>
                    <a:pt x="111" y="364"/>
                  </a:lnTo>
                  <a:lnTo>
                    <a:pt x="127" y="372"/>
                  </a:lnTo>
                  <a:lnTo>
                    <a:pt x="144" y="378"/>
                  </a:lnTo>
                  <a:lnTo>
                    <a:pt x="161" y="383"/>
                  </a:lnTo>
                  <a:lnTo>
                    <a:pt x="180" y="385"/>
                  </a:lnTo>
                  <a:lnTo>
                    <a:pt x="198" y="386"/>
                  </a:lnTo>
                  <a:lnTo>
                    <a:pt x="198" y="386"/>
                  </a:lnTo>
                  <a:lnTo>
                    <a:pt x="217" y="385"/>
                  </a:lnTo>
                  <a:lnTo>
                    <a:pt x="235" y="383"/>
                  </a:lnTo>
                  <a:lnTo>
                    <a:pt x="254" y="378"/>
                  </a:lnTo>
                  <a:lnTo>
                    <a:pt x="270" y="372"/>
                  </a:lnTo>
                  <a:lnTo>
                    <a:pt x="287" y="364"/>
                  </a:lnTo>
                  <a:lnTo>
                    <a:pt x="302" y="355"/>
                  </a:lnTo>
                  <a:lnTo>
                    <a:pt x="317" y="344"/>
                  </a:lnTo>
                  <a:lnTo>
                    <a:pt x="331" y="331"/>
                  </a:lnTo>
                  <a:lnTo>
                    <a:pt x="331" y="331"/>
                  </a:lnTo>
                  <a:lnTo>
                    <a:pt x="343" y="317"/>
                  </a:lnTo>
                  <a:lnTo>
                    <a:pt x="355" y="302"/>
                  </a:lnTo>
                  <a:lnTo>
                    <a:pt x="364" y="286"/>
                  </a:lnTo>
                  <a:lnTo>
                    <a:pt x="372" y="269"/>
                  </a:lnTo>
                  <a:lnTo>
                    <a:pt x="378" y="253"/>
                  </a:lnTo>
                  <a:lnTo>
                    <a:pt x="383" y="234"/>
                  </a:lnTo>
                  <a:lnTo>
                    <a:pt x="385" y="217"/>
                  </a:lnTo>
                  <a:lnTo>
                    <a:pt x="386" y="199"/>
                  </a:lnTo>
                  <a:lnTo>
                    <a:pt x="385" y="181"/>
                  </a:lnTo>
                  <a:lnTo>
                    <a:pt x="383" y="163"/>
                  </a:lnTo>
                  <a:lnTo>
                    <a:pt x="378" y="146"/>
                  </a:lnTo>
                  <a:lnTo>
                    <a:pt x="372" y="128"/>
                  </a:lnTo>
                  <a:lnTo>
                    <a:pt x="364" y="111"/>
                  </a:lnTo>
                  <a:lnTo>
                    <a:pt x="355" y="96"/>
                  </a:lnTo>
                  <a:lnTo>
                    <a:pt x="343" y="80"/>
                  </a:lnTo>
                  <a:lnTo>
                    <a:pt x="331" y="66"/>
                  </a:lnTo>
                  <a:lnTo>
                    <a:pt x="331" y="66"/>
                  </a:lnTo>
                  <a:lnTo>
                    <a:pt x="317" y="53"/>
                  </a:lnTo>
                  <a:lnTo>
                    <a:pt x="302" y="43"/>
                  </a:lnTo>
                  <a:lnTo>
                    <a:pt x="287" y="34"/>
                  </a:lnTo>
                  <a:lnTo>
                    <a:pt x="270" y="26"/>
                  </a:lnTo>
                  <a:lnTo>
                    <a:pt x="254" y="19"/>
                  </a:lnTo>
                  <a:lnTo>
                    <a:pt x="235" y="15"/>
                  </a:lnTo>
                  <a:lnTo>
                    <a:pt x="217" y="12"/>
                  </a:lnTo>
                  <a:lnTo>
                    <a:pt x="198" y="11"/>
                  </a:lnTo>
                  <a:lnTo>
                    <a:pt x="198"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noEditPoints="1"/>
            </p:cNvSpPr>
            <p:nvPr userDrawn="1"/>
          </p:nvSpPr>
          <p:spPr bwMode="auto">
            <a:xfrm>
              <a:off x="2688" y="1981"/>
              <a:ext cx="167" cy="167"/>
            </a:xfrm>
            <a:custGeom>
              <a:avLst/>
              <a:gdLst>
                <a:gd name="T0" fmla="*/ 151 w 334"/>
                <a:gd name="T1" fmla="*/ 335 h 335"/>
                <a:gd name="T2" fmla="*/ 104 w 334"/>
                <a:gd name="T3" fmla="*/ 322 h 335"/>
                <a:gd name="T4" fmla="*/ 61 w 334"/>
                <a:gd name="T5" fmla="*/ 298 h 335"/>
                <a:gd name="T6" fmla="*/ 38 w 334"/>
                <a:gd name="T7" fmla="*/ 274 h 335"/>
                <a:gd name="T8" fmla="*/ 13 w 334"/>
                <a:gd name="T9" fmla="*/ 232 h 335"/>
                <a:gd name="T10" fmla="*/ 1 w 334"/>
                <a:gd name="T11" fmla="*/ 185 h 335"/>
                <a:gd name="T12" fmla="*/ 1 w 334"/>
                <a:gd name="T13" fmla="*/ 151 h 335"/>
                <a:gd name="T14" fmla="*/ 13 w 334"/>
                <a:gd name="T15" fmla="*/ 104 h 335"/>
                <a:gd name="T16" fmla="*/ 38 w 334"/>
                <a:gd name="T17" fmla="*/ 61 h 335"/>
                <a:gd name="T18" fmla="*/ 61 w 334"/>
                <a:gd name="T19" fmla="*/ 38 h 335"/>
                <a:gd name="T20" fmla="*/ 104 w 334"/>
                <a:gd name="T21" fmla="*/ 13 h 335"/>
                <a:gd name="T22" fmla="*/ 151 w 334"/>
                <a:gd name="T23" fmla="*/ 2 h 335"/>
                <a:gd name="T24" fmla="*/ 185 w 334"/>
                <a:gd name="T25" fmla="*/ 2 h 335"/>
                <a:gd name="T26" fmla="*/ 232 w 334"/>
                <a:gd name="T27" fmla="*/ 13 h 335"/>
                <a:gd name="T28" fmla="*/ 273 w 334"/>
                <a:gd name="T29" fmla="*/ 38 h 335"/>
                <a:gd name="T30" fmla="*/ 297 w 334"/>
                <a:gd name="T31" fmla="*/ 61 h 335"/>
                <a:gd name="T32" fmla="*/ 322 w 334"/>
                <a:gd name="T33" fmla="*/ 104 h 335"/>
                <a:gd name="T34" fmla="*/ 334 w 334"/>
                <a:gd name="T35" fmla="*/ 151 h 335"/>
                <a:gd name="T36" fmla="*/ 334 w 334"/>
                <a:gd name="T37" fmla="*/ 185 h 335"/>
                <a:gd name="T38" fmla="*/ 322 w 334"/>
                <a:gd name="T39" fmla="*/ 232 h 335"/>
                <a:gd name="T40" fmla="*/ 297 w 334"/>
                <a:gd name="T41" fmla="*/ 274 h 335"/>
                <a:gd name="T42" fmla="*/ 273 w 334"/>
                <a:gd name="T43" fmla="*/ 298 h 335"/>
                <a:gd name="T44" fmla="*/ 232 w 334"/>
                <a:gd name="T45" fmla="*/ 322 h 335"/>
                <a:gd name="T46" fmla="*/ 185 w 334"/>
                <a:gd name="T47" fmla="*/ 335 h 335"/>
                <a:gd name="T48" fmla="*/ 167 w 334"/>
                <a:gd name="T49" fmla="*/ 11 h 335"/>
                <a:gd name="T50" fmla="*/ 136 w 334"/>
                <a:gd name="T51" fmla="*/ 14 h 335"/>
                <a:gd name="T52" fmla="*/ 94 w 334"/>
                <a:gd name="T53" fmla="*/ 29 h 335"/>
                <a:gd name="T54" fmla="*/ 57 w 334"/>
                <a:gd name="T55" fmla="*/ 57 h 335"/>
                <a:gd name="T56" fmla="*/ 37 w 334"/>
                <a:gd name="T57" fmla="*/ 81 h 335"/>
                <a:gd name="T58" fmla="*/ 18 w 334"/>
                <a:gd name="T59" fmla="*/ 123 h 335"/>
                <a:gd name="T60" fmla="*/ 11 w 334"/>
                <a:gd name="T61" fmla="*/ 168 h 335"/>
                <a:gd name="T62" fmla="*/ 14 w 334"/>
                <a:gd name="T63" fmla="*/ 199 h 335"/>
                <a:gd name="T64" fmla="*/ 29 w 334"/>
                <a:gd name="T65" fmla="*/ 241 h 335"/>
                <a:gd name="T66" fmla="*/ 57 w 334"/>
                <a:gd name="T67" fmla="*/ 278 h 335"/>
                <a:gd name="T68" fmla="*/ 81 w 334"/>
                <a:gd name="T69" fmla="*/ 298 h 335"/>
                <a:gd name="T70" fmla="*/ 122 w 334"/>
                <a:gd name="T71" fmla="*/ 317 h 335"/>
                <a:gd name="T72" fmla="*/ 167 w 334"/>
                <a:gd name="T73" fmla="*/ 324 h 335"/>
                <a:gd name="T74" fmla="*/ 198 w 334"/>
                <a:gd name="T75" fmla="*/ 321 h 335"/>
                <a:gd name="T76" fmla="*/ 241 w 334"/>
                <a:gd name="T77" fmla="*/ 306 h 335"/>
                <a:gd name="T78" fmla="*/ 278 w 334"/>
                <a:gd name="T79" fmla="*/ 278 h 335"/>
                <a:gd name="T80" fmla="*/ 297 w 334"/>
                <a:gd name="T81" fmla="*/ 255 h 335"/>
                <a:gd name="T82" fmla="*/ 317 w 334"/>
                <a:gd name="T83" fmla="*/ 214 h 335"/>
                <a:gd name="T84" fmla="*/ 324 w 334"/>
                <a:gd name="T85" fmla="*/ 168 h 335"/>
                <a:gd name="T86" fmla="*/ 320 w 334"/>
                <a:gd name="T87" fmla="*/ 136 h 335"/>
                <a:gd name="T88" fmla="*/ 306 w 334"/>
                <a:gd name="T89" fmla="*/ 94 h 335"/>
                <a:gd name="T90" fmla="*/ 278 w 334"/>
                <a:gd name="T91" fmla="*/ 57 h 335"/>
                <a:gd name="T92" fmla="*/ 254 w 334"/>
                <a:gd name="T93" fmla="*/ 37 h 335"/>
                <a:gd name="T94" fmla="*/ 213 w 334"/>
                <a:gd name="T95" fmla="*/ 18 h 335"/>
                <a:gd name="T96" fmla="*/ 167 w 334"/>
                <a:gd name="T97" fmla="*/ 1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35">
                  <a:moveTo>
                    <a:pt x="167" y="335"/>
                  </a:moveTo>
                  <a:lnTo>
                    <a:pt x="167" y="335"/>
                  </a:lnTo>
                  <a:lnTo>
                    <a:pt x="151" y="335"/>
                  </a:lnTo>
                  <a:lnTo>
                    <a:pt x="135" y="332"/>
                  </a:lnTo>
                  <a:lnTo>
                    <a:pt x="119" y="328"/>
                  </a:lnTo>
                  <a:lnTo>
                    <a:pt x="104" y="322"/>
                  </a:lnTo>
                  <a:lnTo>
                    <a:pt x="89" y="315"/>
                  </a:lnTo>
                  <a:lnTo>
                    <a:pt x="75" y="307"/>
                  </a:lnTo>
                  <a:lnTo>
                    <a:pt x="61" y="298"/>
                  </a:lnTo>
                  <a:lnTo>
                    <a:pt x="49" y="286"/>
                  </a:lnTo>
                  <a:lnTo>
                    <a:pt x="49" y="286"/>
                  </a:lnTo>
                  <a:lnTo>
                    <a:pt x="38" y="274"/>
                  </a:lnTo>
                  <a:lnTo>
                    <a:pt x="28" y="261"/>
                  </a:lnTo>
                  <a:lnTo>
                    <a:pt x="20" y="247"/>
                  </a:lnTo>
                  <a:lnTo>
                    <a:pt x="13" y="232"/>
                  </a:lnTo>
                  <a:lnTo>
                    <a:pt x="7" y="216"/>
                  </a:lnTo>
                  <a:lnTo>
                    <a:pt x="4" y="201"/>
                  </a:lnTo>
                  <a:lnTo>
                    <a:pt x="1" y="185"/>
                  </a:lnTo>
                  <a:lnTo>
                    <a:pt x="0" y="168"/>
                  </a:lnTo>
                  <a:lnTo>
                    <a:pt x="0" y="168"/>
                  </a:lnTo>
                  <a:lnTo>
                    <a:pt x="1" y="151"/>
                  </a:lnTo>
                  <a:lnTo>
                    <a:pt x="4" y="135"/>
                  </a:lnTo>
                  <a:lnTo>
                    <a:pt x="7" y="119"/>
                  </a:lnTo>
                  <a:lnTo>
                    <a:pt x="13" y="104"/>
                  </a:lnTo>
                  <a:lnTo>
                    <a:pt x="20" y="89"/>
                  </a:lnTo>
                  <a:lnTo>
                    <a:pt x="28" y="75"/>
                  </a:lnTo>
                  <a:lnTo>
                    <a:pt x="38" y="61"/>
                  </a:lnTo>
                  <a:lnTo>
                    <a:pt x="49" y="49"/>
                  </a:lnTo>
                  <a:lnTo>
                    <a:pt x="49" y="49"/>
                  </a:lnTo>
                  <a:lnTo>
                    <a:pt x="61" y="38"/>
                  </a:lnTo>
                  <a:lnTo>
                    <a:pt x="75" y="28"/>
                  </a:lnTo>
                  <a:lnTo>
                    <a:pt x="89" y="20"/>
                  </a:lnTo>
                  <a:lnTo>
                    <a:pt x="104" y="13"/>
                  </a:lnTo>
                  <a:lnTo>
                    <a:pt x="119" y="7"/>
                  </a:lnTo>
                  <a:lnTo>
                    <a:pt x="135" y="4"/>
                  </a:lnTo>
                  <a:lnTo>
                    <a:pt x="151" y="2"/>
                  </a:lnTo>
                  <a:lnTo>
                    <a:pt x="167" y="0"/>
                  </a:lnTo>
                  <a:lnTo>
                    <a:pt x="167" y="0"/>
                  </a:lnTo>
                  <a:lnTo>
                    <a:pt x="185" y="2"/>
                  </a:lnTo>
                  <a:lnTo>
                    <a:pt x="201" y="4"/>
                  </a:lnTo>
                  <a:lnTo>
                    <a:pt x="216" y="7"/>
                  </a:lnTo>
                  <a:lnTo>
                    <a:pt x="232" y="13"/>
                  </a:lnTo>
                  <a:lnTo>
                    <a:pt x="247" y="20"/>
                  </a:lnTo>
                  <a:lnTo>
                    <a:pt x="261" y="28"/>
                  </a:lnTo>
                  <a:lnTo>
                    <a:pt x="273" y="38"/>
                  </a:lnTo>
                  <a:lnTo>
                    <a:pt x="286" y="49"/>
                  </a:lnTo>
                  <a:lnTo>
                    <a:pt x="286" y="49"/>
                  </a:lnTo>
                  <a:lnTo>
                    <a:pt x="297" y="61"/>
                  </a:lnTo>
                  <a:lnTo>
                    <a:pt x="307" y="75"/>
                  </a:lnTo>
                  <a:lnTo>
                    <a:pt x="315" y="89"/>
                  </a:lnTo>
                  <a:lnTo>
                    <a:pt x="322" y="104"/>
                  </a:lnTo>
                  <a:lnTo>
                    <a:pt x="327" y="119"/>
                  </a:lnTo>
                  <a:lnTo>
                    <a:pt x="332" y="135"/>
                  </a:lnTo>
                  <a:lnTo>
                    <a:pt x="334" y="151"/>
                  </a:lnTo>
                  <a:lnTo>
                    <a:pt x="334" y="168"/>
                  </a:lnTo>
                  <a:lnTo>
                    <a:pt x="334" y="168"/>
                  </a:lnTo>
                  <a:lnTo>
                    <a:pt x="334" y="185"/>
                  </a:lnTo>
                  <a:lnTo>
                    <a:pt x="332" y="201"/>
                  </a:lnTo>
                  <a:lnTo>
                    <a:pt x="327" y="216"/>
                  </a:lnTo>
                  <a:lnTo>
                    <a:pt x="322" y="232"/>
                  </a:lnTo>
                  <a:lnTo>
                    <a:pt x="315" y="247"/>
                  </a:lnTo>
                  <a:lnTo>
                    <a:pt x="307" y="261"/>
                  </a:lnTo>
                  <a:lnTo>
                    <a:pt x="297" y="274"/>
                  </a:lnTo>
                  <a:lnTo>
                    <a:pt x="286" y="286"/>
                  </a:lnTo>
                  <a:lnTo>
                    <a:pt x="286" y="286"/>
                  </a:lnTo>
                  <a:lnTo>
                    <a:pt x="273" y="298"/>
                  </a:lnTo>
                  <a:lnTo>
                    <a:pt x="261" y="307"/>
                  </a:lnTo>
                  <a:lnTo>
                    <a:pt x="247" y="315"/>
                  </a:lnTo>
                  <a:lnTo>
                    <a:pt x="232" y="322"/>
                  </a:lnTo>
                  <a:lnTo>
                    <a:pt x="216" y="328"/>
                  </a:lnTo>
                  <a:lnTo>
                    <a:pt x="201" y="332"/>
                  </a:lnTo>
                  <a:lnTo>
                    <a:pt x="185" y="335"/>
                  </a:lnTo>
                  <a:lnTo>
                    <a:pt x="167" y="335"/>
                  </a:lnTo>
                  <a:lnTo>
                    <a:pt x="167" y="335"/>
                  </a:lnTo>
                  <a:close/>
                  <a:moveTo>
                    <a:pt x="167" y="11"/>
                  </a:moveTo>
                  <a:lnTo>
                    <a:pt x="167" y="11"/>
                  </a:lnTo>
                  <a:lnTo>
                    <a:pt x="152" y="12"/>
                  </a:lnTo>
                  <a:lnTo>
                    <a:pt x="136" y="14"/>
                  </a:lnTo>
                  <a:lnTo>
                    <a:pt x="122" y="18"/>
                  </a:lnTo>
                  <a:lnTo>
                    <a:pt x="107" y="23"/>
                  </a:lnTo>
                  <a:lnTo>
                    <a:pt x="94" y="29"/>
                  </a:lnTo>
                  <a:lnTo>
                    <a:pt x="81" y="37"/>
                  </a:lnTo>
                  <a:lnTo>
                    <a:pt x="68" y="47"/>
                  </a:lnTo>
                  <a:lnTo>
                    <a:pt x="57" y="57"/>
                  </a:lnTo>
                  <a:lnTo>
                    <a:pt x="57" y="57"/>
                  </a:lnTo>
                  <a:lnTo>
                    <a:pt x="46" y="68"/>
                  </a:lnTo>
                  <a:lnTo>
                    <a:pt x="37" y="81"/>
                  </a:lnTo>
                  <a:lnTo>
                    <a:pt x="29" y="94"/>
                  </a:lnTo>
                  <a:lnTo>
                    <a:pt x="23" y="108"/>
                  </a:lnTo>
                  <a:lnTo>
                    <a:pt x="18" y="123"/>
                  </a:lnTo>
                  <a:lnTo>
                    <a:pt x="14" y="136"/>
                  </a:lnTo>
                  <a:lnTo>
                    <a:pt x="12" y="153"/>
                  </a:lnTo>
                  <a:lnTo>
                    <a:pt x="11" y="168"/>
                  </a:lnTo>
                  <a:lnTo>
                    <a:pt x="11" y="168"/>
                  </a:lnTo>
                  <a:lnTo>
                    <a:pt x="12" y="184"/>
                  </a:lnTo>
                  <a:lnTo>
                    <a:pt x="14" y="199"/>
                  </a:lnTo>
                  <a:lnTo>
                    <a:pt x="18" y="214"/>
                  </a:lnTo>
                  <a:lnTo>
                    <a:pt x="23" y="227"/>
                  </a:lnTo>
                  <a:lnTo>
                    <a:pt x="29" y="241"/>
                  </a:lnTo>
                  <a:lnTo>
                    <a:pt x="37" y="255"/>
                  </a:lnTo>
                  <a:lnTo>
                    <a:pt x="46" y="267"/>
                  </a:lnTo>
                  <a:lnTo>
                    <a:pt x="57" y="278"/>
                  </a:lnTo>
                  <a:lnTo>
                    <a:pt x="57" y="278"/>
                  </a:lnTo>
                  <a:lnTo>
                    <a:pt x="68" y="288"/>
                  </a:lnTo>
                  <a:lnTo>
                    <a:pt x="81" y="298"/>
                  </a:lnTo>
                  <a:lnTo>
                    <a:pt x="94" y="306"/>
                  </a:lnTo>
                  <a:lnTo>
                    <a:pt x="107" y="313"/>
                  </a:lnTo>
                  <a:lnTo>
                    <a:pt x="122" y="317"/>
                  </a:lnTo>
                  <a:lnTo>
                    <a:pt x="136" y="321"/>
                  </a:lnTo>
                  <a:lnTo>
                    <a:pt x="152" y="323"/>
                  </a:lnTo>
                  <a:lnTo>
                    <a:pt x="167" y="324"/>
                  </a:lnTo>
                  <a:lnTo>
                    <a:pt x="167" y="324"/>
                  </a:lnTo>
                  <a:lnTo>
                    <a:pt x="183" y="323"/>
                  </a:lnTo>
                  <a:lnTo>
                    <a:pt x="198" y="321"/>
                  </a:lnTo>
                  <a:lnTo>
                    <a:pt x="213" y="317"/>
                  </a:lnTo>
                  <a:lnTo>
                    <a:pt x="227" y="313"/>
                  </a:lnTo>
                  <a:lnTo>
                    <a:pt x="241" y="306"/>
                  </a:lnTo>
                  <a:lnTo>
                    <a:pt x="254" y="298"/>
                  </a:lnTo>
                  <a:lnTo>
                    <a:pt x="266" y="288"/>
                  </a:lnTo>
                  <a:lnTo>
                    <a:pt x="278" y="278"/>
                  </a:lnTo>
                  <a:lnTo>
                    <a:pt x="278" y="278"/>
                  </a:lnTo>
                  <a:lnTo>
                    <a:pt x="288" y="267"/>
                  </a:lnTo>
                  <a:lnTo>
                    <a:pt x="297" y="255"/>
                  </a:lnTo>
                  <a:lnTo>
                    <a:pt x="306" y="241"/>
                  </a:lnTo>
                  <a:lnTo>
                    <a:pt x="312" y="227"/>
                  </a:lnTo>
                  <a:lnTo>
                    <a:pt x="317" y="214"/>
                  </a:lnTo>
                  <a:lnTo>
                    <a:pt x="320" y="199"/>
                  </a:lnTo>
                  <a:lnTo>
                    <a:pt x="323" y="184"/>
                  </a:lnTo>
                  <a:lnTo>
                    <a:pt x="324" y="168"/>
                  </a:lnTo>
                  <a:lnTo>
                    <a:pt x="324" y="168"/>
                  </a:lnTo>
                  <a:lnTo>
                    <a:pt x="323" y="153"/>
                  </a:lnTo>
                  <a:lnTo>
                    <a:pt x="320" y="136"/>
                  </a:lnTo>
                  <a:lnTo>
                    <a:pt x="317" y="123"/>
                  </a:lnTo>
                  <a:lnTo>
                    <a:pt x="312" y="108"/>
                  </a:lnTo>
                  <a:lnTo>
                    <a:pt x="306" y="94"/>
                  </a:lnTo>
                  <a:lnTo>
                    <a:pt x="297" y="81"/>
                  </a:lnTo>
                  <a:lnTo>
                    <a:pt x="288" y="68"/>
                  </a:lnTo>
                  <a:lnTo>
                    <a:pt x="278" y="57"/>
                  </a:lnTo>
                  <a:lnTo>
                    <a:pt x="278" y="57"/>
                  </a:lnTo>
                  <a:lnTo>
                    <a:pt x="266" y="47"/>
                  </a:lnTo>
                  <a:lnTo>
                    <a:pt x="254" y="37"/>
                  </a:lnTo>
                  <a:lnTo>
                    <a:pt x="241" y="29"/>
                  </a:lnTo>
                  <a:lnTo>
                    <a:pt x="227" y="23"/>
                  </a:lnTo>
                  <a:lnTo>
                    <a:pt x="213" y="18"/>
                  </a:lnTo>
                  <a:lnTo>
                    <a:pt x="198" y="14"/>
                  </a:lnTo>
                  <a:lnTo>
                    <a:pt x="183" y="12"/>
                  </a:lnTo>
                  <a:lnTo>
                    <a:pt x="167" y="11"/>
                  </a:lnTo>
                  <a:lnTo>
                    <a:pt x="16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p:cNvSpPr>
            <p:nvPr userDrawn="1"/>
          </p:nvSpPr>
          <p:spPr bwMode="auto">
            <a:xfrm>
              <a:off x="2684" y="2133"/>
              <a:ext cx="19" cy="19"/>
            </a:xfrm>
            <a:custGeom>
              <a:avLst/>
              <a:gdLst>
                <a:gd name="T0" fmla="*/ 8 w 39"/>
                <a:gd name="T1" fmla="*/ 40 h 40"/>
                <a:gd name="T2" fmla="*/ 0 w 39"/>
                <a:gd name="T3" fmla="*/ 33 h 40"/>
                <a:gd name="T4" fmla="*/ 32 w 39"/>
                <a:gd name="T5" fmla="*/ 0 h 40"/>
                <a:gd name="T6" fmla="*/ 39 w 39"/>
                <a:gd name="T7" fmla="*/ 9 h 40"/>
                <a:gd name="T8" fmla="*/ 8 w 39"/>
                <a:gd name="T9" fmla="*/ 40 h 40"/>
              </a:gdLst>
              <a:ahLst/>
              <a:cxnLst>
                <a:cxn ang="0">
                  <a:pos x="T0" y="T1"/>
                </a:cxn>
                <a:cxn ang="0">
                  <a:pos x="T2" y="T3"/>
                </a:cxn>
                <a:cxn ang="0">
                  <a:pos x="T4" y="T5"/>
                </a:cxn>
                <a:cxn ang="0">
                  <a:pos x="T6" y="T7"/>
                </a:cxn>
                <a:cxn ang="0">
                  <a:pos x="T8" y="T9"/>
                </a:cxn>
              </a:cxnLst>
              <a:rect l="0" t="0" r="r" b="b"/>
              <a:pathLst>
                <a:path w="39" h="40">
                  <a:moveTo>
                    <a:pt x="8" y="40"/>
                  </a:moveTo>
                  <a:lnTo>
                    <a:pt x="0" y="33"/>
                  </a:lnTo>
                  <a:lnTo>
                    <a:pt x="32" y="0"/>
                  </a:lnTo>
                  <a:lnTo>
                    <a:pt x="39" y="9"/>
                  </a:lnTo>
                  <a:lnTo>
                    <a:pt x="8"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p:cNvSpPr>
              <a:spLocks noEditPoints="1"/>
            </p:cNvSpPr>
            <p:nvPr userDrawn="1"/>
          </p:nvSpPr>
          <p:spPr bwMode="auto">
            <a:xfrm>
              <a:off x="2553" y="2144"/>
              <a:ext cx="139" cy="139"/>
            </a:xfrm>
            <a:custGeom>
              <a:avLst/>
              <a:gdLst>
                <a:gd name="T0" fmla="*/ 27 w 278"/>
                <a:gd name="T1" fmla="*/ 279 h 279"/>
                <a:gd name="T2" fmla="*/ 27 w 278"/>
                <a:gd name="T3" fmla="*/ 279 h 279"/>
                <a:gd name="T4" fmla="*/ 20 w 278"/>
                <a:gd name="T5" fmla="*/ 278 h 279"/>
                <a:gd name="T6" fmla="*/ 15 w 278"/>
                <a:gd name="T7" fmla="*/ 275 h 279"/>
                <a:gd name="T8" fmla="*/ 4 w 278"/>
                <a:gd name="T9" fmla="*/ 264 h 279"/>
                <a:gd name="T10" fmla="*/ 4 w 278"/>
                <a:gd name="T11" fmla="*/ 264 h 279"/>
                <a:gd name="T12" fmla="*/ 1 w 278"/>
                <a:gd name="T13" fmla="*/ 258 h 279"/>
                <a:gd name="T14" fmla="*/ 0 w 278"/>
                <a:gd name="T15" fmla="*/ 253 h 279"/>
                <a:gd name="T16" fmla="*/ 0 w 278"/>
                <a:gd name="T17" fmla="*/ 253 h 279"/>
                <a:gd name="T18" fmla="*/ 1 w 278"/>
                <a:gd name="T19" fmla="*/ 246 h 279"/>
                <a:gd name="T20" fmla="*/ 4 w 278"/>
                <a:gd name="T21" fmla="*/ 240 h 279"/>
                <a:gd name="T22" fmla="*/ 239 w 278"/>
                <a:gd name="T23" fmla="*/ 5 h 279"/>
                <a:gd name="T24" fmla="*/ 239 w 278"/>
                <a:gd name="T25" fmla="*/ 5 h 279"/>
                <a:gd name="T26" fmla="*/ 245 w 278"/>
                <a:gd name="T27" fmla="*/ 2 h 279"/>
                <a:gd name="T28" fmla="*/ 252 w 278"/>
                <a:gd name="T29" fmla="*/ 0 h 279"/>
                <a:gd name="T30" fmla="*/ 252 w 278"/>
                <a:gd name="T31" fmla="*/ 0 h 279"/>
                <a:gd name="T32" fmla="*/ 258 w 278"/>
                <a:gd name="T33" fmla="*/ 2 h 279"/>
                <a:gd name="T34" fmla="*/ 263 w 278"/>
                <a:gd name="T35" fmla="*/ 5 h 279"/>
                <a:gd name="T36" fmla="*/ 274 w 278"/>
                <a:gd name="T37" fmla="*/ 15 h 279"/>
                <a:gd name="T38" fmla="*/ 274 w 278"/>
                <a:gd name="T39" fmla="*/ 15 h 279"/>
                <a:gd name="T40" fmla="*/ 276 w 278"/>
                <a:gd name="T41" fmla="*/ 18 h 279"/>
                <a:gd name="T42" fmla="*/ 277 w 278"/>
                <a:gd name="T43" fmla="*/ 21 h 279"/>
                <a:gd name="T44" fmla="*/ 278 w 278"/>
                <a:gd name="T45" fmla="*/ 28 h 279"/>
                <a:gd name="T46" fmla="*/ 277 w 278"/>
                <a:gd name="T47" fmla="*/ 34 h 279"/>
                <a:gd name="T48" fmla="*/ 276 w 278"/>
                <a:gd name="T49" fmla="*/ 37 h 279"/>
                <a:gd name="T50" fmla="*/ 274 w 278"/>
                <a:gd name="T51" fmla="*/ 40 h 279"/>
                <a:gd name="T52" fmla="*/ 39 w 278"/>
                <a:gd name="T53" fmla="*/ 275 h 279"/>
                <a:gd name="T54" fmla="*/ 39 w 278"/>
                <a:gd name="T55" fmla="*/ 275 h 279"/>
                <a:gd name="T56" fmla="*/ 33 w 278"/>
                <a:gd name="T57" fmla="*/ 278 h 279"/>
                <a:gd name="T58" fmla="*/ 27 w 278"/>
                <a:gd name="T59" fmla="*/ 279 h 279"/>
                <a:gd name="T60" fmla="*/ 27 w 278"/>
                <a:gd name="T61" fmla="*/ 279 h 279"/>
                <a:gd name="T62" fmla="*/ 252 w 278"/>
                <a:gd name="T63" fmla="*/ 11 h 279"/>
                <a:gd name="T64" fmla="*/ 252 w 278"/>
                <a:gd name="T65" fmla="*/ 11 h 279"/>
                <a:gd name="T66" fmla="*/ 250 w 278"/>
                <a:gd name="T67" fmla="*/ 12 h 279"/>
                <a:gd name="T68" fmla="*/ 247 w 278"/>
                <a:gd name="T69" fmla="*/ 13 h 279"/>
                <a:gd name="T70" fmla="*/ 12 w 278"/>
                <a:gd name="T71" fmla="*/ 248 h 279"/>
                <a:gd name="T72" fmla="*/ 12 w 278"/>
                <a:gd name="T73" fmla="*/ 248 h 279"/>
                <a:gd name="T74" fmla="*/ 11 w 278"/>
                <a:gd name="T75" fmla="*/ 250 h 279"/>
                <a:gd name="T76" fmla="*/ 10 w 278"/>
                <a:gd name="T77" fmla="*/ 253 h 279"/>
                <a:gd name="T78" fmla="*/ 10 w 278"/>
                <a:gd name="T79" fmla="*/ 253 h 279"/>
                <a:gd name="T80" fmla="*/ 11 w 278"/>
                <a:gd name="T81" fmla="*/ 255 h 279"/>
                <a:gd name="T82" fmla="*/ 12 w 278"/>
                <a:gd name="T83" fmla="*/ 257 h 279"/>
                <a:gd name="T84" fmla="*/ 23 w 278"/>
                <a:gd name="T85" fmla="*/ 267 h 279"/>
                <a:gd name="T86" fmla="*/ 23 w 278"/>
                <a:gd name="T87" fmla="*/ 267 h 279"/>
                <a:gd name="T88" fmla="*/ 25 w 278"/>
                <a:gd name="T89" fmla="*/ 269 h 279"/>
                <a:gd name="T90" fmla="*/ 27 w 278"/>
                <a:gd name="T91" fmla="*/ 269 h 279"/>
                <a:gd name="T92" fmla="*/ 30 w 278"/>
                <a:gd name="T93" fmla="*/ 269 h 279"/>
                <a:gd name="T94" fmla="*/ 31 w 278"/>
                <a:gd name="T95" fmla="*/ 267 h 279"/>
                <a:gd name="T96" fmla="*/ 267 w 278"/>
                <a:gd name="T97" fmla="*/ 31 h 279"/>
                <a:gd name="T98" fmla="*/ 267 w 278"/>
                <a:gd name="T99" fmla="*/ 31 h 279"/>
                <a:gd name="T100" fmla="*/ 268 w 278"/>
                <a:gd name="T101" fmla="*/ 30 h 279"/>
                <a:gd name="T102" fmla="*/ 268 w 278"/>
                <a:gd name="T103" fmla="*/ 28 h 279"/>
                <a:gd name="T104" fmla="*/ 268 w 278"/>
                <a:gd name="T105" fmla="*/ 25 h 279"/>
                <a:gd name="T106" fmla="*/ 267 w 278"/>
                <a:gd name="T107" fmla="*/ 23 h 279"/>
                <a:gd name="T108" fmla="*/ 257 w 278"/>
                <a:gd name="T109" fmla="*/ 13 h 279"/>
                <a:gd name="T110" fmla="*/ 257 w 278"/>
                <a:gd name="T111" fmla="*/ 13 h 279"/>
                <a:gd name="T112" fmla="*/ 254 w 278"/>
                <a:gd name="T113" fmla="*/ 12 h 279"/>
                <a:gd name="T114" fmla="*/ 252 w 278"/>
                <a:gd name="T115" fmla="*/ 11 h 279"/>
                <a:gd name="T116" fmla="*/ 252 w 278"/>
                <a:gd name="T117" fmla="*/ 1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8" h="279">
                  <a:moveTo>
                    <a:pt x="27" y="279"/>
                  </a:moveTo>
                  <a:lnTo>
                    <a:pt x="27" y="279"/>
                  </a:lnTo>
                  <a:lnTo>
                    <a:pt x="20" y="278"/>
                  </a:lnTo>
                  <a:lnTo>
                    <a:pt x="15" y="275"/>
                  </a:lnTo>
                  <a:lnTo>
                    <a:pt x="4" y="264"/>
                  </a:lnTo>
                  <a:lnTo>
                    <a:pt x="4" y="264"/>
                  </a:lnTo>
                  <a:lnTo>
                    <a:pt x="1" y="258"/>
                  </a:lnTo>
                  <a:lnTo>
                    <a:pt x="0" y="253"/>
                  </a:lnTo>
                  <a:lnTo>
                    <a:pt x="0" y="253"/>
                  </a:lnTo>
                  <a:lnTo>
                    <a:pt x="1" y="246"/>
                  </a:lnTo>
                  <a:lnTo>
                    <a:pt x="4" y="240"/>
                  </a:lnTo>
                  <a:lnTo>
                    <a:pt x="239" y="5"/>
                  </a:lnTo>
                  <a:lnTo>
                    <a:pt x="239" y="5"/>
                  </a:lnTo>
                  <a:lnTo>
                    <a:pt x="245" y="2"/>
                  </a:lnTo>
                  <a:lnTo>
                    <a:pt x="252" y="0"/>
                  </a:lnTo>
                  <a:lnTo>
                    <a:pt x="252" y="0"/>
                  </a:lnTo>
                  <a:lnTo>
                    <a:pt x="258" y="2"/>
                  </a:lnTo>
                  <a:lnTo>
                    <a:pt x="263" y="5"/>
                  </a:lnTo>
                  <a:lnTo>
                    <a:pt x="274" y="15"/>
                  </a:lnTo>
                  <a:lnTo>
                    <a:pt x="274" y="15"/>
                  </a:lnTo>
                  <a:lnTo>
                    <a:pt x="276" y="18"/>
                  </a:lnTo>
                  <a:lnTo>
                    <a:pt x="277" y="21"/>
                  </a:lnTo>
                  <a:lnTo>
                    <a:pt x="278" y="28"/>
                  </a:lnTo>
                  <a:lnTo>
                    <a:pt x="277" y="34"/>
                  </a:lnTo>
                  <a:lnTo>
                    <a:pt x="276" y="37"/>
                  </a:lnTo>
                  <a:lnTo>
                    <a:pt x="274" y="40"/>
                  </a:lnTo>
                  <a:lnTo>
                    <a:pt x="39" y="275"/>
                  </a:lnTo>
                  <a:lnTo>
                    <a:pt x="39" y="275"/>
                  </a:lnTo>
                  <a:lnTo>
                    <a:pt x="33" y="278"/>
                  </a:lnTo>
                  <a:lnTo>
                    <a:pt x="27" y="279"/>
                  </a:lnTo>
                  <a:lnTo>
                    <a:pt x="27" y="279"/>
                  </a:lnTo>
                  <a:close/>
                  <a:moveTo>
                    <a:pt x="252" y="11"/>
                  </a:moveTo>
                  <a:lnTo>
                    <a:pt x="252" y="11"/>
                  </a:lnTo>
                  <a:lnTo>
                    <a:pt x="250" y="12"/>
                  </a:lnTo>
                  <a:lnTo>
                    <a:pt x="247" y="13"/>
                  </a:lnTo>
                  <a:lnTo>
                    <a:pt x="12" y="248"/>
                  </a:lnTo>
                  <a:lnTo>
                    <a:pt x="12" y="248"/>
                  </a:lnTo>
                  <a:lnTo>
                    <a:pt x="11" y="250"/>
                  </a:lnTo>
                  <a:lnTo>
                    <a:pt x="10" y="253"/>
                  </a:lnTo>
                  <a:lnTo>
                    <a:pt x="10" y="253"/>
                  </a:lnTo>
                  <a:lnTo>
                    <a:pt x="11" y="255"/>
                  </a:lnTo>
                  <a:lnTo>
                    <a:pt x="12" y="257"/>
                  </a:lnTo>
                  <a:lnTo>
                    <a:pt x="23" y="267"/>
                  </a:lnTo>
                  <a:lnTo>
                    <a:pt x="23" y="267"/>
                  </a:lnTo>
                  <a:lnTo>
                    <a:pt x="25" y="269"/>
                  </a:lnTo>
                  <a:lnTo>
                    <a:pt x="27" y="269"/>
                  </a:lnTo>
                  <a:lnTo>
                    <a:pt x="30" y="269"/>
                  </a:lnTo>
                  <a:lnTo>
                    <a:pt x="31" y="267"/>
                  </a:lnTo>
                  <a:lnTo>
                    <a:pt x="267" y="31"/>
                  </a:lnTo>
                  <a:lnTo>
                    <a:pt x="267" y="31"/>
                  </a:lnTo>
                  <a:lnTo>
                    <a:pt x="268" y="30"/>
                  </a:lnTo>
                  <a:lnTo>
                    <a:pt x="268" y="28"/>
                  </a:lnTo>
                  <a:lnTo>
                    <a:pt x="268" y="25"/>
                  </a:lnTo>
                  <a:lnTo>
                    <a:pt x="267" y="23"/>
                  </a:lnTo>
                  <a:lnTo>
                    <a:pt x="257" y="13"/>
                  </a:lnTo>
                  <a:lnTo>
                    <a:pt x="257" y="13"/>
                  </a:lnTo>
                  <a:lnTo>
                    <a:pt x="254" y="12"/>
                  </a:lnTo>
                  <a:lnTo>
                    <a:pt x="252" y="11"/>
                  </a:lnTo>
                  <a:lnTo>
                    <a:pt x="252"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3"/>
            <p:cNvSpPr>
              <a:spLocks noEditPoints="1"/>
            </p:cNvSpPr>
            <p:nvPr userDrawn="1"/>
          </p:nvSpPr>
          <p:spPr bwMode="auto">
            <a:xfrm>
              <a:off x="3802" y="1982"/>
              <a:ext cx="224" cy="303"/>
            </a:xfrm>
            <a:custGeom>
              <a:avLst/>
              <a:gdLst>
                <a:gd name="T0" fmla="*/ 225 w 448"/>
                <a:gd name="T1" fmla="*/ 0 h 607"/>
                <a:gd name="T2" fmla="*/ 180 w 448"/>
                <a:gd name="T3" fmla="*/ 4 h 607"/>
                <a:gd name="T4" fmla="*/ 137 w 448"/>
                <a:gd name="T5" fmla="*/ 17 h 607"/>
                <a:gd name="T6" fmla="*/ 99 w 448"/>
                <a:gd name="T7" fmla="*/ 38 h 607"/>
                <a:gd name="T8" fmla="*/ 66 w 448"/>
                <a:gd name="T9" fmla="*/ 65 h 607"/>
                <a:gd name="T10" fmla="*/ 40 w 448"/>
                <a:gd name="T11" fmla="*/ 99 h 607"/>
                <a:gd name="T12" fmla="*/ 19 w 448"/>
                <a:gd name="T13" fmla="*/ 137 h 607"/>
                <a:gd name="T14" fmla="*/ 5 w 448"/>
                <a:gd name="T15" fmla="*/ 178 h 607"/>
                <a:gd name="T16" fmla="*/ 0 w 448"/>
                <a:gd name="T17" fmla="*/ 223 h 607"/>
                <a:gd name="T18" fmla="*/ 2 w 448"/>
                <a:gd name="T19" fmla="*/ 236 h 607"/>
                <a:gd name="T20" fmla="*/ 6 w 448"/>
                <a:gd name="T21" fmla="*/ 261 h 607"/>
                <a:gd name="T22" fmla="*/ 15 w 448"/>
                <a:gd name="T23" fmla="*/ 290 h 607"/>
                <a:gd name="T24" fmla="*/ 36 w 448"/>
                <a:gd name="T25" fmla="*/ 335 h 607"/>
                <a:gd name="T26" fmla="*/ 72 w 448"/>
                <a:gd name="T27" fmla="*/ 399 h 607"/>
                <a:gd name="T28" fmla="*/ 113 w 448"/>
                <a:gd name="T29" fmla="*/ 462 h 607"/>
                <a:gd name="T30" fmla="*/ 154 w 448"/>
                <a:gd name="T31" fmla="*/ 518 h 607"/>
                <a:gd name="T32" fmla="*/ 215 w 448"/>
                <a:gd name="T33" fmla="*/ 596 h 607"/>
                <a:gd name="T34" fmla="*/ 225 w 448"/>
                <a:gd name="T35" fmla="*/ 607 h 607"/>
                <a:gd name="T36" fmla="*/ 260 w 448"/>
                <a:gd name="T37" fmla="*/ 564 h 607"/>
                <a:gd name="T38" fmla="*/ 316 w 448"/>
                <a:gd name="T39" fmla="*/ 492 h 607"/>
                <a:gd name="T40" fmla="*/ 357 w 448"/>
                <a:gd name="T41" fmla="*/ 431 h 607"/>
                <a:gd name="T42" fmla="*/ 397 w 448"/>
                <a:gd name="T43" fmla="*/ 367 h 607"/>
                <a:gd name="T44" fmla="*/ 428 w 448"/>
                <a:gd name="T45" fmla="*/ 305 h 607"/>
                <a:gd name="T46" fmla="*/ 438 w 448"/>
                <a:gd name="T47" fmla="*/ 275 h 607"/>
                <a:gd name="T48" fmla="*/ 446 w 448"/>
                <a:gd name="T49" fmla="*/ 248 h 607"/>
                <a:gd name="T50" fmla="*/ 448 w 448"/>
                <a:gd name="T51" fmla="*/ 223 h 607"/>
                <a:gd name="T52" fmla="*/ 447 w 448"/>
                <a:gd name="T53" fmla="*/ 200 h 607"/>
                <a:gd name="T54" fmla="*/ 438 w 448"/>
                <a:gd name="T55" fmla="*/ 156 h 607"/>
                <a:gd name="T56" fmla="*/ 421 w 448"/>
                <a:gd name="T57" fmla="*/ 117 h 607"/>
                <a:gd name="T58" fmla="*/ 397 w 448"/>
                <a:gd name="T59" fmla="*/ 81 h 607"/>
                <a:gd name="T60" fmla="*/ 367 w 448"/>
                <a:gd name="T61" fmla="*/ 50 h 607"/>
                <a:gd name="T62" fmla="*/ 331 w 448"/>
                <a:gd name="T63" fmla="*/ 26 h 607"/>
                <a:gd name="T64" fmla="*/ 291 w 448"/>
                <a:gd name="T65" fmla="*/ 10 h 607"/>
                <a:gd name="T66" fmla="*/ 247 w 448"/>
                <a:gd name="T67" fmla="*/ 1 h 607"/>
                <a:gd name="T68" fmla="*/ 225 w 448"/>
                <a:gd name="T69" fmla="*/ 0 h 607"/>
                <a:gd name="T70" fmla="*/ 225 w 448"/>
                <a:gd name="T71" fmla="*/ 288 h 607"/>
                <a:gd name="T72" fmla="*/ 210 w 448"/>
                <a:gd name="T73" fmla="*/ 286 h 607"/>
                <a:gd name="T74" fmla="*/ 197 w 448"/>
                <a:gd name="T75" fmla="*/ 282 h 607"/>
                <a:gd name="T76" fmla="*/ 174 w 448"/>
                <a:gd name="T77" fmla="*/ 267 h 607"/>
                <a:gd name="T78" fmla="*/ 158 w 448"/>
                <a:gd name="T79" fmla="*/ 244 h 607"/>
                <a:gd name="T80" fmla="*/ 155 w 448"/>
                <a:gd name="T81" fmla="*/ 230 h 607"/>
                <a:gd name="T82" fmla="*/ 152 w 448"/>
                <a:gd name="T83" fmla="*/ 216 h 607"/>
                <a:gd name="T84" fmla="*/ 154 w 448"/>
                <a:gd name="T85" fmla="*/ 208 h 607"/>
                <a:gd name="T86" fmla="*/ 156 w 448"/>
                <a:gd name="T87" fmla="*/ 194 h 607"/>
                <a:gd name="T88" fmla="*/ 165 w 448"/>
                <a:gd name="T89" fmla="*/ 176 h 607"/>
                <a:gd name="T90" fmla="*/ 185 w 448"/>
                <a:gd name="T91" fmla="*/ 156 h 607"/>
                <a:gd name="T92" fmla="*/ 203 w 448"/>
                <a:gd name="T93" fmla="*/ 147 h 607"/>
                <a:gd name="T94" fmla="*/ 217 w 448"/>
                <a:gd name="T95" fmla="*/ 145 h 607"/>
                <a:gd name="T96" fmla="*/ 225 w 448"/>
                <a:gd name="T97" fmla="*/ 144 h 607"/>
                <a:gd name="T98" fmla="*/ 239 w 448"/>
                <a:gd name="T99" fmla="*/ 146 h 607"/>
                <a:gd name="T100" fmla="*/ 253 w 448"/>
                <a:gd name="T101" fmla="*/ 149 h 607"/>
                <a:gd name="T102" fmla="*/ 276 w 448"/>
                <a:gd name="T103" fmla="*/ 164 h 607"/>
                <a:gd name="T104" fmla="*/ 291 w 448"/>
                <a:gd name="T105" fmla="*/ 187 h 607"/>
                <a:gd name="T106" fmla="*/ 295 w 448"/>
                <a:gd name="T107" fmla="*/ 201 h 607"/>
                <a:gd name="T108" fmla="*/ 296 w 448"/>
                <a:gd name="T109" fmla="*/ 216 h 607"/>
                <a:gd name="T110" fmla="*/ 296 w 448"/>
                <a:gd name="T111" fmla="*/ 223 h 607"/>
                <a:gd name="T112" fmla="*/ 293 w 448"/>
                <a:gd name="T113" fmla="*/ 237 h 607"/>
                <a:gd name="T114" fmla="*/ 284 w 448"/>
                <a:gd name="T115" fmla="*/ 255 h 607"/>
                <a:gd name="T116" fmla="*/ 265 w 448"/>
                <a:gd name="T117" fmla="*/ 275 h 607"/>
                <a:gd name="T118" fmla="*/ 246 w 448"/>
                <a:gd name="T119" fmla="*/ 284 h 607"/>
                <a:gd name="T120" fmla="*/ 232 w 448"/>
                <a:gd name="T121" fmla="*/ 288 h 607"/>
                <a:gd name="T122" fmla="*/ 225 w 448"/>
                <a:gd name="T123" fmla="*/ 288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8" h="607">
                  <a:moveTo>
                    <a:pt x="225" y="0"/>
                  </a:moveTo>
                  <a:lnTo>
                    <a:pt x="225" y="0"/>
                  </a:lnTo>
                  <a:lnTo>
                    <a:pt x="202" y="1"/>
                  </a:lnTo>
                  <a:lnTo>
                    <a:pt x="180" y="4"/>
                  </a:lnTo>
                  <a:lnTo>
                    <a:pt x="158" y="10"/>
                  </a:lnTo>
                  <a:lnTo>
                    <a:pt x="137" y="17"/>
                  </a:lnTo>
                  <a:lnTo>
                    <a:pt x="118" y="26"/>
                  </a:lnTo>
                  <a:lnTo>
                    <a:pt x="99" y="38"/>
                  </a:lnTo>
                  <a:lnTo>
                    <a:pt x="82" y="50"/>
                  </a:lnTo>
                  <a:lnTo>
                    <a:pt x="66" y="65"/>
                  </a:lnTo>
                  <a:lnTo>
                    <a:pt x="52" y="81"/>
                  </a:lnTo>
                  <a:lnTo>
                    <a:pt x="40" y="99"/>
                  </a:lnTo>
                  <a:lnTo>
                    <a:pt x="28" y="117"/>
                  </a:lnTo>
                  <a:lnTo>
                    <a:pt x="19" y="137"/>
                  </a:lnTo>
                  <a:lnTo>
                    <a:pt x="11" y="156"/>
                  </a:lnTo>
                  <a:lnTo>
                    <a:pt x="5" y="178"/>
                  </a:lnTo>
                  <a:lnTo>
                    <a:pt x="2" y="200"/>
                  </a:lnTo>
                  <a:lnTo>
                    <a:pt x="0" y="223"/>
                  </a:lnTo>
                  <a:lnTo>
                    <a:pt x="0" y="223"/>
                  </a:lnTo>
                  <a:lnTo>
                    <a:pt x="2" y="236"/>
                  </a:lnTo>
                  <a:lnTo>
                    <a:pt x="4" y="248"/>
                  </a:lnTo>
                  <a:lnTo>
                    <a:pt x="6" y="261"/>
                  </a:lnTo>
                  <a:lnTo>
                    <a:pt x="11" y="275"/>
                  </a:lnTo>
                  <a:lnTo>
                    <a:pt x="15" y="290"/>
                  </a:lnTo>
                  <a:lnTo>
                    <a:pt x="21" y="305"/>
                  </a:lnTo>
                  <a:lnTo>
                    <a:pt x="36" y="335"/>
                  </a:lnTo>
                  <a:lnTo>
                    <a:pt x="53" y="367"/>
                  </a:lnTo>
                  <a:lnTo>
                    <a:pt x="72" y="399"/>
                  </a:lnTo>
                  <a:lnTo>
                    <a:pt x="91" y="431"/>
                  </a:lnTo>
                  <a:lnTo>
                    <a:pt x="113" y="462"/>
                  </a:lnTo>
                  <a:lnTo>
                    <a:pt x="134" y="492"/>
                  </a:lnTo>
                  <a:lnTo>
                    <a:pt x="154" y="518"/>
                  </a:lnTo>
                  <a:lnTo>
                    <a:pt x="189" y="564"/>
                  </a:lnTo>
                  <a:lnTo>
                    <a:pt x="215" y="596"/>
                  </a:lnTo>
                  <a:lnTo>
                    <a:pt x="225" y="607"/>
                  </a:lnTo>
                  <a:lnTo>
                    <a:pt x="225" y="607"/>
                  </a:lnTo>
                  <a:lnTo>
                    <a:pt x="234" y="596"/>
                  </a:lnTo>
                  <a:lnTo>
                    <a:pt x="260" y="564"/>
                  </a:lnTo>
                  <a:lnTo>
                    <a:pt x="295" y="518"/>
                  </a:lnTo>
                  <a:lnTo>
                    <a:pt x="316" y="492"/>
                  </a:lnTo>
                  <a:lnTo>
                    <a:pt x="337" y="462"/>
                  </a:lnTo>
                  <a:lnTo>
                    <a:pt x="357" y="431"/>
                  </a:lnTo>
                  <a:lnTo>
                    <a:pt x="377" y="399"/>
                  </a:lnTo>
                  <a:lnTo>
                    <a:pt x="397" y="367"/>
                  </a:lnTo>
                  <a:lnTo>
                    <a:pt x="413" y="335"/>
                  </a:lnTo>
                  <a:lnTo>
                    <a:pt x="428" y="305"/>
                  </a:lnTo>
                  <a:lnTo>
                    <a:pt x="434" y="290"/>
                  </a:lnTo>
                  <a:lnTo>
                    <a:pt x="438" y="275"/>
                  </a:lnTo>
                  <a:lnTo>
                    <a:pt x="443" y="261"/>
                  </a:lnTo>
                  <a:lnTo>
                    <a:pt x="446" y="248"/>
                  </a:lnTo>
                  <a:lnTo>
                    <a:pt x="447" y="236"/>
                  </a:lnTo>
                  <a:lnTo>
                    <a:pt x="448" y="223"/>
                  </a:lnTo>
                  <a:lnTo>
                    <a:pt x="448" y="223"/>
                  </a:lnTo>
                  <a:lnTo>
                    <a:pt x="447" y="200"/>
                  </a:lnTo>
                  <a:lnTo>
                    <a:pt x="444" y="178"/>
                  </a:lnTo>
                  <a:lnTo>
                    <a:pt x="438" y="156"/>
                  </a:lnTo>
                  <a:lnTo>
                    <a:pt x="430" y="137"/>
                  </a:lnTo>
                  <a:lnTo>
                    <a:pt x="421" y="117"/>
                  </a:lnTo>
                  <a:lnTo>
                    <a:pt x="410" y="99"/>
                  </a:lnTo>
                  <a:lnTo>
                    <a:pt x="397" y="81"/>
                  </a:lnTo>
                  <a:lnTo>
                    <a:pt x="383" y="65"/>
                  </a:lnTo>
                  <a:lnTo>
                    <a:pt x="367" y="50"/>
                  </a:lnTo>
                  <a:lnTo>
                    <a:pt x="349" y="38"/>
                  </a:lnTo>
                  <a:lnTo>
                    <a:pt x="331" y="26"/>
                  </a:lnTo>
                  <a:lnTo>
                    <a:pt x="311" y="17"/>
                  </a:lnTo>
                  <a:lnTo>
                    <a:pt x="291" y="10"/>
                  </a:lnTo>
                  <a:lnTo>
                    <a:pt x="270" y="4"/>
                  </a:lnTo>
                  <a:lnTo>
                    <a:pt x="247" y="1"/>
                  </a:lnTo>
                  <a:lnTo>
                    <a:pt x="225" y="0"/>
                  </a:lnTo>
                  <a:lnTo>
                    <a:pt x="225" y="0"/>
                  </a:lnTo>
                  <a:close/>
                  <a:moveTo>
                    <a:pt x="225" y="288"/>
                  </a:moveTo>
                  <a:lnTo>
                    <a:pt x="225" y="288"/>
                  </a:lnTo>
                  <a:lnTo>
                    <a:pt x="217" y="288"/>
                  </a:lnTo>
                  <a:lnTo>
                    <a:pt x="210" y="286"/>
                  </a:lnTo>
                  <a:lnTo>
                    <a:pt x="203" y="284"/>
                  </a:lnTo>
                  <a:lnTo>
                    <a:pt x="197" y="282"/>
                  </a:lnTo>
                  <a:lnTo>
                    <a:pt x="185" y="275"/>
                  </a:lnTo>
                  <a:lnTo>
                    <a:pt x="174" y="267"/>
                  </a:lnTo>
                  <a:lnTo>
                    <a:pt x="165" y="255"/>
                  </a:lnTo>
                  <a:lnTo>
                    <a:pt x="158" y="244"/>
                  </a:lnTo>
                  <a:lnTo>
                    <a:pt x="156" y="237"/>
                  </a:lnTo>
                  <a:lnTo>
                    <a:pt x="155" y="230"/>
                  </a:lnTo>
                  <a:lnTo>
                    <a:pt x="154" y="223"/>
                  </a:lnTo>
                  <a:lnTo>
                    <a:pt x="152" y="216"/>
                  </a:lnTo>
                  <a:lnTo>
                    <a:pt x="152" y="216"/>
                  </a:lnTo>
                  <a:lnTo>
                    <a:pt x="154" y="208"/>
                  </a:lnTo>
                  <a:lnTo>
                    <a:pt x="155" y="201"/>
                  </a:lnTo>
                  <a:lnTo>
                    <a:pt x="156" y="194"/>
                  </a:lnTo>
                  <a:lnTo>
                    <a:pt x="158" y="187"/>
                  </a:lnTo>
                  <a:lnTo>
                    <a:pt x="165" y="176"/>
                  </a:lnTo>
                  <a:lnTo>
                    <a:pt x="174" y="164"/>
                  </a:lnTo>
                  <a:lnTo>
                    <a:pt x="185" y="156"/>
                  </a:lnTo>
                  <a:lnTo>
                    <a:pt x="197" y="149"/>
                  </a:lnTo>
                  <a:lnTo>
                    <a:pt x="203" y="147"/>
                  </a:lnTo>
                  <a:lnTo>
                    <a:pt x="210" y="146"/>
                  </a:lnTo>
                  <a:lnTo>
                    <a:pt x="217" y="145"/>
                  </a:lnTo>
                  <a:lnTo>
                    <a:pt x="225" y="144"/>
                  </a:lnTo>
                  <a:lnTo>
                    <a:pt x="225" y="144"/>
                  </a:lnTo>
                  <a:lnTo>
                    <a:pt x="232" y="145"/>
                  </a:lnTo>
                  <a:lnTo>
                    <a:pt x="239" y="146"/>
                  </a:lnTo>
                  <a:lnTo>
                    <a:pt x="246" y="147"/>
                  </a:lnTo>
                  <a:lnTo>
                    <a:pt x="253" y="149"/>
                  </a:lnTo>
                  <a:lnTo>
                    <a:pt x="265" y="156"/>
                  </a:lnTo>
                  <a:lnTo>
                    <a:pt x="276" y="164"/>
                  </a:lnTo>
                  <a:lnTo>
                    <a:pt x="284" y="176"/>
                  </a:lnTo>
                  <a:lnTo>
                    <a:pt x="291" y="187"/>
                  </a:lnTo>
                  <a:lnTo>
                    <a:pt x="293" y="194"/>
                  </a:lnTo>
                  <a:lnTo>
                    <a:pt x="295" y="201"/>
                  </a:lnTo>
                  <a:lnTo>
                    <a:pt x="296" y="208"/>
                  </a:lnTo>
                  <a:lnTo>
                    <a:pt x="296" y="216"/>
                  </a:lnTo>
                  <a:lnTo>
                    <a:pt x="296" y="216"/>
                  </a:lnTo>
                  <a:lnTo>
                    <a:pt x="296" y="223"/>
                  </a:lnTo>
                  <a:lnTo>
                    <a:pt x="295" y="230"/>
                  </a:lnTo>
                  <a:lnTo>
                    <a:pt x="293" y="237"/>
                  </a:lnTo>
                  <a:lnTo>
                    <a:pt x="291" y="244"/>
                  </a:lnTo>
                  <a:lnTo>
                    <a:pt x="284" y="255"/>
                  </a:lnTo>
                  <a:lnTo>
                    <a:pt x="276" y="267"/>
                  </a:lnTo>
                  <a:lnTo>
                    <a:pt x="265" y="275"/>
                  </a:lnTo>
                  <a:lnTo>
                    <a:pt x="253" y="282"/>
                  </a:lnTo>
                  <a:lnTo>
                    <a:pt x="246" y="284"/>
                  </a:lnTo>
                  <a:lnTo>
                    <a:pt x="239" y="286"/>
                  </a:lnTo>
                  <a:lnTo>
                    <a:pt x="232" y="288"/>
                  </a:lnTo>
                  <a:lnTo>
                    <a:pt x="225" y="288"/>
                  </a:lnTo>
                  <a:lnTo>
                    <a:pt x="225" y="288"/>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14"/>
            <p:cNvSpPr>
              <a:spLocks/>
            </p:cNvSpPr>
            <p:nvPr userDrawn="1"/>
          </p:nvSpPr>
          <p:spPr bwMode="auto">
            <a:xfrm>
              <a:off x="3179" y="2138"/>
              <a:ext cx="294" cy="123"/>
            </a:xfrm>
            <a:custGeom>
              <a:avLst/>
              <a:gdLst>
                <a:gd name="T0" fmla="*/ 587 w 587"/>
                <a:gd name="T1" fmla="*/ 242 h 244"/>
                <a:gd name="T2" fmla="*/ 577 w 587"/>
                <a:gd name="T3" fmla="*/ 226 h 244"/>
                <a:gd name="T4" fmla="*/ 570 w 587"/>
                <a:gd name="T5" fmla="*/ 207 h 244"/>
                <a:gd name="T6" fmla="*/ 562 w 587"/>
                <a:gd name="T7" fmla="*/ 169 h 244"/>
                <a:gd name="T8" fmla="*/ 561 w 587"/>
                <a:gd name="T9" fmla="*/ 138 h 244"/>
                <a:gd name="T10" fmla="*/ 561 w 587"/>
                <a:gd name="T11" fmla="*/ 82 h 244"/>
                <a:gd name="T12" fmla="*/ 560 w 587"/>
                <a:gd name="T13" fmla="*/ 74 h 244"/>
                <a:gd name="T14" fmla="*/ 557 w 587"/>
                <a:gd name="T15" fmla="*/ 58 h 244"/>
                <a:gd name="T16" fmla="*/ 551 w 587"/>
                <a:gd name="T17" fmla="*/ 43 h 244"/>
                <a:gd name="T18" fmla="*/ 541 w 587"/>
                <a:gd name="T19" fmla="*/ 30 h 244"/>
                <a:gd name="T20" fmla="*/ 531 w 587"/>
                <a:gd name="T21" fmla="*/ 18 h 244"/>
                <a:gd name="T22" fmla="*/ 517 w 587"/>
                <a:gd name="T23" fmla="*/ 9 h 244"/>
                <a:gd name="T24" fmla="*/ 502 w 587"/>
                <a:gd name="T25" fmla="*/ 3 h 244"/>
                <a:gd name="T26" fmla="*/ 486 w 587"/>
                <a:gd name="T27" fmla="*/ 0 h 244"/>
                <a:gd name="T28" fmla="*/ 82 w 587"/>
                <a:gd name="T29" fmla="*/ 0 h 244"/>
                <a:gd name="T30" fmla="*/ 74 w 587"/>
                <a:gd name="T31" fmla="*/ 0 h 244"/>
                <a:gd name="T32" fmla="*/ 57 w 587"/>
                <a:gd name="T33" fmla="*/ 3 h 244"/>
                <a:gd name="T34" fmla="*/ 43 w 587"/>
                <a:gd name="T35" fmla="*/ 9 h 244"/>
                <a:gd name="T36" fmla="*/ 30 w 587"/>
                <a:gd name="T37" fmla="*/ 18 h 244"/>
                <a:gd name="T38" fmla="*/ 18 w 587"/>
                <a:gd name="T39" fmla="*/ 30 h 244"/>
                <a:gd name="T40" fmla="*/ 9 w 587"/>
                <a:gd name="T41" fmla="*/ 43 h 244"/>
                <a:gd name="T42" fmla="*/ 3 w 587"/>
                <a:gd name="T43" fmla="*/ 58 h 244"/>
                <a:gd name="T44" fmla="*/ 0 w 587"/>
                <a:gd name="T45" fmla="*/ 74 h 244"/>
                <a:gd name="T46" fmla="*/ 0 w 587"/>
                <a:gd name="T47" fmla="*/ 124 h 244"/>
                <a:gd name="T48" fmla="*/ 0 w 587"/>
                <a:gd name="T49" fmla="*/ 134 h 244"/>
                <a:gd name="T50" fmla="*/ 3 w 587"/>
                <a:gd name="T51" fmla="*/ 150 h 244"/>
                <a:gd name="T52" fmla="*/ 9 w 587"/>
                <a:gd name="T53" fmla="*/ 165 h 244"/>
                <a:gd name="T54" fmla="*/ 18 w 587"/>
                <a:gd name="T55" fmla="*/ 177 h 244"/>
                <a:gd name="T56" fmla="*/ 30 w 587"/>
                <a:gd name="T57" fmla="*/ 189 h 244"/>
                <a:gd name="T58" fmla="*/ 43 w 587"/>
                <a:gd name="T59" fmla="*/ 197 h 244"/>
                <a:gd name="T60" fmla="*/ 57 w 587"/>
                <a:gd name="T61" fmla="*/ 204 h 244"/>
                <a:gd name="T62" fmla="*/ 74 w 587"/>
                <a:gd name="T63" fmla="*/ 207 h 244"/>
                <a:gd name="T64" fmla="*/ 478 w 587"/>
                <a:gd name="T65" fmla="*/ 207 h 244"/>
                <a:gd name="T66" fmla="*/ 486 w 587"/>
                <a:gd name="T67" fmla="*/ 207 h 244"/>
                <a:gd name="T68" fmla="*/ 502 w 587"/>
                <a:gd name="T69" fmla="*/ 204 h 244"/>
                <a:gd name="T70" fmla="*/ 509 w 587"/>
                <a:gd name="T71" fmla="*/ 202 h 244"/>
                <a:gd name="T72" fmla="*/ 531 w 587"/>
                <a:gd name="T73" fmla="*/ 210 h 244"/>
                <a:gd name="T74" fmla="*/ 568 w 587"/>
                <a:gd name="T75" fmla="*/ 230 h 244"/>
                <a:gd name="T76" fmla="*/ 586 w 587"/>
                <a:gd name="T77" fmla="*/ 244 h 244"/>
                <a:gd name="T78" fmla="*/ 587 w 587"/>
                <a:gd name="T79" fmla="*/ 244 h 244"/>
                <a:gd name="T80" fmla="*/ 587 w 587"/>
                <a:gd name="T81" fmla="*/ 24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587" y="242"/>
                  </a:moveTo>
                  <a:lnTo>
                    <a:pt x="587" y="242"/>
                  </a:lnTo>
                  <a:lnTo>
                    <a:pt x="582" y="235"/>
                  </a:lnTo>
                  <a:lnTo>
                    <a:pt x="577" y="226"/>
                  </a:lnTo>
                  <a:lnTo>
                    <a:pt x="574" y="217"/>
                  </a:lnTo>
                  <a:lnTo>
                    <a:pt x="570" y="207"/>
                  </a:lnTo>
                  <a:lnTo>
                    <a:pt x="566" y="188"/>
                  </a:lnTo>
                  <a:lnTo>
                    <a:pt x="562" y="169"/>
                  </a:lnTo>
                  <a:lnTo>
                    <a:pt x="561" y="152"/>
                  </a:lnTo>
                  <a:lnTo>
                    <a:pt x="561" y="138"/>
                  </a:lnTo>
                  <a:lnTo>
                    <a:pt x="561" y="124"/>
                  </a:lnTo>
                  <a:lnTo>
                    <a:pt x="561" y="82"/>
                  </a:lnTo>
                  <a:lnTo>
                    <a:pt x="561" y="82"/>
                  </a:lnTo>
                  <a:lnTo>
                    <a:pt x="560" y="74"/>
                  </a:lnTo>
                  <a:lnTo>
                    <a:pt x="559" y="66"/>
                  </a:lnTo>
                  <a:lnTo>
                    <a:pt x="557" y="58"/>
                  </a:lnTo>
                  <a:lnTo>
                    <a:pt x="554" y="50"/>
                  </a:lnTo>
                  <a:lnTo>
                    <a:pt x="551" y="43"/>
                  </a:lnTo>
                  <a:lnTo>
                    <a:pt x="547" y="36"/>
                  </a:lnTo>
                  <a:lnTo>
                    <a:pt x="541" y="30"/>
                  </a:lnTo>
                  <a:lnTo>
                    <a:pt x="537" y="24"/>
                  </a:lnTo>
                  <a:lnTo>
                    <a:pt x="531" y="18"/>
                  </a:lnTo>
                  <a:lnTo>
                    <a:pt x="524" y="14"/>
                  </a:lnTo>
                  <a:lnTo>
                    <a:pt x="517" y="9"/>
                  </a:lnTo>
                  <a:lnTo>
                    <a:pt x="510" y="6"/>
                  </a:lnTo>
                  <a:lnTo>
                    <a:pt x="502" y="3"/>
                  </a:lnTo>
                  <a:lnTo>
                    <a:pt x="495" y="1"/>
                  </a:lnTo>
                  <a:lnTo>
                    <a:pt x="486" y="0"/>
                  </a:lnTo>
                  <a:lnTo>
                    <a:pt x="478" y="0"/>
                  </a:lnTo>
                  <a:lnTo>
                    <a:pt x="82" y="0"/>
                  </a:lnTo>
                  <a:lnTo>
                    <a:pt x="82" y="0"/>
                  </a:lnTo>
                  <a:lnTo>
                    <a:pt x="74" y="0"/>
                  </a:lnTo>
                  <a:lnTo>
                    <a:pt x="66" y="1"/>
                  </a:lnTo>
                  <a:lnTo>
                    <a:pt x="57" y="3"/>
                  </a:lnTo>
                  <a:lnTo>
                    <a:pt x="49" y="6"/>
                  </a:lnTo>
                  <a:lnTo>
                    <a:pt x="43" y="9"/>
                  </a:lnTo>
                  <a:lnTo>
                    <a:pt x="36" y="14"/>
                  </a:lnTo>
                  <a:lnTo>
                    <a:pt x="30" y="18"/>
                  </a:lnTo>
                  <a:lnTo>
                    <a:pt x="24" y="24"/>
                  </a:lnTo>
                  <a:lnTo>
                    <a:pt x="18" y="30"/>
                  </a:lnTo>
                  <a:lnTo>
                    <a:pt x="14" y="36"/>
                  </a:lnTo>
                  <a:lnTo>
                    <a:pt x="9" y="43"/>
                  </a:lnTo>
                  <a:lnTo>
                    <a:pt x="6" y="50"/>
                  </a:lnTo>
                  <a:lnTo>
                    <a:pt x="3" y="58"/>
                  </a:lnTo>
                  <a:lnTo>
                    <a:pt x="1" y="66"/>
                  </a:lnTo>
                  <a:lnTo>
                    <a:pt x="0" y="74"/>
                  </a:lnTo>
                  <a:lnTo>
                    <a:pt x="0" y="82"/>
                  </a:lnTo>
                  <a:lnTo>
                    <a:pt x="0" y="124"/>
                  </a:lnTo>
                  <a:lnTo>
                    <a:pt x="0" y="124"/>
                  </a:lnTo>
                  <a:lnTo>
                    <a:pt x="0" y="134"/>
                  </a:lnTo>
                  <a:lnTo>
                    <a:pt x="1" y="142"/>
                  </a:lnTo>
                  <a:lnTo>
                    <a:pt x="3" y="150"/>
                  </a:lnTo>
                  <a:lnTo>
                    <a:pt x="6" y="157"/>
                  </a:lnTo>
                  <a:lnTo>
                    <a:pt x="9" y="165"/>
                  </a:lnTo>
                  <a:lnTo>
                    <a:pt x="14" y="171"/>
                  </a:lnTo>
                  <a:lnTo>
                    <a:pt x="18" y="177"/>
                  </a:lnTo>
                  <a:lnTo>
                    <a:pt x="24" y="183"/>
                  </a:lnTo>
                  <a:lnTo>
                    <a:pt x="30" y="189"/>
                  </a:lnTo>
                  <a:lnTo>
                    <a:pt x="36" y="194"/>
                  </a:lnTo>
                  <a:lnTo>
                    <a:pt x="43" y="197"/>
                  </a:lnTo>
                  <a:lnTo>
                    <a:pt x="49" y="200"/>
                  </a:lnTo>
                  <a:lnTo>
                    <a:pt x="57" y="204"/>
                  </a:lnTo>
                  <a:lnTo>
                    <a:pt x="66" y="206"/>
                  </a:lnTo>
                  <a:lnTo>
                    <a:pt x="74" y="207"/>
                  </a:lnTo>
                  <a:lnTo>
                    <a:pt x="82" y="207"/>
                  </a:lnTo>
                  <a:lnTo>
                    <a:pt x="478" y="207"/>
                  </a:lnTo>
                  <a:lnTo>
                    <a:pt x="478" y="207"/>
                  </a:lnTo>
                  <a:lnTo>
                    <a:pt x="486" y="207"/>
                  </a:lnTo>
                  <a:lnTo>
                    <a:pt x="494" y="206"/>
                  </a:lnTo>
                  <a:lnTo>
                    <a:pt x="502" y="204"/>
                  </a:lnTo>
                  <a:lnTo>
                    <a:pt x="509" y="202"/>
                  </a:lnTo>
                  <a:lnTo>
                    <a:pt x="509" y="202"/>
                  </a:lnTo>
                  <a:lnTo>
                    <a:pt x="521" y="205"/>
                  </a:lnTo>
                  <a:lnTo>
                    <a:pt x="531" y="210"/>
                  </a:lnTo>
                  <a:lnTo>
                    <a:pt x="549" y="219"/>
                  </a:lnTo>
                  <a:lnTo>
                    <a:pt x="568" y="230"/>
                  </a:lnTo>
                  <a:lnTo>
                    <a:pt x="586" y="244"/>
                  </a:lnTo>
                  <a:lnTo>
                    <a:pt x="586" y="244"/>
                  </a:lnTo>
                  <a:lnTo>
                    <a:pt x="587" y="244"/>
                  </a:lnTo>
                  <a:lnTo>
                    <a:pt x="587" y="244"/>
                  </a:lnTo>
                  <a:lnTo>
                    <a:pt x="587" y="242"/>
                  </a:lnTo>
                  <a:lnTo>
                    <a:pt x="587" y="242"/>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userDrawn="1"/>
          </p:nvSpPr>
          <p:spPr bwMode="auto">
            <a:xfrm>
              <a:off x="3159" y="2004"/>
              <a:ext cx="294" cy="122"/>
            </a:xfrm>
            <a:custGeom>
              <a:avLst/>
              <a:gdLst>
                <a:gd name="T0" fmla="*/ 0 w 587"/>
                <a:gd name="T1" fmla="*/ 243 h 244"/>
                <a:gd name="T2" fmla="*/ 10 w 587"/>
                <a:gd name="T3" fmla="*/ 227 h 244"/>
                <a:gd name="T4" fmla="*/ 17 w 587"/>
                <a:gd name="T5" fmla="*/ 208 h 244"/>
                <a:gd name="T6" fmla="*/ 25 w 587"/>
                <a:gd name="T7" fmla="*/ 170 h 244"/>
                <a:gd name="T8" fmla="*/ 26 w 587"/>
                <a:gd name="T9" fmla="*/ 139 h 244"/>
                <a:gd name="T10" fmla="*/ 26 w 587"/>
                <a:gd name="T11" fmla="*/ 82 h 244"/>
                <a:gd name="T12" fmla="*/ 27 w 587"/>
                <a:gd name="T13" fmla="*/ 74 h 244"/>
                <a:gd name="T14" fmla="*/ 30 w 587"/>
                <a:gd name="T15" fmla="*/ 58 h 244"/>
                <a:gd name="T16" fmla="*/ 36 w 587"/>
                <a:gd name="T17" fmla="*/ 43 h 244"/>
                <a:gd name="T18" fmla="*/ 46 w 587"/>
                <a:gd name="T19" fmla="*/ 29 h 244"/>
                <a:gd name="T20" fmla="*/ 56 w 587"/>
                <a:gd name="T21" fmla="*/ 19 h 244"/>
                <a:gd name="T22" fmla="*/ 70 w 587"/>
                <a:gd name="T23" fmla="*/ 10 h 244"/>
                <a:gd name="T24" fmla="*/ 85 w 587"/>
                <a:gd name="T25" fmla="*/ 4 h 244"/>
                <a:gd name="T26" fmla="*/ 101 w 587"/>
                <a:gd name="T27" fmla="*/ 1 h 244"/>
                <a:gd name="T28" fmla="*/ 505 w 587"/>
                <a:gd name="T29" fmla="*/ 0 h 244"/>
                <a:gd name="T30" fmla="*/ 513 w 587"/>
                <a:gd name="T31" fmla="*/ 1 h 244"/>
                <a:gd name="T32" fmla="*/ 529 w 587"/>
                <a:gd name="T33" fmla="*/ 4 h 244"/>
                <a:gd name="T34" fmla="*/ 544 w 587"/>
                <a:gd name="T35" fmla="*/ 10 h 244"/>
                <a:gd name="T36" fmla="*/ 557 w 587"/>
                <a:gd name="T37" fmla="*/ 19 h 244"/>
                <a:gd name="T38" fmla="*/ 569 w 587"/>
                <a:gd name="T39" fmla="*/ 29 h 244"/>
                <a:gd name="T40" fmla="*/ 578 w 587"/>
                <a:gd name="T41" fmla="*/ 43 h 244"/>
                <a:gd name="T42" fmla="*/ 584 w 587"/>
                <a:gd name="T43" fmla="*/ 58 h 244"/>
                <a:gd name="T44" fmla="*/ 587 w 587"/>
                <a:gd name="T45" fmla="*/ 74 h 244"/>
                <a:gd name="T46" fmla="*/ 587 w 587"/>
                <a:gd name="T47" fmla="*/ 125 h 244"/>
                <a:gd name="T48" fmla="*/ 587 w 587"/>
                <a:gd name="T49" fmla="*/ 133 h 244"/>
                <a:gd name="T50" fmla="*/ 584 w 587"/>
                <a:gd name="T51" fmla="*/ 149 h 244"/>
                <a:gd name="T52" fmla="*/ 578 w 587"/>
                <a:gd name="T53" fmla="*/ 164 h 244"/>
                <a:gd name="T54" fmla="*/ 569 w 587"/>
                <a:gd name="T55" fmla="*/ 178 h 244"/>
                <a:gd name="T56" fmla="*/ 557 w 587"/>
                <a:gd name="T57" fmla="*/ 188 h 244"/>
                <a:gd name="T58" fmla="*/ 544 w 587"/>
                <a:gd name="T59" fmla="*/ 198 h 244"/>
                <a:gd name="T60" fmla="*/ 529 w 587"/>
                <a:gd name="T61" fmla="*/ 205 h 244"/>
                <a:gd name="T62" fmla="*/ 513 w 587"/>
                <a:gd name="T63" fmla="*/ 207 h 244"/>
                <a:gd name="T64" fmla="*/ 109 w 587"/>
                <a:gd name="T65" fmla="*/ 208 h 244"/>
                <a:gd name="T66" fmla="*/ 101 w 587"/>
                <a:gd name="T67" fmla="*/ 207 h 244"/>
                <a:gd name="T68" fmla="*/ 85 w 587"/>
                <a:gd name="T69" fmla="*/ 205 h 244"/>
                <a:gd name="T70" fmla="*/ 78 w 587"/>
                <a:gd name="T71" fmla="*/ 202 h 244"/>
                <a:gd name="T72" fmla="*/ 56 w 587"/>
                <a:gd name="T73" fmla="*/ 209 h 244"/>
                <a:gd name="T74" fmla="*/ 19 w 587"/>
                <a:gd name="T75" fmla="*/ 231 h 244"/>
                <a:gd name="T76" fmla="*/ 1 w 587"/>
                <a:gd name="T77" fmla="*/ 244 h 244"/>
                <a:gd name="T78" fmla="*/ 0 w 587"/>
                <a:gd name="T79" fmla="*/ 244 h 244"/>
                <a:gd name="T80" fmla="*/ 0 w 587"/>
                <a:gd name="T81" fmla="*/ 243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7" h="244">
                  <a:moveTo>
                    <a:pt x="0" y="243"/>
                  </a:moveTo>
                  <a:lnTo>
                    <a:pt x="0" y="243"/>
                  </a:lnTo>
                  <a:lnTo>
                    <a:pt x="5" y="235"/>
                  </a:lnTo>
                  <a:lnTo>
                    <a:pt x="10" y="227"/>
                  </a:lnTo>
                  <a:lnTo>
                    <a:pt x="13" y="217"/>
                  </a:lnTo>
                  <a:lnTo>
                    <a:pt x="17" y="208"/>
                  </a:lnTo>
                  <a:lnTo>
                    <a:pt x="21" y="188"/>
                  </a:lnTo>
                  <a:lnTo>
                    <a:pt x="25" y="170"/>
                  </a:lnTo>
                  <a:lnTo>
                    <a:pt x="26" y="153"/>
                  </a:lnTo>
                  <a:lnTo>
                    <a:pt x="26" y="139"/>
                  </a:lnTo>
                  <a:lnTo>
                    <a:pt x="26" y="125"/>
                  </a:lnTo>
                  <a:lnTo>
                    <a:pt x="26" y="82"/>
                  </a:lnTo>
                  <a:lnTo>
                    <a:pt x="26" y="82"/>
                  </a:lnTo>
                  <a:lnTo>
                    <a:pt x="27" y="74"/>
                  </a:lnTo>
                  <a:lnTo>
                    <a:pt x="28" y="66"/>
                  </a:lnTo>
                  <a:lnTo>
                    <a:pt x="30" y="58"/>
                  </a:lnTo>
                  <a:lnTo>
                    <a:pt x="33" y="50"/>
                  </a:lnTo>
                  <a:lnTo>
                    <a:pt x="36" y="43"/>
                  </a:lnTo>
                  <a:lnTo>
                    <a:pt x="40" y="36"/>
                  </a:lnTo>
                  <a:lnTo>
                    <a:pt x="46" y="29"/>
                  </a:lnTo>
                  <a:lnTo>
                    <a:pt x="50" y="24"/>
                  </a:lnTo>
                  <a:lnTo>
                    <a:pt x="56" y="19"/>
                  </a:lnTo>
                  <a:lnTo>
                    <a:pt x="63" y="14"/>
                  </a:lnTo>
                  <a:lnTo>
                    <a:pt x="70" y="10"/>
                  </a:lnTo>
                  <a:lnTo>
                    <a:pt x="77" y="6"/>
                  </a:lnTo>
                  <a:lnTo>
                    <a:pt x="85" y="4"/>
                  </a:lnTo>
                  <a:lnTo>
                    <a:pt x="92" y="2"/>
                  </a:lnTo>
                  <a:lnTo>
                    <a:pt x="101" y="1"/>
                  </a:lnTo>
                  <a:lnTo>
                    <a:pt x="109" y="0"/>
                  </a:lnTo>
                  <a:lnTo>
                    <a:pt x="505" y="0"/>
                  </a:lnTo>
                  <a:lnTo>
                    <a:pt x="505" y="0"/>
                  </a:lnTo>
                  <a:lnTo>
                    <a:pt x="513" y="1"/>
                  </a:lnTo>
                  <a:lnTo>
                    <a:pt x="521" y="2"/>
                  </a:lnTo>
                  <a:lnTo>
                    <a:pt x="529" y="4"/>
                  </a:lnTo>
                  <a:lnTo>
                    <a:pt x="538" y="6"/>
                  </a:lnTo>
                  <a:lnTo>
                    <a:pt x="544" y="10"/>
                  </a:lnTo>
                  <a:lnTo>
                    <a:pt x="551" y="14"/>
                  </a:lnTo>
                  <a:lnTo>
                    <a:pt x="557" y="19"/>
                  </a:lnTo>
                  <a:lnTo>
                    <a:pt x="563" y="24"/>
                  </a:lnTo>
                  <a:lnTo>
                    <a:pt x="569" y="29"/>
                  </a:lnTo>
                  <a:lnTo>
                    <a:pt x="573" y="36"/>
                  </a:lnTo>
                  <a:lnTo>
                    <a:pt x="578" y="43"/>
                  </a:lnTo>
                  <a:lnTo>
                    <a:pt x="581" y="50"/>
                  </a:lnTo>
                  <a:lnTo>
                    <a:pt x="584" y="58"/>
                  </a:lnTo>
                  <a:lnTo>
                    <a:pt x="586" y="66"/>
                  </a:lnTo>
                  <a:lnTo>
                    <a:pt x="587" y="74"/>
                  </a:lnTo>
                  <a:lnTo>
                    <a:pt x="587" y="82"/>
                  </a:lnTo>
                  <a:lnTo>
                    <a:pt x="587" y="125"/>
                  </a:lnTo>
                  <a:lnTo>
                    <a:pt x="587" y="125"/>
                  </a:lnTo>
                  <a:lnTo>
                    <a:pt x="587" y="133"/>
                  </a:lnTo>
                  <a:lnTo>
                    <a:pt x="586" y="142"/>
                  </a:lnTo>
                  <a:lnTo>
                    <a:pt x="584" y="149"/>
                  </a:lnTo>
                  <a:lnTo>
                    <a:pt x="581" y="157"/>
                  </a:lnTo>
                  <a:lnTo>
                    <a:pt x="578" y="164"/>
                  </a:lnTo>
                  <a:lnTo>
                    <a:pt x="573" y="171"/>
                  </a:lnTo>
                  <a:lnTo>
                    <a:pt x="569" y="178"/>
                  </a:lnTo>
                  <a:lnTo>
                    <a:pt x="563" y="184"/>
                  </a:lnTo>
                  <a:lnTo>
                    <a:pt x="557" y="188"/>
                  </a:lnTo>
                  <a:lnTo>
                    <a:pt x="551" y="194"/>
                  </a:lnTo>
                  <a:lnTo>
                    <a:pt x="544" y="198"/>
                  </a:lnTo>
                  <a:lnTo>
                    <a:pt x="538" y="201"/>
                  </a:lnTo>
                  <a:lnTo>
                    <a:pt x="529" y="205"/>
                  </a:lnTo>
                  <a:lnTo>
                    <a:pt x="521" y="206"/>
                  </a:lnTo>
                  <a:lnTo>
                    <a:pt x="513" y="207"/>
                  </a:lnTo>
                  <a:lnTo>
                    <a:pt x="505" y="208"/>
                  </a:lnTo>
                  <a:lnTo>
                    <a:pt x="109" y="208"/>
                  </a:lnTo>
                  <a:lnTo>
                    <a:pt x="109" y="208"/>
                  </a:lnTo>
                  <a:lnTo>
                    <a:pt x="101" y="207"/>
                  </a:lnTo>
                  <a:lnTo>
                    <a:pt x="93" y="206"/>
                  </a:lnTo>
                  <a:lnTo>
                    <a:pt x="85" y="205"/>
                  </a:lnTo>
                  <a:lnTo>
                    <a:pt x="78" y="202"/>
                  </a:lnTo>
                  <a:lnTo>
                    <a:pt x="78" y="202"/>
                  </a:lnTo>
                  <a:lnTo>
                    <a:pt x="66" y="206"/>
                  </a:lnTo>
                  <a:lnTo>
                    <a:pt x="56" y="209"/>
                  </a:lnTo>
                  <a:lnTo>
                    <a:pt x="38" y="220"/>
                  </a:lnTo>
                  <a:lnTo>
                    <a:pt x="19" y="231"/>
                  </a:lnTo>
                  <a:lnTo>
                    <a:pt x="1" y="244"/>
                  </a:lnTo>
                  <a:lnTo>
                    <a:pt x="1" y="244"/>
                  </a:lnTo>
                  <a:lnTo>
                    <a:pt x="0" y="244"/>
                  </a:lnTo>
                  <a:lnTo>
                    <a:pt x="0" y="244"/>
                  </a:lnTo>
                  <a:lnTo>
                    <a:pt x="0" y="243"/>
                  </a:lnTo>
                  <a:lnTo>
                    <a:pt x="0" y="243"/>
                  </a:lnTo>
                  <a:close/>
                </a:path>
              </a:pathLst>
            </a:custGeom>
            <a:noFill/>
            <a:ln w="11113">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userDrawn="1"/>
          </p:nvSpPr>
          <p:spPr bwMode="auto">
            <a:xfrm>
              <a:off x="3276" y="2180"/>
              <a:ext cx="26" cy="26"/>
            </a:xfrm>
            <a:custGeom>
              <a:avLst/>
              <a:gdLst>
                <a:gd name="T0" fmla="*/ 51 w 51"/>
                <a:gd name="T1" fmla="*/ 26 h 52"/>
                <a:gd name="T2" fmla="*/ 51 w 51"/>
                <a:gd name="T3" fmla="*/ 26 h 52"/>
                <a:gd name="T4" fmla="*/ 51 w 51"/>
                <a:gd name="T5" fmla="*/ 31 h 52"/>
                <a:gd name="T6" fmla="*/ 49 w 51"/>
                <a:gd name="T7" fmla="*/ 36 h 52"/>
                <a:gd name="T8" fmla="*/ 47 w 51"/>
                <a:gd name="T9" fmla="*/ 40 h 52"/>
                <a:gd name="T10" fmla="*/ 45 w 51"/>
                <a:gd name="T11" fmla="*/ 44 h 52"/>
                <a:gd name="T12" fmla="*/ 40 w 51"/>
                <a:gd name="T13" fmla="*/ 47 h 52"/>
                <a:gd name="T14" fmla="*/ 36 w 51"/>
                <a:gd name="T15" fmla="*/ 49 h 52"/>
                <a:gd name="T16" fmla="*/ 31 w 51"/>
                <a:gd name="T17" fmla="*/ 52 h 52"/>
                <a:gd name="T18" fmla="*/ 26 w 51"/>
                <a:gd name="T19" fmla="*/ 52 h 52"/>
                <a:gd name="T20" fmla="*/ 26 w 51"/>
                <a:gd name="T21" fmla="*/ 52 h 52"/>
                <a:gd name="T22" fmla="*/ 20 w 51"/>
                <a:gd name="T23" fmla="*/ 52 h 52"/>
                <a:gd name="T24" fmla="*/ 16 w 51"/>
                <a:gd name="T25" fmla="*/ 49 h 52"/>
                <a:gd name="T26" fmla="*/ 11 w 51"/>
                <a:gd name="T27" fmla="*/ 47 h 52"/>
                <a:gd name="T28" fmla="*/ 8 w 51"/>
                <a:gd name="T29" fmla="*/ 44 h 52"/>
                <a:gd name="T30" fmla="*/ 4 w 51"/>
                <a:gd name="T31" fmla="*/ 40 h 52"/>
                <a:gd name="T32" fmla="*/ 2 w 51"/>
                <a:gd name="T33" fmla="*/ 36 h 52"/>
                <a:gd name="T34" fmla="*/ 1 w 51"/>
                <a:gd name="T35" fmla="*/ 31 h 52"/>
                <a:gd name="T36" fmla="*/ 0 w 51"/>
                <a:gd name="T37" fmla="*/ 26 h 52"/>
                <a:gd name="T38" fmla="*/ 0 w 51"/>
                <a:gd name="T39" fmla="*/ 26 h 52"/>
                <a:gd name="T40" fmla="*/ 1 w 51"/>
                <a:gd name="T41" fmla="*/ 21 h 52"/>
                <a:gd name="T42" fmla="*/ 2 w 51"/>
                <a:gd name="T43" fmla="*/ 16 h 52"/>
                <a:gd name="T44" fmla="*/ 4 w 51"/>
                <a:gd name="T45" fmla="*/ 11 h 52"/>
                <a:gd name="T46" fmla="*/ 8 w 51"/>
                <a:gd name="T47" fmla="*/ 8 h 52"/>
                <a:gd name="T48" fmla="*/ 11 w 51"/>
                <a:gd name="T49" fmla="*/ 5 h 52"/>
                <a:gd name="T50" fmla="*/ 16 w 51"/>
                <a:gd name="T51" fmla="*/ 2 h 52"/>
                <a:gd name="T52" fmla="*/ 20 w 51"/>
                <a:gd name="T53" fmla="*/ 1 h 52"/>
                <a:gd name="T54" fmla="*/ 26 w 51"/>
                <a:gd name="T55" fmla="*/ 0 h 52"/>
                <a:gd name="T56" fmla="*/ 26 w 51"/>
                <a:gd name="T57" fmla="*/ 0 h 52"/>
                <a:gd name="T58" fmla="*/ 31 w 51"/>
                <a:gd name="T59" fmla="*/ 1 h 52"/>
                <a:gd name="T60" fmla="*/ 36 w 51"/>
                <a:gd name="T61" fmla="*/ 2 h 52"/>
                <a:gd name="T62" fmla="*/ 40 w 51"/>
                <a:gd name="T63" fmla="*/ 5 h 52"/>
                <a:gd name="T64" fmla="*/ 45 w 51"/>
                <a:gd name="T65" fmla="*/ 8 h 52"/>
                <a:gd name="T66" fmla="*/ 47 w 51"/>
                <a:gd name="T67" fmla="*/ 11 h 52"/>
                <a:gd name="T68" fmla="*/ 49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49" y="36"/>
                  </a:lnTo>
                  <a:lnTo>
                    <a:pt x="47" y="40"/>
                  </a:lnTo>
                  <a:lnTo>
                    <a:pt x="45" y="44"/>
                  </a:lnTo>
                  <a:lnTo>
                    <a:pt x="40" y="47"/>
                  </a:lnTo>
                  <a:lnTo>
                    <a:pt x="36" y="49"/>
                  </a:lnTo>
                  <a:lnTo>
                    <a:pt x="31" y="52"/>
                  </a:lnTo>
                  <a:lnTo>
                    <a:pt x="26" y="52"/>
                  </a:lnTo>
                  <a:lnTo>
                    <a:pt x="26" y="52"/>
                  </a:lnTo>
                  <a:lnTo>
                    <a:pt x="20" y="52"/>
                  </a:lnTo>
                  <a:lnTo>
                    <a:pt x="16" y="49"/>
                  </a:lnTo>
                  <a:lnTo>
                    <a:pt x="11" y="47"/>
                  </a:lnTo>
                  <a:lnTo>
                    <a:pt x="8" y="44"/>
                  </a:lnTo>
                  <a:lnTo>
                    <a:pt x="4" y="40"/>
                  </a:lnTo>
                  <a:lnTo>
                    <a:pt x="2" y="36"/>
                  </a:lnTo>
                  <a:lnTo>
                    <a:pt x="1" y="31"/>
                  </a:lnTo>
                  <a:lnTo>
                    <a:pt x="0" y="26"/>
                  </a:lnTo>
                  <a:lnTo>
                    <a:pt x="0" y="26"/>
                  </a:lnTo>
                  <a:lnTo>
                    <a:pt x="1" y="21"/>
                  </a:lnTo>
                  <a:lnTo>
                    <a:pt x="2" y="16"/>
                  </a:lnTo>
                  <a:lnTo>
                    <a:pt x="4" y="11"/>
                  </a:lnTo>
                  <a:lnTo>
                    <a:pt x="8" y="8"/>
                  </a:lnTo>
                  <a:lnTo>
                    <a:pt x="11" y="5"/>
                  </a:lnTo>
                  <a:lnTo>
                    <a:pt x="16" y="2"/>
                  </a:lnTo>
                  <a:lnTo>
                    <a:pt x="20" y="1"/>
                  </a:lnTo>
                  <a:lnTo>
                    <a:pt x="26" y="0"/>
                  </a:lnTo>
                  <a:lnTo>
                    <a:pt x="26" y="0"/>
                  </a:lnTo>
                  <a:lnTo>
                    <a:pt x="31" y="1"/>
                  </a:lnTo>
                  <a:lnTo>
                    <a:pt x="36" y="2"/>
                  </a:lnTo>
                  <a:lnTo>
                    <a:pt x="40" y="5"/>
                  </a:lnTo>
                  <a:lnTo>
                    <a:pt x="45" y="8"/>
                  </a:lnTo>
                  <a:lnTo>
                    <a:pt x="47" y="11"/>
                  </a:lnTo>
                  <a:lnTo>
                    <a:pt x="49"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p:cNvSpPr>
            <p:nvPr userDrawn="1"/>
          </p:nvSpPr>
          <p:spPr bwMode="auto">
            <a:xfrm>
              <a:off x="3313" y="2180"/>
              <a:ext cx="25" cy="26"/>
            </a:xfrm>
            <a:custGeom>
              <a:avLst/>
              <a:gdLst>
                <a:gd name="T0" fmla="*/ 51 w 51"/>
                <a:gd name="T1" fmla="*/ 26 h 52"/>
                <a:gd name="T2" fmla="*/ 51 w 51"/>
                <a:gd name="T3" fmla="*/ 26 h 52"/>
                <a:gd name="T4" fmla="*/ 51 w 51"/>
                <a:gd name="T5" fmla="*/ 31 h 52"/>
                <a:gd name="T6" fmla="*/ 50 w 51"/>
                <a:gd name="T7" fmla="*/ 36 h 52"/>
                <a:gd name="T8" fmla="*/ 48 w 51"/>
                <a:gd name="T9" fmla="*/ 40 h 52"/>
                <a:gd name="T10" fmla="*/ 44 w 51"/>
                <a:gd name="T11" fmla="*/ 44 h 52"/>
                <a:gd name="T12" fmla="*/ 41 w 51"/>
                <a:gd name="T13" fmla="*/ 47 h 52"/>
                <a:gd name="T14" fmla="*/ 36 w 51"/>
                <a:gd name="T15" fmla="*/ 49 h 52"/>
                <a:gd name="T16" fmla="*/ 31 w 51"/>
                <a:gd name="T17" fmla="*/ 52 h 52"/>
                <a:gd name="T18" fmla="*/ 26 w 51"/>
                <a:gd name="T19" fmla="*/ 52 h 52"/>
                <a:gd name="T20" fmla="*/ 26 w 51"/>
                <a:gd name="T21" fmla="*/ 52 h 52"/>
                <a:gd name="T22" fmla="*/ 21 w 51"/>
                <a:gd name="T23" fmla="*/ 52 h 52"/>
                <a:gd name="T24" fmla="*/ 15 w 51"/>
                <a:gd name="T25" fmla="*/ 49 h 52"/>
                <a:gd name="T26" fmla="*/ 12 w 51"/>
                <a:gd name="T27" fmla="*/ 47 h 52"/>
                <a:gd name="T28" fmla="*/ 7 w 51"/>
                <a:gd name="T29" fmla="*/ 44 h 52"/>
                <a:gd name="T30" fmla="*/ 4 w 51"/>
                <a:gd name="T31" fmla="*/ 40 h 52"/>
                <a:gd name="T32" fmla="*/ 1 w 51"/>
                <a:gd name="T33" fmla="*/ 36 h 52"/>
                <a:gd name="T34" fmla="*/ 0 w 51"/>
                <a:gd name="T35" fmla="*/ 31 h 52"/>
                <a:gd name="T36" fmla="*/ 0 w 51"/>
                <a:gd name="T37" fmla="*/ 26 h 52"/>
                <a:gd name="T38" fmla="*/ 0 w 51"/>
                <a:gd name="T39" fmla="*/ 26 h 52"/>
                <a:gd name="T40" fmla="*/ 0 w 51"/>
                <a:gd name="T41" fmla="*/ 21 h 52"/>
                <a:gd name="T42" fmla="*/ 1 w 51"/>
                <a:gd name="T43" fmla="*/ 16 h 52"/>
                <a:gd name="T44" fmla="*/ 4 w 51"/>
                <a:gd name="T45" fmla="*/ 11 h 52"/>
                <a:gd name="T46" fmla="*/ 7 w 51"/>
                <a:gd name="T47" fmla="*/ 8 h 52"/>
                <a:gd name="T48" fmla="*/ 12 w 51"/>
                <a:gd name="T49" fmla="*/ 5 h 52"/>
                <a:gd name="T50" fmla="*/ 15 w 51"/>
                <a:gd name="T51" fmla="*/ 2 h 52"/>
                <a:gd name="T52" fmla="*/ 21 w 51"/>
                <a:gd name="T53" fmla="*/ 1 h 52"/>
                <a:gd name="T54" fmla="*/ 26 w 51"/>
                <a:gd name="T55" fmla="*/ 0 h 52"/>
                <a:gd name="T56" fmla="*/ 26 w 51"/>
                <a:gd name="T57" fmla="*/ 0 h 52"/>
                <a:gd name="T58" fmla="*/ 31 w 51"/>
                <a:gd name="T59" fmla="*/ 1 h 52"/>
                <a:gd name="T60" fmla="*/ 36 w 51"/>
                <a:gd name="T61" fmla="*/ 2 h 52"/>
                <a:gd name="T62" fmla="*/ 41 w 51"/>
                <a:gd name="T63" fmla="*/ 5 h 52"/>
                <a:gd name="T64" fmla="*/ 44 w 51"/>
                <a:gd name="T65" fmla="*/ 8 h 52"/>
                <a:gd name="T66" fmla="*/ 48 w 51"/>
                <a:gd name="T67" fmla="*/ 11 h 52"/>
                <a:gd name="T68" fmla="*/ 50 w 51"/>
                <a:gd name="T69" fmla="*/ 16 h 52"/>
                <a:gd name="T70" fmla="*/ 51 w 51"/>
                <a:gd name="T71" fmla="*/ 21 h 52"/>
                <a:gd name="T72" fmla="*/ 51 w 51"/>
                <a:gd name="T73" fmla="*/ 26 h 52"/>
                <a:gd name="T74" fmla="*/ 51 w 51"/>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 h="52">
                  <a:moveTo>
                    <a:pt x="51" y="26"/>
                  </a:moveTo>
                  <a:lnTo>
                    <a:pt x="51" y="26"/>
                  </a:lnTo>
                  <a:lnTo>
                    <a:pt x="51" y="31"/>
                  </a:lnTo>
                  <a:lnTo>
                    <a:pt x="50" y="36"/>
                  </a:lnTo>
                  <a:lnTo>
                    <a:pt x="48" y="40"/>
                  </a:lnTo>
                  <a:lnTo>
                    <a:pt x="44" y="44"/>
                  </a:lnTo>
                  <a:lnTo>
                    <a:pt x="41" y="47"/>
                  </a:lnTo>
                  <a:lnTo>
                    <a:pt x="36" y="49"/>
                  </a:lnTo>
                  <a:lnTo>
                    <a:pt x="31" y="52"/>
                  </a:lnTo>
                  <a:lnTo>
                    <a:pt x="26" y="52"/>
                  </a:lnTo>
                  <a:lnTo>
                    <a:pt x="26" y="52"/>
                  </a:lnTo>
                  <a:lnTo>
                    <a:pt x="21" y="52"/>
                  </a:lnTo>
                  <a:lnTo>
                    <a:pt x="15" y="49"/>
                  </a:lnTo>
                  <a:lnTo>
                    <a:pt x="12" y="47"/>
                  </a:lnTo>
                  <a:lnTo>
                    <a:pt x="7" y="44"/>
                  </a:lnTo>
                  <a:lnTo>
                    <a:pt x="4" y="40"/>
                  </a:lnTo>
                  <a:lnTo>
                    <a:pt x="1" y="36"/>
                  </a:lnTo>
                  <a:lnTo>
                    <a:pt x="0" y="31"/>
                  </a:lnTo>
                  <a:lnTo>
                    <a:pt x="0" y="26"/>
                  </a:lnTo>
                  <a:lnTo>
                    <a:pt x="0" y="26"/>
                  </a:lnTo>
                  <a:lnTo>
                    <a:pt x="0" y="21"/>
                  </a:lnTo>
                  <a:lnTo>
                    <a:pt x="1" y="16"/>
                  </a:lnTo>
                  <a:lnTo>
                    <a:pt x="4" y="11"/>
                  </a:lnTo>
                  <a:lnTo>
                    <a:pt x="7" y="8"/>
                  </a:lnTo>
                  <a:lnTo>
                    <a:pt x="12" y="5"/>
                  </a:lnTo>
                  <a:lnTo>
                    <a:pt x="15" y="2"/>
                  </a:lnTo>
                  <a:lnTo>
                    <a:pt x="21" y="1"/>
                  </a:lnTo>
                  <a:lnTo>
                    <a:pt x="26" y="0"/>
                  </a:lnTo>
                  <a:lnTo>
                    <a:pt x="26" y="0"/>
                  </a:lnTo>
                  <a:lnTo>
                    <a:pt x="31" y="1"/>
                  </a:lnTo>
                  <a:lnTo>
                    <a:pt x="36" y="2"/>
                  </a:lnTo>
                  <a:lnTo>
                    <a:pt x="41" y="5"/>
                  </a:lnTo>
                  <a:lnTo>
                    <a:pt x="44" y="8"/>
                  </a:lnTo>
                  <a:lnTo>
                    <a:pt x="48" y="11"/>
                  </a:lnTo>
                  <a:lnTo>
                    <a:pt x="50" y="16"/>
                  </a:lnTo>
                  <a:lnTo>
                    <a:pt x="51" y="21"/>
                  </a:lnTo>
                  <a:lnTo>
                    <a:pt x="51" y="26"/>
                  </a:lnTo>
                  <a:lnTo>
                    <a:pt x="51"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userDrawn="1"/>
          </p:nvSpPr>
          <p:spPr bwMode="auto">
            <a:xfrm>
              <a:off x="3349" y="2180"/>
              <a:ext cx="26" cy="26"/>
            </a:xfrm>
            <a:custGeom>
              <a:avLst/>
              <a:gdLst>
                <a:gd name="T0" fmla="*/ 52 w 52"/>
                <a:gd name="T1" fmla="*/ 26 h 52"/>
                <a:gd name="T2" fmla="*/ 52 w 52"/>
                <a:gd name="T3" fmla="*/ 26 h 52"/>
                <a:gd name="T4" fmla="*/ 51 w 52"/>
                <a:gd name="T5" fmla="*/ 31 h 52"/>
                <a:gd name="T6" fmla="*/ 49 w 52"/>
                <a:gd name="T7" fmla="*/ 36 h 52"/>
                <a:gd name="T8" fmla="*/ 47 w 52"/>
                <a:gd name="T9" fmla="*/ 40 h 52"/>
                <a:gd name="T10" fmla="*/ 44 w 52"/>
                <a:gd name="T11" fmla="*/ 44 h 52"/>
                <a:gd name="T12" fmla="*/ 40 w 52"/>
                <a:gd name="T13" fmla="*/ 47 h 52"/>
                <a:gd name="T14" fmla="*/ 36 w 52"/>
                <a:gd name="T15" fmla="*/ 49 h 52"/>
                <a:gd name="T16" fmla="*/ 31 w 52"/>
                <a:gd name="T17" fmla="*/ 52 h 52"/>
                <a:gd name="T18" fmla="*/ 25 w 52"/>
                <a:gd name="T19" fmla="*/ 52 h 52"/>
                <a:gd name="T20" fmla="*/ 25 w 52"/>
                <a:gd name="T21" fmla="*/ 52 h 52"/>
                <a:gd name="T22" fmla="*/ 21 w 52"/>
                <a:gd name="T23" fmla="*/ 52 h 52"/>
                <a:gd name="T24" fmla="*/ 16 w 52"/>
                <a:gd name="T25" fmla="*/ 49 h 52"/>
                <a:gd name="T26" fmla="*/ 11 w 52"/>
                <a:gd name="T27" fmla="*/ 47 h 52"/>
                <a:gd name="T28" fmla="*/ 7 w 52"/>
                <a:gd name="T29" fmla="*/ 44 h 52"/>
                <a:gd name="T30" fmla="*/ 4 w 52"/>
                <a:gd name="T31" fmla="*/ 40 h 52"/>
                <a:gd name="T32" fmla="*/ 2 w 52"/>
                <a:gd name="T33" fmla="*/ 36 h 52"/>
                <a:gd name="T34" fmla="*/ 0 w 52"/>
                <a:gd name="T35" fmla="*/ 31 h 52"/>
                <a:gd name="T36" fmla="*/ 0 w 52"/>
                <a:gd name="T37" fmla="*/ 26 h 52"/>
                <a:gd name="T38" fmla="*/ 0 w 52"/>
                <a:gd name="T39" fmla="*/ 26 h 52"/>
                <a:gd name="T40" fmla="*/ 0 w 52"/>
                <a:gd name="T41" fmla="*/ 21 h 52"/>
                <a:gd name="T42" fmla="*/ 2 w 52"/>
                <a:gd name="T43" fmla="*/ 16 h 52"/>
                <a:gd name="T44" fmla="*/ 4 w 52"/>
                <a:gd name="T45" fmla="*/ 11 h 52"/>
                <a:gd name="T46" fmla="*/ 7 w 52"/>
                <a:gd name="T47" fmla="*/ 8 h 52"/>
                <a:gd name="T48" fmla="*/ 11 w 52"/>
                <a:gd name="T49" fmla="*/ 5 h 52"/>
                <a:gd name="T50" fmla="*/ 16 w 52"/>
                <a:gd name="T51" fmla="*/ 2 h 52"/>
                <a:gd name="T52" fmla="*/ 21 w 52"/>
                <a:gd name="T53" fmla="*/ 1 h 52"/>
                <a:gd name="T54" fmla="*/ 25 w 52"/>
                <a:gd name="T55" fmla="*/ 0 h 52"/>
                <a:gd name="T56" fmla="*/ 25 w 52"/>
                <a:gd name="T57" fmla="*/ 0 h 52"/>
                <a:gd name="T58" fmla="*/ 31 w 52"/>
                <a:gd name="T59" fmla="*/ 1 h 52"/>
                <a:gd name="T60" fmla="*/ 36 w 52"/>
                <a:gd name="T61" fmla="*/ 2 h 52"/>
                <a:gd name="T62" fmla="*/ 40 w 52"/>
                <a:gd name="T63" fmla="*/ 5 h 52"/>
                <a:gd name="T64" fmla="*/ 44 w 52"/>
                <a:gd name="T65" fmla="*/ 8 h 52"/>
                <a:gd name="T66" fmla="*/ 47 w 52"/>
                <a:gd name="T67" fmla="*/ 11 h 52"/>
                <a:gd name="T68" fmla="*/ 49 w 52"/>
                <a:gd name="T69" fmla="*/ 16 h 52"/>
                <a:gd name="T70" fmla="*/ 51 w 52"/>
                <a:gd name="T71" fmla="*/ 21 h 52"/>
                <a:gd name="T72" fmla="*/ 52 w 52"/>
                <a:gd name="T73" fmla="*/ 26 h 52"/>
                <a:gd name="T74" fmla="*/ 52 w 52"/>
                <a:gd name="T75"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2" h="52">
                  <a:moveTo>
                    <a:pt x="52" y="26"/>
                  </a:moveTo>
                  <a:lnTo>
                    <a:pt x="52" y="26"/>
                  </a:lnTo>
                  <a:lnTo>
                    <a:pt x="51" y="31"/>
                  </a:lnTo>
                  <a:lnTo>
                    <a:pt x="49" y="36"/>
                  </a:lnTo>
                  <a:lnTo>
                    <a:pt x="47" y="40"/>
                  </a:lnTo>
                  <a:lnTo>
                    <a:pt x="44" y="44"/>
                  </a:lnTo>
                  <a:lnTo>
                    <a:pt x="40" y="47"/>
                  </a:lnTo>
                  <a:lnTo>
                    <a:pt x="36" y="49"/>
                  </a:lnTo>
                  <a:lnTo>
                    <a:pt x="31" y="52"/>
                  </a:lnTo>
                  <a:lnTo>
                    <a:pt x="25" y="52"/>
                  </a:lnTo>
                  <a:lnTo>
                    <a:pt x="25" y="52"/>
                  </a:lnTo>
                  <a:lnTo>
                    <a:pt x="21" y="52"/>
                  </a:lnTo>
                  <a:lnTo>
                    <a:pt x="16" y="49"/>
                  </a:lnTo>
                  <a:lnTo>
                    <a:pt x="11" y="47"/>
                  </a:lnTo>
                  <a:lnTo>
                    <a:pt x="7" y="44"/>
                  </a:lnTo>
                  <a:lnTo>
                    <a:pt x="4" y="40"/>
                  </a:lnTo>
                  <a:lnTo>
                    <a:pt x="2" y="36"/>
                  </a:lnTo>
                  <a:lnTo>
                    <a:pt x="0" y="31"/>
                  </a:lnTo>
                  <a:lnTo>
                    <a:pt x="0" y="26"/>
                  </a:lnTo>
                  <a:lnTo>
                    <a:pt x="0" y="26"/>
                  </a:lnTo>
                  <a:lnTo>
                    <a:pt x="0" y="21"/>
                  </a:lnTo>
                  <a:lnTo>
                    <a:pt x="2" y="16"/>
                  </a:lnTo>
                  <a:lnTo>
                    <a:pt x="4" y="11"/>
                  </a:lnTo>
                  <a:lnTo>
                    <a:pt x="7" y="8"/>
                  </a:lnTo>
                  <a:lnTo>
                    <a:pt x="11" y="5"/>
                  </a:lnTo>
                  <a:lnTo>
                    <a:pt x="16" y="2"/>
                  </a:lnTo>
                  <a:lnTo>
                    <a:pt x="21" y="1"/>
                  </a:lnTo>
                  <a:lnTo>
                    <a:pt x="25" y="0"/>
                  </a:lnTo>
                  <a:lnTo>
                    <a:pt x="25" y="0"/>
                  </a:lnTo>
                  <a:lnTo>
                    <a:pt x="31" y="1"/>
                  </a:lnTo>
                  <a:lnTo>
                    <a:pt x="36" y="2"/>
                  </a:lnTo>
                  <a:lnTo>
                    <a:pt x="40" y="5"/>
                  </a:lnTo>
                  <a:lnTo>
                    <a:pt x="44" y="8"/>
                  </a:lnTo>
                  <a:lnTo>
                    <a:pt x="47" y="11"/>
                  </a:lnTo>
                  <a:lnTo>
                    <a:pt x="49" y="16"/>
                  </a:lnTo>
                  <a:lnTo>
                    <a:pt x="51" y="21"/>
                  </a:lnTo>
                  <a:lnTo>
                    <a:pt x="52" y="26"/>
                  </a:lnTo>
                  <a:lnTo>
                    <a:pt x="5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Line 19"/>
            <p:cNvSpPr>
              <a:spLocks noChangeShapeType="1"/>
            </p:cNvSpPr>
            <p:nvPr userDrawn="1"/>
          </p:nvSpPr>
          <p:spPr bwMode="auto">
            <a:xfrm>
              <a:off x="3211" y="2046"/>
              <a:ext cx="206"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Line 20"/>
            <p:cNvSpPr>
              <a:spLocks noChangeShapeType="1"/>
            </p:cNvSpPr>
            <p:nvPr userDrawn="1"/>
          </p:nvSpPr>
          <p:spPr bwMode="auto">
            <a:xfrm>
              <a:off x="3211" y="2075"/>
              <a:ext cx="107" cy="0"/>
            </a:xfrm>
            <a:prstGeom prst="line">
              <a:avLst/>
            </a:prstGeom>
            <a:noFill/>
            <a:ln w="1111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1" name="Freeform 12"/>
          <p:cNvSpPr>
            <a:spLocks/>
          </p:cNvSpPr>
          <p:nvPr/>
        </p:nvSpPr>
        <p:spPr bwMode="auto">
          <a:xfrm>
            <a:off x="0" y="5870877"/>
            <a:ext cx="9144000" cy="988713"/>
          </a:xfrm>
          <a:custGeom>
            <a:avLst/>
            <a:gdLst>
              <a:gd name="T0" fmla="*/ 11520 w 11520"/>
              <a:gd name="T1" fmla="*/ 0 h 933"/>
              <a:gd name="T2" fmla="*/ 0 w 11520"/>
              <a:gd name="T3" fmla="*/ 507 h 933"/>
              <a:gd name="T4" fmla="*/ 0 w 11520"/>
              <a:gd name="T5" fmla="*/ 933 h 933"/>
              <a:gd name="T6" fmla="*/ 11520 w 11520"/>
              <a:gd name="T7" fmla="*/ 933 h 933"/>
              <a:gd name="T8" fmla="*/ 11520 w 11520"/>
              <a:gd name="T9" fmla="*/ 0 h 933"/>
            </a:gdLst>
            <a:ahLst/>
            <a:cxnLst>
              <a:cxn ang="0">
                <a:pos x="T0" y="T1"/>
              </a:cxn>
              <a:cxn ang="0">
                <a:pos x="T2" y="T3"/>
              </a:cxn>
              <a:cxn ang="0">
                <a:pos x="T4" y="T5"/>
              </a:cxn>
              <a:cxn ang="0">
                <a:pos x="T6" y="T7"/>
              </a:cxn>
              <a:cxn ang="0">
                <a:pos x="T8" y="T9"/>
              </a:cxn>
            </a:cxnLst>
            <a:rect l="0" t="0" r="r" b="b"/>
            <a:pathLst>
              <a:path w="11520" h="933">
                <a:moveTo>
                  <a:pt x="11520" y="0"/>
                </a:moveTo>
                <a:lnTo>
                  <a:pt x="0" y="507"/>
                </a:lnTo>
                <a:lnTo>
                  <a:pt x="0" y="933"/>
                </a:lnTo>
                <a:lnTo>
                  <a:pt x="11520" y="933"/>
                </a:lnTo>
                <a:lnTo>
                  <a:pt x="11520" y="0"/>
                </a:lnTo>
                <a:close/>
              </a:path>
            </a:pathLst>
          </a:custGeom>
          <a:solidFill>
            <a:srgbClr val="F3BC21"/>
          </a:solidFill>
          <a:ln>
            <a:noFill/>
          </a:ln>
        </p:spPr>
        <p:txBody>
          <a:bodyPr vert="horz" wrap="square" lIns="91440" tIns="45720" rIns="91440" bIns="45720" numCol="1" anchor="t" anchorCtr="0" compatLnSpc="1">
            <a:prstTxWarp prst="textNoShape">
              <a:avLst/>
            </a:prstTxWarp>
          </a:bodyPr>
          <a:lstStyle/>
          <a:p>
            <a:endParaRPr lang="en-US"/>
          </a:p>
        </p:txBody>
      </p:sp>
      <p:pic>
        <p:nvPicPr>
          <p:cNvPr id="22" name="Picture 3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941168"/>
            <a:ext cx="2555639" cy="1916832"/>
          </a:xfrm>
          <a:prstGeom prst="rect">
            <a:avLst/>
          </a:prstGeom>
        </p:spPr>
      </p:pic>
      <p:pic>
        <p:nvPicPr>
          <p:cNvPr id="23"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24737" y="6453336"/>
            <a:ext cx="1719263" cy="41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8750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ffectLst/>
              </a:rPr>
              <a:t>4.2</a:t>
            </a:r>
            <a:r>
              <a:rPr lang="en-US" altLang="zh-TW" dirty="0"/>
              <a:t>  </a:t>
            </a:r>
            <a:r>
              <a:rPr lang="zh-TW" altLang="zh-TW" dirty="0">
                <a:effectLst/>
              </a:rPr>
              <a:t>銷售營收模式</a:t>
            </a:r>
            <a:endParaRPr lang="zh-TW" altLang="en-US" dirty="0"/>
          </a:p>
        </p:txBody>
      </p:sp>
      <p:sp>
        <p:nvSpPr>
          <p:cNvPr id="3" name="內容版面配置區 2"/>
          <p:cNvSpPr>
            <a:spLocks noGrp="1"/>
          </p:cNvSpPr>
          <p:nvPr>
            <p:ph idx="1"/>
          </p:nvPr>
        </p:nvSpPr>
        <p:spPr/>
        <p:txBody>
          <a:bodyPr/>
          <a:lstStyle/>
          <a:p>
            <a:r>
              <a:rPr lang="zh-TW" altLang="zh-TW" dirty="0"/>
              <a:t>時至今日，實體商店拜電子商務所賜，型錄銷售已可從「實體型錄」進展到「電子型錄」，透過網站網頁呈現，讓商店營運業務在電子化環境中得以延伸，這樣的延伸稱之為「網頁型錄銷售模式」。</a:t>
            </a:r>
            <a:endParaRPr lang="zh-TW" altLang="en-US" dirty="0"/>
          </a:p>
        </p:txBody>
      </p:sp>
    </p:spTree>
    <p:extLst>
      <p:ext uri="{BB962C8B-B14F-4D97-AF65-F5344CB8AC3E}">
        <p14:creationId xmlns:p14="http://schemas.microsoft.com/office/powerpoint/2010/main" val="270367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dirty="0">
                <a:effectLst/>
              </a:rPr>
              <a:t>4.2</a:t>
            </a:r>
            <a:r>
              <a:rPr lang="en-US" altLang="zh-TW" dirty="0"/>
              <a:t>  </a:t>
            </a:r>
            <a:r>
              <a:rPr lang="zh-TW" altLang="zh-TW" dirty="0">
                <a:effectLst/>
              </a:rPr>
              <a:t>銷售營收模式</a:t>
            </a:r>
            <a:endParaRPr lang="zh-TW" altLang="en-US" dirty="0">
              <a:solidFill>
                <a:srgbClr val="660066"/>
              </a:solidFill>
            </a:endParaRPr>
          </a:p>
        </p:txBody>
      </p:sp>
      <p:sp>
        <p:nvSpPr>
          <p:cNvPr id="3" name="內容版面配置區 2"/>
          <p:cNvSpPr>
            <a:spLocks noGrp="1"/>
          </p:cNvSpPr>
          <p:nvPr>
            <p:ph idx="1"/>
          </p:nvPr>
        </p:nvSpPr>
        <p:spPr/>
        <p:txBody>
          <a:bodyPr/>
          <a:lstStyle/>
          <a:p>
            <a:r>
              <a:rPr lang="zh-TW" altLang="zh-TW" dirty="0"/>
              <a:t>電子商務與電子商品緊密相連，而商品製造者可以選擇建構網站，在網站上提供「</a:t>
            </a:r>
            <a:r>
              <a:rPr lang="zh-TW" altLang="zh-TW" b="1" dirty="0">
                <a:solidFill>
                  <a:srgbClr val="0070C0"/>
                </a:solidFill>
              </a:rPr>
              <a:t>網頁型錄銷售模式</a:t>
            </a:r>
            <a:r>
              <a:rPr lang="zh-TW" altLang="zh-TW" dirty="0"/>
              <a:t>」，讓消費者瀏覽產品資訊，進而於線上完成訂購及付款，最後在告知消費者後續物流配送進度等。</a:t>
            </a:r>
            <a:endParaRPr lang="zh-TW" altLang="en-US" dirty="0"/>
          </a:p>
        </p:txBody>
      </p:sp>
    </p:spTree>
    <p:extLst>
      <p:ext uri="{BB962C8B-B14F-4D97-AF65-F5344CB8AC3E}">
        <p14:creationId xmlns:p14="http://schemas.microsoft.com/office/powerpoint/2010/main" val="21029552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dirty="0">
                <a:effectLst/>
              </a:rPr>
              <a:t>4.2</a:t>
            </a:r>
            <a:r>
              <a:rPr lang="en-US" altLang="zh-TW" dirty="0"/>
              <a:t>  </a:t>
            </a:r>
            <a:r>
              <a:rPr lang="zh-TW" altLang="zh-TW" dirty="0">
                <a:effectLst/>
              </a:rPr>
              <a:t>銷售營收模式</a:t>
            </a:r>
            <a:endParaRPr lang="zh-TW" altLang="en-US" dirty="0">
              <a:solidFill>
                <a:srgbClr val="660066"/>
              </a:solidFill>
            </a:endParaRPr>
          </a:p>
        </p:txBody>
      </p:sp>
      <p:sp>
        <p:nvSpPr>
          <p:cNvPr id="5" name="內容版面配置區 4"/>
          <p:cNvSpPr>
            <a:spLocks noGrp="1"/>
          </p:cNvSpPr>
          <p:nvPr>
            <p:ph idx="1"/>
          </p:nvPr>
        </p:nvSpPr>
        <p:spPr/>
        <p:txBody>
          <a:bodyPr/>
          <a:lstStyle/>
          <a:p>
            <a:endParaRPr lang="zh-TW" altLang="en-US"/>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4966" y="1412775"/>
            <a:ext cx="5789362" cy="4555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36560342"/>
      </p:ext>
    </p:extLst>
  </p:cSld>
  <p:clrMapOvr>
    <a:masterClrMapping/>
  </p:clrMapOvr>
</p:sld>
</file>

<file path=ppt/theme/theme1.xml><?xml version="1.0" encoding="utf-8"?>
<a:theme xmlns:a="http://schemas.openxmlformats.org/drawingml/2006/main" name="1_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832</TotalTime>
  <Words>4401</Words>
  <Application>Microsoft Macintosh PowerPoint</Application>
  <PresentationFormat>如螢幕大小 (4:3)</PresentationFormat>
  <Paragraphs>172</Paragraphs>
  <Slides>66</Slides>
  <Notes>3</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66</vt:i4>
      </vt:variant>
    </vt:vector>
  </HeadingPairs>
  <TitlesOfParts>
    <vt:vector size="73" baseType="lpstr">
      <vt:lpstr>微軟正黑體</vt:lpstr>
      <vt:lpstr>標楷體</vt:lpstr>
      <vt:lpstr>Arial</vt:lpstr>
      <vt:lpstr>Calibri</vt:lpstr>
      <vt:lpstr>Times New Roman</vt:lpstr>
      <vt:lpstr>Wingdings</vt:lpstr>
      <vt:lpstr>1_Office 佈景主題</vt:lpstr>
      <vt:lpstr>PowerPoint 簡報</vt:lpstr>
      <vt:lpstr>學習目標</vt:lpstr>
      <vt:lpstr>4.1  商業模式概念與基礎商業模式</vt:lpstr>
      <vt:lpstr>4.1  商業模式概念與基礎商業模式</vt:lpstr>
      <vt:lpstr>4.2  銷售營收模式</vt:lpstr>
      <vt:lpstr>4.2  銷售營收模式</vt:lpstr>
      <vt:lpstr>4.2  銷售營收模式</vt:lpstr>
      <vt:lpstr>4.2  銷售營收模式</vt:lpstr>
      <vt:lpstr>4.2  銷售營收模式</vt:lpstr>
      <vt:lpstr>4.2  銷售營收模式</vt:lpstr>
      <vt:lpstr>4.2  銷售營收模式</vt:lpstr>
      <vt:lpstr>4.2  銷售營收模式</vt:lpstr>
      <vt:lpstr>4.2  銷售營收模式</vt:lpstr>
      <vt:lpstr>4.3  廣告營收模式</vt:lpstr>
      <vt:lpstr>4.3  廣告營收模式</vt:lpstr>
      <vt:lpstr>4.3  廣告營收模式</vt:lpstr>
      <vt:lpstr>4.3  廣告營收模式</vt:lpstr>
      <vt:lpstr>4.3  廣告營收模式</vt:lpstr>
      <vt:lpstr>4.3  廣告營收模式</vt:lpstr>
      <vt:lpstr>4.3  廣告營收模式</vt:lpstr>
      <vt:lpstr>4.3  廣告營收模式</vt:lpstr>
      <vt:lpstr>4.4  訂閱營收模式</vt:lpstr>
      <vt:lpstr>4.4  訂閱營收模式</vt:lpstr>
      <vt:lpstr>4.4  訂閱營收模式</vt:lpstr>
      <vt:lpstr>4.4  訂閱營收模式</vt:lpstr>
      <vt:lpstr>4.5  合作收益營收模式</vt:lpstr>
      <vt:lpstr>4.5  合作收益營收模式</vt:lpstr>
      <vt:lpstr>4.5  合作收益營收模式</vt:lpstr>
      <vt:lpstr>4.5  合作收益營收模式</vt:lpstr>
      <vt:lpstr>4.5  合作收益營收模式</vt:lpstr>
      <vt:lpstr>4.5  合作收益營收模式</vt:lpstr>
      <vt:lpstr>4.6  手續費營收模式</vt:lpstr>
      <vt:lpstr>4.6  手續費營收模式</vt:lpstr>
      <vt:lpstr>4.6  手續費營收模式</vt:lpstr>
      <vt:lpstr>4.6  手續費營收模式</vt:lpstr>
      <vt:lpstr>4.6  手續費營收模式</vt:lpstr>
      <vt:lpstr>4.7  進階商業模式</vt:lpstr>
      <vt:lpstr>4.7.1  ClassPass模式</vt:lpstr>
      <vt:lpstr>4.7.2  Threadless模式</vt:lpstr>
      <vt:lpstr>4.7.3  技術學習與電商發展模式</vt:lpstr>
      <vt:lpstr>4.7.3  技術學習與電商發展模式</vt:lpstr>
      <vt:lpstr>4.7.3  技術學習與電商發展模式</vt:lpstr>
      <vt:lpstr>4.7.4  遊戲化模式</vt:lpstr>
      <vt:lpstr>4.7.5  C2M模式</vt:lpstr>
      <vt:lpstr>4.7.5  C2M模式</vt:lpstr>
      <vt:lpstr>4.7.5  C2M模式</vt:lpstr>
      <vt:lpstr>4.8  商業模式要素與組成區塊</vt:lpstr>
      <vt:lpstr>4.8  商業模式要素與組成區塊</vt:lpstr>
      <vt:lpstr>4.8.1  商業模式的目的</vt:lpstr>
      <vt:lpstr>4.8.1  商業模式的目的</vt:lpstr>
      <vt:lpstr>4.8.2  商業模式的組成架構與各項要素</vt:lpstr>
      <vt:lpstr>4.8.2  商業模式的組成架構與各項要素</vt:lpstr>
      <vt:lpstr>商業模式</vt:lpstr>
      <vt:lpstr>4.8.2  商業模式的組成架構與各項要素</vt:lpstr>
      <vt:lpstr>4.8.2  商業模式的組成架構與各項要素</vt:lpstr>
      <vt:lpstr>4.8.3  商業模式的持續演化</vt:lpstr>
      <vt:lpstr>4.8.3  商業模式的持續演化</vt:lpstr>
      <vt:lpstr>4.9  商業模式應用範例</vt:lpstr>
      <vt:lpstr>4.9.1  鮪軒超低溫優鮪網：創意美食協同行銷體系平臺計畫</vt:lpstr>
      <vt:lpstr>4.9.1  鮪軒超低溫優鮪網：創意美食協同行銷體系平臺計畫</vt:lpstr>
      <vt:lpstr>4.9.1  鮪軒超低溫優鮪網：創意美食協同行銷體系平臺計畫</vt:lpstr>
      <vt:lpstr>4.9.1  鮪軒超低溫優鮪網：創意美食協同行銷體系平臺計畫</vt:lpstr>
      <vt:lpstr>4.9.1  鮪軒超低溫優鮪網：創意美食協同行銷體系平臺計畫</vt:lpstr>
      <vt:lpstr>4.9.1  鮪軒超低溫優鮪網：創意美食協同行銷體系平臺計畫</vt:lpstr>
      <vt:lpstr>4.10  結　論</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winx</dc:creator>
  <cp:lastModifiedBy>賴佳瑜</cp:lastModifiedBy>
  <cp:revision>76</cp:revision>
  <dcterms:created xsi:type="dcterms:W3CDTF">2017-02-20T08:35:36Z</dcterms:created>
  <dcterms:modified xsi:type="dcterms:W3CDTF">2022-03-20T13:17:53Z</dcterms:modified>
</cp:coreProperties>
</file>

<file path=docProps/thumbnail.jpeg>
</file>